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5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4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5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6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7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8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9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20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21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22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23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24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25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7815" r:id="rId1"/>
    <p:sldMasterId id="2147487827" r:id="rId2"/>
    <p:sldMasterId id="2147487839" r:id="rId3"/>
    <p:sldMasterId id="2147484890" r:id="rId4"/>
  </p:sldMasterIdLst>
  <p:notesMasterIdLst>
    <p:notesMasterId r:id="rId68"/>
  </p:notesMasterIdLst>
  <p:handoutMasterIdLst>
    <p:handoutMasterId r:id="rId69"/>
  </p:handoutMasterIdLst>
  <p:sldIdLst>
    <p:sldId id="9627" r:id="rId5"/>
    <p:sldId id="9530" r:id="rId6"/>
    <p:sldId id="9625" r:id="rId7"/>
    <p:sldId id="9446" r:id="rId8"/>
    <p:sldId id="9599" r:id="rId9"/>
    <p:sldId id="9601" r:id="rId10"/>
    <p:sldId id="9591" r:id="rId11"/>
    <p:sldId id="9508" r:id="rId12"/>
    <p:sldId id="9592" r:id="rId13"/>
    <p:sldId id="9593" r:id="rId14"/>
    <p:sldId id="9492" r:id="rId15"/>
    <p:sldId id="344" r:id="rId16"/>
    <p:sldId id="343" r:id="rId17"/>
    <p:sldId id="316" r:id="rId18"/>
    <p:sldId id="9594" r:id="rId19"/>
    <p:sldId id="9596" r:id="rId20"/>
    <p:sldId id="9621" r:id="rId21"/>
    <p:sldId id="9497" r:id="rId22"/>
    <p:sldId id="9622" r:id="rId23"/>
    <p:sldId id="9623" r:id="rId24"/>
    <p:sldId id="9624" r:id="rId25"/>
    <p:sldId id="9629" r:id="rId26"/>
    <p:sldId id="9630" r:id="rId27"/>
    <p:sldId id="9514" r:id="rId28"/>
    <p:sldId id="9516" r:id="rId29"/>
    <p:sldId id="9517" r:id="rId30"/>
    <p:sldId id="257" r:id="rId31"/>
    <p:sldId id="259" r:id="rId32"/>
    <p:sldId id="315" r:id="rId33"/>
    <p:sldId id="306" r:id="rId34"/>
    <p:sldId id="9587" r:id="rId35"/>
    <p:sldId id="261" r:id="rId36"/>
    <p:sldId id="326" r:id="rId37"/>
    <p:sldId id="262" r:id="rId38"/>
    <p:sldId id="265" r:id="rId39"/>
    <p:sldId id="333" r:id="rId40"/>
    <p:sldId id="9588" r:id="rId41"/>
    <p:sldId id="330" r:id="rId42"/>
    <p:sldId id="332" r:id="rId43"/>
    <p:sldId id="329" r:id="rId44"/>
    <p:sldId id="309" r:id="rId45"/>
    <p:sldId id="9564" r:id="rId46"/>
    <p:sldId id="9565" r:id="rId47"/>
    <p:sldId id="9566" r:id="rId48"/>
    <p:sldId id="9567" r:id="rId49"/>
    <p:sldId id="9568" r:id="rId50"/>
    <p:sldId id="9569" r:id="rId51"/>
    <p:sldId id="9575" r:id="rId52"/>
    <p:sldId id="9573" r:id="rId53"/>
    <p:sldId id="9574" r:id="rId54"/>
    <p:sldId id="9572" r:id="rId55"/>
    <p:sldId id="9570" r:id="rId56"/>
    <p:sldId id="9571" r:id="rId57"/>
    <p:sldId id="339" r:id="rId58"/>
    <p:sldId id="9590" r:id="rId59"/>
    <p:sldId id="9540" r:id="rId60"/>
    <p:sldId id="9542" r:id="rId61"/>
    <p:sldId id="9543" r:id="rId62"/>
    <p:sldId id="9544" r:id="rId63"/>
    <p:sldId id="9586" r:id="rId64"/>
    <p:sldId id="9545" r:id="rId65"/>
    <p:sldId id="9546" r:id="rId66"/>
    <p:sldId id="9628" r:id="rId67"/>
  </p:sldIdLst>
  <p:sldSz cx="9906000" cy="6858000" type="A4"/>
  <p:notesSz cx="6735763" cy="9866313"/>
  <p:embeddedFontLst>
    <p:embeddedFont>
      <p:font typeface="Arial Unicode MS" panose="020B0604020202020204" charset="-128"/>
      <p:regular r:id="rId70"/>
    </p:embeddedFont>
    <p:embeddedFont>
      <p:font typeface="Arial Black" panose="020B0A04020102020204" pitchFamily="34" charset="0"/>
      <p:bold r:id="rId71"/>
    </p:embeddedFont>
    <p:embeddedFont>
      <p:font typeface="Calibri" panose="020F0502020204030204" pitchFamily="34" charset="0"/>
      <p:regular r:id="rId72"/>
      <p:bold r:id="rId73"/>
      <p:italic r:id="rId74"/>
      <p:boldItalic r:id="rId75"/>
    </p:embeddedFont>
    <p:embeddedFont>
      <p:font typeface="Calibri Light" panose="020F0302020204030204" pitchFamily="34" charset="0"/>
      <p:regular r:id="rId76"/>
      <p:italic r:id="rId77"/>
    </p:embeddedFont>
    <p:embeddedFont>
      <p:font typeface="Cambria" panose="02040503050406030204" pitchFamily="18" charset="0"/>
      <p:regular r:id="rId78"/>
      <p:bold r:id="rId79"/>
      <p:italic r:id="rId80"/>
      <p:boldItalic r:id="rId81"/>
    </p:embeddedFont>
    <p:embeddedFont>
      <p:font typeface="DM Sans Bold" panose="020B0604020202020204" charset="0"/>
      <p:bold r:id="rId82"/>
    </p:embeddedFont>
    <p:embeddedFont>
      <p:font typeface="Helvetica Neue" panose="020B0604020202020204" charset="0"/>
      <p:regular r:id="rId83"/>
      <p:bold r:id="rId84"/>
      <p:italic r:id="rId85"/>
      <p:boldItalic r:id="rId86"/>
    </p:embeddedFont>
    <p:embeddedFont>
      <p:font typeface="Microsoft Sans Serif" panose="020B0604020202020204" pitchFamily="34" charset="0"/>
      <p:regular r:id="rId87"/>
    </p:embeddedFont>
    <p:embeddedFont>
      <p:font typeface="SimSun" panose="02010600030101010101" pitchFamily="2" charset="-122"/>
      <p:regular r:id="rId88"/>
    </p:embeddedFont>
  </p:embeddedFont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30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>
          <p15:clr>
            <a:srgbClr val="A4A3A4"/>
          </p15:clr>
        </p15:guide>
        <p15:guide id="2" pos="212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4A98"/>
    <a:srgbClr val="1F497D"/>
    <a:srgbClr val="E1EBFF"/>
    <a:srgbClr val="0453F1"/>
    <a:srgbClr val="0F13A7"/>
    <a:srgbClr val="0F13AD"/>
    <a:srgbClr val="4B6885"/>
    <a:srgbClr val="563CF4"/>
    <a:srgbClr val="FFFFFF"/>
    <a:srgbClr val="3242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9" autoAdjust="0"/>
    <p:restoredTop sz="94242" autoAdjust="0"/>
  </p:normalViewPr>
  <p:slideViewPr>
    <p:cSldViewPr>
      <p:cViewPr varScale="1">
        <p:scale>
          <a:sx n="113" d="100"/>
          <a:sy n="113" d="100"/>
        </p:scale>
        <p:origin x="1038" y="102"/>
      </p:cViewPr>
      <p:guideLst>
        <p:guide orient="horz" pos="2160"/>
        <p:guide pos="330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9" d="100"/>
          <a:sy n="79" d="100"/>
        </p:scale>
        <p:origin x="3918" y="60"/>
      </p:cViewPr>
      <p:guideLst>
        <p:guide orient="horz" pos="3108"/>
        <p:guide pos="212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notesMaster" Target="notesMasters/notesMaster1.xml"/><Relationship Id="rId84" Type="http://schemas.openxmlformats.org/officeDocument/2006/relationships/font" Target="fonts/font15.fntdata"/><Relationship Id="rId89" Type="http://schemas.openxmlformats.org/officeDocument/2006/relationships/presProps" Target="presProps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font" Target="fonts/font5.fntdata"/><Relationship Id="rId79" Type="http://schemas.openxmlformats.org/officeDocument/2006/relationships/font" Target="fonts/font10.fntdata"/><Relationship Id="rId5" Type="http://schemas.openxmlformats.org/officeDocument/2006/relationships/slide" Target="slides/slide1.xml"/><Relationship Id="rId90" Type="http://schemas.openxmlformats.org/officeDocument/2006/relationships/viewProps" Target="viewProps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handoutMaster" Target="handoutMasters/handoutMaster1.xml"/><Relationship Id="rId77" Type="http://schemas.openxmlformats.org/officeDocument/2006/relationships/font" Target="fonts/font8.fntdata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font" Target="fonts/font3.fntdata"/><Relationship Id="rId80" Type="http://schemas.openxmlformats.org/officeDocument/2006/relationships/font" Target="fonts/font11.fntdata"/><Relationship Id="rId85" Type="http://schemas.openxmlformats.org/officeDocument/2006/relationships/font" Target="fonts/font16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font" Target="fonts/font1.fntdata"/><Relationship Id="rId75" Type="http://schemas.openxmlformats.org/officeDocument/2006/relationships/font" Target="fonts/font6.fntdata"/><Relationship Id="rId83" Type="http://schemas.openxmlformats.org/officeDocument/2006/relationships/font" Target="fonts/font14.fntdata"/><Relationship Id="rId88" Type="http://schemas.openxmlformats.org/officeDocument/2006/relationships/font" Target="fonts/font19.fntdata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font" Target="fonts/font4.fntdata"/><Relationship Id="rId78" Type="http://schemas.openxmlformats.org/officeDocument/2006/relationships/font" Target="fonts/font9.fntdata"/><Relationship Id="rId81" Type="http://schemas.openxmlformats.org/officeDocument/2006/relationships/font" Target="fonts/font12.fntdata"/><Relationship Id="rId86" Type="http://schemas.openxmlformats.org/officeDocument/2006/relationships/font" Target="fonts/font1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font" Target="fonts/font7.fntdata"/><Relationship Id="rId7" Type="http://schemas.openxmlformats.org/officeDocument/2006/relationships/slide" Target="slides/slide3.xml"/><Relationship Id="rId71" Type="http://schemas.openxmlformats.org/officeDocument/2006/relationships/font" Target="fonts/font2.fntdata"/><Relationship Id="rId9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font" Target="fonts/font18.fntdata"/><Relationship Id="rId61" Type="http://schemas.openxmlformats.org/officeDocument/2006/relationships/slide" Target="slides/slide57.xml"/><Relationship Id="rId82" Type="http://schemas.openxmlformats.org/officeDocument/2006/relationships/font" Target="fonts/font13.fntdata"/><Relationship Id="rId19" Type="http://schemas.openxmlformats.org/officeDocument/2006/relationships/slide" Target="slides/slide1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874440422537018E-2"/>
          <c:y val="0.12126172959849521"/>
          <c:w val="0.88049795330212144"/>
          <c:h val="0.785746061272328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64" b="0" i="0" u="none" strike="noStrike" kern="1200" baseline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0-E26D-4596-8357-7D7260B8729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1038</c:v>
                </c:pt>
                <c:pt idx="1">
                  <c:v>862</c:v>
                </c:pt>
                <c:pt idx="2">
                  <c:v>572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26D-4596-8357-7D7260B8729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128</c:v>
                </c:pt>
                <c:pt idx="1">
                  <c:v>57</c:v>
                </c:pt>
                <c:pt idx="2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26D-4596-8357-7D7260B8729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Столбец3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25</c:v>
                </c:pt>
                <c:pt idx="1">
                  <c:v>22</c:v>
                </c:pt>
                <c:pt idx="2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26D-4596-8357-7D7260B8729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-133089360"/>
        <c:axId val="-133079024"/>
      </c:barChart>
      <c:catAx>
        <c:axId val="-1330893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-133079024"/>
        <c:crosses val="autoZero"/>
        <c:auto val="1"/>
        <c:lblAlgn val="ctr"/>
        <c:lblOffset val="100"/>
        <c:noMultiLvlLbl val="0"/>
      </c:catAx>
      <c:valAx>
        <c:axId val="-13307902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-133089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369417721807265"/>
          <c:y val="3.4188176970693013E-2"/>
          <c:w val="0.4477530284675954"/>
          <c:h val="0.67172153167511728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грант</c:v>
                </c:pt>
              </c:strCache>
            </c:strRef>
          </c:tx>
          <c:spPr>
            <a:solidFill>
              <a:srgbClr val="17406D"/>
            </a:solidFill>
            <a:ln w="23555">
              <a:noFill/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114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E455-4EA5-A7AE-031BE1F54279}"/>
                </c:ext>
              </c:extLst>
            </c:dLbl>
            <c:spPr>
              <a:noFill/>
              <a:ln w="23555">
                <a:noFill/>
              </a:ln>
            </c:spPr>
            <c:txPr>
              <a:bodyPr rot="0" vert="horz"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Школа</c:v>
                </c:pt>
                <c:pt idx="1">
                  <c:v>Колледж</c:v>
                </c:pt>
                <c:pt idx="2">
                  <c:v>Постдокторантура</c:v>
                </c:pt>
                <c:pt idx="3">
                  <c:v>Докторантура</c:v>
                </c:pt>
                <c:pt idx="4">
                  <c:v>Магистратура</c:v>
                </c:pt>
                <c:pt idx="5">
                  <c:v>Бакалавриат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115</c:v>
                </c:pt>
                <c:pt idx="1">
                  <c:v>655</c:v>
                </c:pt>
                <c:pt idx="2">
                  <c:v>18</c:v>
                </c:pt>
                <c:pt idx="3">
                  <c:v>80</c:v>
                </c:pt>
                <c:pt idx="4">
                  <c:v>164</c:v>
                </c:pt>
                <c:pt idx="5">
                  <c:v>3216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E4-4EB4-97A8-F71ABE59B6E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платное</c:v>
                </c:pt>
              </c:strCache>
            </c:strRef>
          </c:tx>
          <c:spPr>
            <a:solidFill>
              <a:srgbClr val="FFC000"/>
            </a:solidFill>
            <a:ln w="23555">
              <a:noFill/>
            </a:ln>
          </c:spPr>
          <c:invertIfNegative val="0"/>
          <c:dLbls>
            <c:spPr>
              <a:noFill/>
              <a:ln w="23555">
                <a:noFill/>
              </a:ln>
            </c:spPr>
            <c:txPr>
              <a:bodyPr rot="0" vert="horz"/>
              <a:lstStyle/>
              <a:p>
                <a:pPr>
                  <a:defRPr>
                    <a:solidFill>
                      <a:srgbClr val="17406D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Школа</c:v>
                </c:pt>
                <c:pt idx="1">
                  <c:v>Колледж</c:v>
                </c:pt>
                <c:pt idx="2">
                  <c:v>Постдокторантура</c:v>
                </c:pt>
                <c:pt idx="3">
                  <c:v>Докторантура</c:v>
                </c:pt>
                <c:pt idx="4">
                  <c:v>Магистратура</c:v>
                </c:pt>
                <c:pt idx="5">
                  <c:v>Бакалавриат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1">
                  <c:v>419</c:v>
                </c:pt>
                <c:pt idx="4">
                  <c:v>134</c:v>
                </c:pt>
                <c:pt idx="5">
                  <c:v>2862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7E4-4EB4-97A8-F71ABE59B6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133090992"/>
        <c:axId val="-133090448"/>
      </c:barChart>
      <c:catAx>
        <c:axId val="-13309099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8814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>
                <a:solidFill>
                  <a:srgbClr val="17406D"/>
                </a:solidFill>
              </a:defRPr>
            </a:pPr>
            <a:endParaRPr lang="ru-RU"/>
          </a:p>
        </c:txPr>
        <c:crossAx val="-133090448"/>
        <c:crosses val="autoZero"/>
        <c:auto val="1"/>
        <c:lblAlgn val="ctr"/>
        <c:lblOffset val="100"/>
        <c:noMultiLvlLbl val="0"/>
      </c:catAx>
      <c:valAx>
        <c:axId val="-133090448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-133090992"/>
        <c:crosses val="autoZero"/>
        <c:crossBetween val="between"/>
      </c:valAx>
      <c:spPr>
        <a:noFill/>
        <a:ln w="23607">
          <a:noFill/>
        </a:ln>
      </c:spPr>
    </c:plotArea>
    <c:legend>
      <c:legendPos val="b"/>
      <c:layout>
        <c:manualLayout>
          <c:xMode val="edge"/>
          <c:yMode val="edge"/>
          <c:x val="0.3297542819886326"/>
          <c:y val="0.72656717988060349"/>
          <c:w val="0.3774024427478701"/>
          <c:h val="8.145085409285524E-2"/>
        </c:manualLayout>
      </c:layout>
      <c:overlay val="0"/>
      <c:spPr>
        <a:noFill/>
        <a:ln w="23555">
          <a:noFill/>
        </a:ln>
      </c:spPr>
      <c:txPr>
        <a:bodyPr rot="0" vert="horz"/>
        <a:lstStyle/>
        <a:p>
          <a:pPr>
            <a:defRPr>
              <a:solidFill>
                <a:srgbClr val="17406D"/>
              </a:solidFill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3" b="1">
          <a:solidFill>
            <a:srgbClr val="17406D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en-US"/>
              <a:t>MINOR</a:t>
            </a:r>
          </a:p>
        </c:rich>
      </c:tx>
      <c:layout>
        <c:manualLayout>
          <c:xMode val="edge"/>
          <c:yMode val="edge"/>
          <c:x val="0.18441538583488934"/>
          <c:y val="0.13585408966736304"/>
        </c:manualLayout>
      </c:layout>
      <c:overlay val="0"/>
      <c:spPr>
        <a:noFill/>
        <a:ln w="18615">
          <a:noFill/>
        </a:ln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MINOR</c:v>
                </c:pt>
              </c:strCache>
            </c:strRef>
          </c:tx>
          <c:spPr>
            <a:solidFill>
              <a:srgbClr val="17406D"/>
            </a:solidFill>
            <a:ln w="18615">
              <a:noFill/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28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9F57-430F-A0E0-49AB29F97D6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34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9F57-430F-A0E0-49AB29F97D6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46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9F57-430F-A0E0-49AB29F97D6C}"/>
                </c:ext>
              </c:extLst>
            </c:dLbl>
            <c:spPr>
              <a:noFill/>
              <a:ln w="18615">
                <a:noFill/>
              </a:ln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spPr>
              <a:ln w="13923" cap="rnd">
                <a:solidFill>
                  <a:schemeClr val="accent1"/>
                </a:solidFill>
                <a:prstDash val="sysDot"/>
              </a:ln>
              <a:effectLst/>
            </c:spPr>
            <c:trendlineType val="exp"/>
            <c:dispRSqr val="0"/>
            <c:dispEq val="0"/>
          </c:trendline>
          <c:cat>
            <c:strRef>
              <c:f>Лист1!$B$1:$D$1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strCache>
            </c:strRef>
          </c:cat>
          <c:val>
            <c:numRef>
              <c:f>Лист1!$B$2:$D$2</c:f>
              <c:numCache>
                <c:formatCode>General</c:formatCode>
                <c:ptCount val="3"/>
                <c:pt idx="0">
                  <c:v>28</c:v>
                </c:pt>
                <c:pt idx="1">
                  <c:v>34</c:v>
                </c:pt>
                <c:pt idx="2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5FF-4870-8DDF-6985572857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33087184"/>
        <c:axId val="-133086096"/>
      </c:barChart>
      <c:catAx>
        <c:axId val="-133087184"/>
        <c:scaling>
          <c:orientation val="minMax"/>
        </c:scaling>
        <c:delete val="0"/>
        <c:axPos val="b"/>
        <c:majorGridlines>
          <c:spPr>
            <a:ln w="6962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6962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out"/>
        <c:minorTickMark val="none"/>
        <c:tickLblPos val="nextTo"/>
        <c:spPr>
          <a:noFill/>
          <a:ln w="6962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-133086096"/>
        <c:crosses val="autoZero"/>
        <c:auto val="1"/>
        <c:lblAlgn val="ctr"/>
        <c:lblOffset val="100"/>
        <c:noMultiLvlLbl val="0"/>
      </c:catAx>
      <c:valAx>
        <c:axId val="-133086096"/>
        <c:scaling>
          <c:orientation val="minMax"/>
        </c:scaling>
        <c:delete val="1"/>
        <c:axPos val="l"/>
        <c:majorGridlines>
          <c:spPr>
            <a:ln w="6962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6962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out"/>
        <c:minorTickMark val="none"/>
        <c:tickLblPos val="nextTo"/>
        <c:crossAx val="-133087184"/>
        <c:crosses val="autoZero"/>
        <c:crossBetween val="between"/>
      </c:valAx>
      <c:spPr>
        <a:noFill/>
        <a:ln w="1961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50" b="1">
          <a:solidFill>
            <a:srgbClr val="1F497D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Общая сумма финансирования, млрд.тенге</c:v>
                </c:pt>
              </c:strCache>
            </c:strRef>
          </c:tx>
          <c:spPr>
            <a:solidFill>
              <a:srgbClr val="134072"/>
            </a:solidFill>
            <a:ln w="25020"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E2E0-4515-9495-743E3B003B9C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E2E0-4515-9495-743E3B003B9C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E2E0-4515-9495-743E3B003B9C}"/>
              </c:ext>
            </c:extLst>
          </c:dPt>
          <c:dLbls>
            <c:spPr>
              <a:noFill/>
              <a:ln w="25020">
                <a:noFill/>
              </a:ln>
            </c:spPr>
            <c:txPr>
              <a:bodyPr rot="0" vert="horz"/>
              <a:lstStyle/>
              <a:p>
                <a:pPr>
                  <a:defRPr sz="1600">
                    <a:solidFill>
                      <a:srgbClr val="17406D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spPr>
              <a:ln w="12700" cap="rnd">
                <a:solidFill>
                  <a:srgbClr val="C00000"/>
                </a:solidFill>
                <a:prstDash val="sysDot"/>
              </a:ln>
              <a:effectLst/>
            </c:spPr>
            <c:trendlineType val="exp"/>
            <c:dispRSqr val="0"/>
            <c:dispEq val="0"/>
          </c:trendline>
          <c:cat>
            <c:numRef>
              <c:f>Лист1!$A$2:$A$5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0.59</c:v>
                </c:pt>
                <c:pt idx="1">
                  <c:v>1.6</c:v>
                </c:pt>
                <c:pt idx="2">
                  <c:v>2.2999999999999998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2E0-4515-9495-743E3B003B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2061736800"/>
        <c:axId val="-2061735168"/>
      </c:barChart>
      <c:catAx>
        <c:axId val="-20617368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372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1400">
                <a:solidFill>
                  <a:srgbClr val="17406D"/>
                </a:solidFill>
              </a:defRPr>
            </a:pPr>
            <a:endParaRPr lang="ru-RU"/>
          </a:p>
        </c:txPr>
        <c:crossAx val="-2061735168"/>
        <c:crosses val="autoZero"/>
        <c:auto val="1"/>
        <c:lblAlgn val="ctr"/>
        <c:lblOffset val="100"/>
        <c:noMultiLvlLbl val="0"/>
      </c:catAx>
      <c:valAx>
        <c:axId val="-2061735168"/>
        <c:scaling>
          <c:orientation val="minMax"/>
        </c:scaling>
        <c:delete val="1"/>
        <c:axPos val="l"/>
        <c:majorGridlines>
          <c:spPr>
            <a:ln w="9372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-2061736800"/>
        <c:crosses val="autoZero"/>
        <c:crossBetween val="between"/>
      </c:valAx>
      <c:spPr>
        <a:noFill/>
        <a:ln w="25351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88" b="1">
          <a:solidFill>
            <a:srgbClr val="00206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6955976663913629E-2"/>
          <c:y val="7.0985897031536072E-2"/>
          <c:w val="0.95043235755593924"/>
          <c:h val="0.568402523787405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защитившихся докторантов 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ADE5-410D-8C46-8E3AEE6BBC1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ADE5-410D-8C46-8E3AEE6BBC1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ADE5-410D-8C46-8E3AEE6BBC1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ADE5-410D-8C46-8E3AEE6BBC1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ADE5-410D-8C46-8E3AEE6BBC15}"/>
                </c:ext>
              </c:extLst>
            </c:dLbl>
            <c:dLbl>
              <c:idx val="5"/>
              <c:layout>
                <c:manualLayout>
                  <c:x val="-2.6114379749552817E-3"/>
                  <c:y val="7.7247835996153069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ADE5-410D-8C46-8E3AEE6BBC15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DE5-410D-8C46-8E3AEE6BBC15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DE5-410D-8C46-8E3AEE6BBC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400" b="1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</c:v>
                </c:pt>
                <c:pt idx="1">
                  <c:v>4</c:v>
                </c:pt>
                <c:pt idx="2">
                  <c:v>5</c:v>
                </c:pt>
                <c:pt idx="3">
                  <c:v>3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DE5-410D-8C46-8E3AEE6BBC1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Количество докторантов, завершивших обучение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6114379749552817E-3"/>
                  <c:y val="-1.158717539942301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19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ADE5-410D-8C46-8E3AEE6BBC15}"/>
                </c:ext>
              </c:extLst>
            </c:dLbl>
            <c:dLbl>
              <c:idx val="1"/>
              <c:layout>
                <c:manualLayout>
                  <c:x val="-2.6114379749552817E-3"/>
                  <c:y val="-7.7247835996154127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20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ADE5-410D-8C46-8E3AEE6BBC1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ADE5-410D-8C46-8E3AEE6BBC15}"/>
                </c:ext>
              </c:extLst>
            </c:dLbl>
            <c:dLbl>
              <c:idx val="3"/>
              <c:layout>
                <c:manualLayout>
                  <c:x val="-5.2228759499105635E-3"/>
                  <c:y val="-1.544956719923068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12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ADE5-410D-8C46-8E3AEE6BBC15}"/>
                </c:ext>
              </c:extLst>
            </c:dLbl>
            <c:dLbl>
              <c:idx val="4"/>
              <c:layout>
                <c:manualLayout>
                  <c:x val="5.2228759499105635E-3"/>
                  <c:y val="-7.72478359961537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16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ADE5-410D-8C46-8E3AEE6BBC15}"/>
                </c:ext>
              </c:extLst>
            </c:dLbl>
            <c:dLbl>
              <c:idx val="5"/>
              <c:layout>
                <c:manualLayout>
                  <c:x val="-5.2228759499105635E-3"/>
                  <c:y val="-1.158717539942301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10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ADE5-410D-8C46-8E3AEE6BBC15}"/>
                </c:ext>
              </c:extLst>
            </c:dLbl>
            <c:dLbl>
              <c:idx val="6"/>
              <c:layout>
                <c:manualLayout>
                  <c:x val="0"/>
                  <c:y val="1.1587175399423014E-2"/>
                </c:manualLayout>
              </c:layout>
              <c:tx>
                <c:rich>
                  <a:bodyPr/>
                  <a:lstStyle/>
                  <a:p>
                    <a:r>
                      <a:rPr lang="en-US" sz="900" dirty="0"/>
                      <a:t>14</a:t>
                    </a:r>
                  </a:p>
                  <a:p>
                    <a:r>
                      <a:rPr lang="en-US" sz="900" dirty="0"/>
                      <a:t>12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ADE5-410D-8C46-8E3AEE6BBC15}"/>
                </c:ext>
              </c:extLst>
            </c:dLbl>
            <c:dLbl>
              <c:idx val="7"/>
              <c:layout>
                <c:manualLayout>
                  <c:x val="0"/>
                  <c:y val="7.724783599615342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ADE5-410D-8C46-8E3AEE6BBC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400" b="1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19</c:v>
                </c:pt>
                <c:pt idx="1">
                  <c:v>20</c:v>
                </c:pt>
                <c:pt idx="2">
                  <c:v>13</c:v>
                </c:pt>
                <c:pt idx="3">
                  <c:v>12</c:v>
                </c:pt>
                <c:pt idx="4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ADE5-410D-8C46-8E3AEE6BB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-2061730816"/>
        <c:axId val="-2061732448"/>
      </c:barChart>
      <c:catAx>
        <c:axId val="-2061730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8104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1400" b="1">
                <a:solidFill>
                  <a:srgbClr val="002060"/>
                </a:solidFill>
              </a:defRPr>
            </a:pPr>
            <a:endParaRPr lang="ru-RU"/>
          </a:p>
        </c:txPr>
        <c:crossAx val="-2061732448"/>
        <c:crosses val="autoZero"/>
        <c:auto val="1"/>
        <c:lblAlgn val="ctr"/>
        <c:lblOffset val="100"/>
        <c:noMultiLvlLbl val="0"/>
      </c:catAx>
      <c:valAx>
        <c:axId val="-20617324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-2061730816"/>
        <c:crosses val="autoZero"/>
        <c:crossBetween val="between"/>
      </c:valAx>
      <c:spPr>
        <a:noFill/>
        <a:ln w="21611">
          <a:noFill/>
        </a:ln>
      </c:spPr>
    </c:plotArea>
    <c:legend>
      <c:legendPos val="b"/>
      <c:layout>
        <c:manualLayout>
          <c:xMode val="edge"/>
          <c:yMode val="edge"/>
          <c:x val="0"/>
          <c:y val="0.72997408605579894"/>
          <c:w val="1"/>
          <c:h val="0.26933009317201539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 sz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ППС</c:v>
                </c:pt>
              </c:strCache>
            </c:strRef>
          </c:tx>
          <c:spPr>
            <a:solidFill>
              <a:srgbClr val="17406D"/>
            </a:solidFill>
            <a:ln w="25320">
              <a:noFill/>
            </a:ln>
          </c:spPr>
          <c:invertIfNegative val="0"/>
          <c:dLbls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370,8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6489-4626-8E4A-E85D6698468B}"/>
                </c:ext>
              </c:extLst>
            </c:dLbl>
            <c:spPr>
              <a:noFill/>
              <a:ln w="25320">
                <a:noFill/>
              </a:ln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2022 г.</c:v>
                </c:pt>
                <c:pt idx="1">
                  <c:v>2023 г.</c:v>
                </c:pt>
                <c:pt idx="2">
                  <c:v>2024 г.</c:v>
                </c:pt>
                <c:pt idx="3">
                  <c:v>2025 г.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262</c:v>
                </c:pt>
                <c:pt idx="1">
                  <c:v>327</c:v>
                </c:pt>
                <c:pt idx="2">
                  <c:v>353</c:v>
                </c:pt>
                <c:pt idx="3">
                  <c:v>442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CE-404C-A015-68C31F51F84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АУП</c:v>
                </c:pt>
              </c:strCache>
            </c:strRef>
          </c:tx>
          <c:spPr>
            <a:solidFill>
              <a:srgbClr val="FFC000"/>
            </a:solidFill>
            <a:ln w="25320">
              <a:noFill/>
            </a:ln>
          </c:spPr>
          <c:invertIfNegative val="0"/>
          <c:dLbls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365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616F-4473-8AB1-4BAC1A7D17DF}"/>
                </c:ext>
              </c:extLst>
            </c:dLbl>
            <c:spPr>
              <a:noFill/>
              <a:ln w="25320">
                <a:noFill/>
              </a:ln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2022 г.</c:v>
                </c:pt>
                <c:pt idx="1">
                  <c:v>2023 г.</c:v>
                </c:pt>
                <c:pt idx="2">
                  <c:v>2024 г.</c:v>
                </c:pt>
                <c:pt idx="3">
                  <c:v>2025 г.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268</c:v>
                </c:pt>
                <c:pt idx="1">
                  <c:v>310</c:v>
                </c:pt>
                <c:pt idx="2">
                  <c:v>335</c:v>
                </c:pt>
                <c:pt idx="3">
                  <c:v>372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ECE-404C-A015-68C31F51F84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Прочий персонал</c:v>
                </c:pt>
              </c:strCache>
            </c:strRef>
          </c:tx>
          <c:spPr>
            <a:solidFill>
              <a:srgbClr val="A5A5A5"/>
            </a:solidFill>
            <a:ln w="25320">
              <a:noFill/>
            </a:ln>
          </c:spPr>
          <c:invertIfNegative val="0"/>
          <c:dLbls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177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616F-4473-8AB1-4BAC1A7D17DF}"/>
                </c:ext>
              </c:extLst>
            </c:dLbl>
            <c:spPr>
              <a:noFill/>
              <a:ln w="25320">
                <a:noFill/>
              </a:ln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2022 г.</c:v>
                </c:pt>
                <c:pt idx="1">
                  <c:v>2023 г.</c:v>
                </c:pt>
                <c:pt idx="2">
                  <c:v>2024 г.</c:v>
                </c:pt>
                <c:pt idx="3">
                  <c:v>2025 г.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112</c:v>
                </c:pt>
                <c:pt idx="1">
                  <c:v>128</c:v>
                </c:pt>
                <c:pt idx="2">
                  <c:v>146</c:v>
                </c:pt>
                <c:pt idx="3">
                  <c:v>187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ECE-404C-A015-68C31F51F8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2061731360"/>
        <c:axId val="-2061746048"/>
      </c:barChart>
      <c:catAx>
        <c:axId val="-20617313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7801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>
                <a:solidFill>
                  <a:srgbClr val="002060"/>
                </a:solidFill>
              </a:defRPr>
            </a:pPr>
            <a:endParaRPr lang="ru-RU"/>
          </a:p>
        </c:txPr>
        <c:crossAx val="-2061746048"/>
        <c:crosses val="autoZero"/>
        <c:auto val="1"/>
        <c:lblAlgn val="ctr"/>
        <c:lblOffset val="100"/>
        <c:noMultiLvlLbl val="0"/>
      </c:catAx>
      <c:valAx>
        <c:axId val="-20617460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-2061731360"/>
        <c:crosses val="autoZero"/>
        <c:crossBetween val="between"/>
      </c:valAx>
      <c:spPr>
        <a:noFill/>
        <a:ln w="25320">
          <a:noFill/>
        </a:ln>
      </c:spPr>
    </c:plotArea>
    <c:legend>
      <c:legendPos val="b"/>
      <c:overlay val="0"/>
      <c:spPr>
        <a:noFill/>
        <a:ln w="25320">
          <a:noFill/>
        </a:ln>
      </c:spPr>
      <c:txPr>
        <a:bodyPr rot="0" vert="horz"/>
        <a:lstStyle/>
        <a:p>
          <a:pPr>
            <a:defRPr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1" b="1">
          <a:solidFill>
            <a:srgbClr val="17406D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</c:v>
                </c:pt>
              </c:strCache>
            </c:strRef>
          </c:tx>
          <c:spPr>
            <a:solidFill>
              <a:srgbClr val="17406D"/>
            </a:solidFill>
            <a:ln w="25242">
              <a:noFill/>
            </a:ln>
          </c:spPr>
          <c:invertIfNegative val="0"/>
          <c:dLbls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8,6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2418-4CE2-BBB5-FA6DFF786914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trendline>
            <c:spPr>
              <a:ln w="18873" cap="rnd">
                <a:solidFill>
                  <a:srgbClr val="17406D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Лист1!$A$2:$A$5</c:f>
              <c:strCache>
                <c:ptCount val="4"/>
                <c:pt idx="0">
                  <c:v>2022 г.</c:v>
                </c:pt>
                <c:pt idx="1">
                  <c:v>2023 г.</c:v>
                </c:pt>
                <c:pt idx="2">
                  <c:v>2024 г.</c:v>
                </c:pt>
                <c:pt idx="3">
                  <c:v>2025 г.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4.2699999999999996</c:v>
                </c:pt>
                <c:pt idx="1">
                  <c:v>5.54</c:v>
                </c:pt>
                <c:pt idx="2">
                  <c:v>7.63</c:v>
                </c:pt>
                <c:pt idx="3">
                  <c:v>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0E7-4C2D-868D-1F382A6801B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-2061742240"/>
        <c:axId val="-2061741696"/>
      </c:barChart>
      <c:catAx>
        <c:axId val="-2061742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437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-2061741696"/>
        <c:crosses val="autoZero"/>
        <c:auto val="1"/>
        <c:lblAlgn val="ctr"/>
        <c:lblOffset val="100"/>
        <c:noMultiLvlLbl val="0"/>
      </c:catAx>
      <c:valAx>
        <c:axId val="-206174169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-2061742240"/>
        <c:crosses val="autoZero"/>
        <c:crossBetween val="between"/>
      </c:valAx>
      <c:spPr>
        <a:noFill/>
        <a:ln w="25321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rgbClr val="17406D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ПРИОБРЕТЕНИЯ (МЛН ТГ)</a:t>
            </a:r>
          </a:p>
        </c:rich>
      </c:tx>
      <c:layout>
        <c:manualLayout>
          <c:xMode val="edge"/>
          <c:yMode val="edge"/>
          <c:x val="0.1968042451045923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1F497D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Приобретения</c:v>
                </c:pt>
                <c:pt idx="1">
                  <c:v>Приобретения за счет университета</c:v>
                </c:pt>
                <c:pt idx="2">
                  <c:v>Приобретения за счет науки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901.8</c:v>
                </c:pt>
                <c:pt idx="1">
                  <c:v>339.8</c:v>
                </c:pt>
                <c:pt idx="2">
                  <c:v>561.9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8B-4AE9-8E41-2DEC1965FBF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862,1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2BA6-4F1C-B99B-A68E1A1F509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388,0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2BA6-4F1C-B99B-A68E1A1F509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474,1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2BA6-4F1C-B99B-A68E1A1F509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1F497D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Приобретения</c:v>
                </c:pt>
                <c:pt idx="1">
                  <c:v>Приобретения за счет университета</c:v>
                </c:pt>
                <c:pt idx="2">
                  <c:v>Приобретения за счет науки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869.9</c:v>
                </c:pt>
                <c:pt idx="1">
                  <c:v>372.4</c:v>
                </c:pt>
                <c:pt idx="2">
                  <c:v>497.5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88B-4AE9-8E41-2DEC1965FB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2061744960"/>
        <c:axId val="-2051803696"/>
      </c:barChart>
      <c:catAx>
        <c:axId val="-206174496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1F497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-2051803696"/>
        <c:crosses val="autoZero"/>
        <c:auto val="1"/>
        <c:lblAlgn val="ctr"/>
        <c:lblOffset val="100"/>
        <c:noMultiLvlLbl val="0"/>
      </c:catAx>
      <c:valAx>
        <c:axId val="-2051803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1F497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-20617449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1F497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1F497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35336339273714718"/>
          <c:y val="8.7154966908324361E-2"/>
          <c:w val="0.25088536099320635"/>
          <c:h val="8.541313095593348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rgbClr val="1F497D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CBFD41-AA40-46B7-8B40-E343F8C7FDB1}" type="doc">
      <dgm:prSet loTypeId="urn:microsoft.com/office/officeart/2005/8/layout/vList6" loCatId="process" qsTypeId="urn:microsoft.com/office/officeart/2005/8/quickstyle/simple1" qsCatId="simple" csTypeId="urn:microsoft.com/office/officeart/2005/8/colors/accent1_1" csCatId="accent1" phldr="1"/>
      <dgm:spPr/>
    </dgm:pt>
    <dgm:pt modelId="{179547DC-53A7-4119-84EE-D0A0A908975C}">
      <dgm:prSet phldrT="[Текст]" custT="1"/>
      <dgm:spPr>
        <a:ln>
          <a:solidFill>
            <a:srgbClr val="17406D"/>
          </a:solidFill>
        </a:ln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9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rPr>
            <a:t>Концепция развития высшего образования и науки в Республике Казахстан</a:t>
          </a: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9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rPr>
            <a:t>на 2023 – 2029 гг.</a:t>
          </a:r>
          <a:endParaRPr lang="x-none" sz="1100" b="1" dirty="0">
            <a:solidFill>
              <a:srgbClr val="1F497D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A29680-B711-4E1A-810D-16868D625A71}" type="parTrans" cxnId="{27CD8D31-E30A-4328-B386-1BC7F8B8AC10}">
      <dgm:prSet/>
      <dgm:spPr/>
      <dgm:t>
        <a:bodyPr/>
        <a:lstStyle/>
        <a:p>
          <a:endParaRPr lang="ru-RU" sz="11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4BCFB8-57BE-4D27-9987-B45FD7ED740C}" type="sibTrans" cxnId="{27CD8D31-E30A-4328-B386-1BC7F8B8AC10}">
      <dgm:prSet/>
      <dgm:spPr/>
      <dgm:t>
        <a:bodyPr/>
        <a:lstStyle/>
        <a:p>
          <a:endParaRPr lang="ru-RU" sz="11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E58ABD-FB3A-4046-A176-42B0D56EB075}" type="pres">
      <dgm:prSet presAssocID="{0FCBFD41-AA40-46B7-8B40-E343F8C7FDB1}" presName="Name0" presStyleCnt="0">
        <dgm:presLayoutVars>
          <dgm:dir/>
          <dgm:animLvl val="lvl"/>
          <dgm:resizeHandles/>
        </dgm:presLayoutVars>
      </dgm:prSet>
      <dgm:spPr/>
    </dgm:pt>
    <dgm:pt modelId="{C8D3F78A-F428-42E4-B997-0779E4864785}" type="pres">
      <dgm:prSet presAssocID="{179547DC-53A7-4119-84EE-D0A0A908975C}" presName="linNode" presStyleCnt="0"/>
      <dgm:spPr/>
    </dgm:pt>
    <dgm:pt modelId="{CF62B8D5-A542-4AC1-A65A-C6250BFB2DBC}" type="pres">
      <dgm:prSet presAssocID="{179547DC-53A7-4119-84EE-D0A0A908975C}" presName="parentShp" presStyleLbl="node1" presStyleIdx="0" presStyleCnt="1" custScaleX="217509" custLinFactNeighborX="-46413" custLinFactNeighborY="18210">
        <dgm:presLayoutVars>
          <dgm:bulletEnabled val="1"/>
        </dgm:presLayoutVars>
      </dgm:prSet>
      <dgm:spPr/>
    </dgm:pt>
    <dgm:pt modelId="{EDB887A7-DEF4-4953-9A9D-624C34C2AA49}" type="pres">
      <dgm:prSet presAssocID="{179547DC-53A7-4119-84EE-D0A0A908975C}" presName="childShp" presStyleLbl="bgAccFollowNode1" presStyleIdx="0" presStyleCnt="1" custScaleX="88177">
        <dgm:presLayoutVars>
          <dgm:bulletEnabled val="1"/>
        </dgm:presLayoutVars>
      </dgm:prSet>
      <dgm:spPr>
        <a:ln>
          <a:solidFill>
            <a:schemeClr val="bg1">
              <a:alpha val="90000"/>
            </a:schemeClr>
          </a:solidFill>
        </a:ln>
      </dgm:spPr>
    </dgm:pt>
  </dgm:ptLst>
  <dgm:cxnLst>
    <dgm:cxn modelId="{27CD8D31-E30A-4328-B386-1BC7F8B8AC10}" srcId="{0FCBFD41-AA40-46B7-8B40-E343F8C7FDB1}" destId="{179547DC-53A7-4119-84EE-D0A0A908975C}" srcOrd="0" destOrd="0" parTransId="{CDA29680-B711-4E1A-810D-16868D625A71}" sibTransId="{FF4BCFB8-57BE-4D27-9987-B45FD7ED740C}"/>
    <dgm:cxn modelId="{2DD2B339-D482-4014-9C0A-D178A9D2349D}" type="presOf" srcId="{0FCBFD41-AA40-46B7-8B40-E343F8C7FDB1}" destId="{FEE58ABD-FB3A-4046-A176-42B0D56EB075}" srcOrd="0" destOrd="0" presId="urn:microsoft.com/office/officeart/2005/8/layout/vList6"/>
    <dgm:cxn modelId="{3C8B2373-E0A2-4F31-A9CC-6F7C5014D956}" type="presOf" srcId="{179547DC-53A7-4119-84EE-D0A0A908975C}" destId="{CF62B8D5-A542-4AC1-A65A-C6250BFB2DBC}" srcOrd="0" destOrd="0" presId="urn:microsoft.com/office/officeart/2005/8/layout/vList6"/>
    <dgm:cxn modelId="{17B26AD9-368B-41B7-8D93-29BB81EC95D0}" type="presParOf" srcId="{FEE58ABD-FB3A-4046-A176-42B0D56EB075}" destId="{C8D3F78A-F428-42E4-B997-0779E4864785}" srcOrd="0" destOrd="0" presId="urn:microsoft.com/office/officeart/2005/8/layout/vList6"/>
    <dgm:cxn modelId="{B6709F9A-40EE-497D-B33B-65E6A64548CD}" type="presParOf" srcId="{C8D3F78A-F428-42E4-B997-0779E4864785}" destId="{CF62B8D5-A542-4AC1-A65A-C6250BFB2DBC}" srcOrd="0" destOrd="0" presId="urn:microsoft.com/office/officeart/2005/8/layout/vList6"/>
    <dgm:cxn modelId="{1BB8B6C4-E88E-4154-946F-0A3D2D653C09}" type="presParOf" srcId="{C8D3F78A-F428-42E4-B997-0779E4864785}" destId="{EDB887A7-DEF4-4953-9A9D-624C34C2AA49}" srcOrd="1" destOrd="0" presId="urn:microsoft.com/office/officeart/2005/8/layout/vList6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68646A4-FCB8-474C-A8CC-D600DCBF889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DDBDCD8-8B1A-48C6-8C2C-1AD201F670E9}" type="pres">
      <dgm:prSet presAssocID="{068646A4-FCB8-474C-A8CC-D600DCBF889F}" presName="Name0" presStyleCnt="0">
        <dgm:presLayoutVars>
          <dgm:chMax val="7"/>
          <dgm:chPref val="7"/>
          <dgm:dir val="rev"/>
        </dgm:presLayoutVars>
      </dgm:prSet>
      <dgm:spPr/>
    </dgm:pt>
    <dgm:pt modelId="{90D37BAD-0340-4E11-93F8-60613872A2FC}" type="pres">
      <dgm:prSet presAssocID="{068646A4-FCB8-474C-A8CC-D600DCBF889F}" presName="Name1" presStyleCnt="0"/>
      <dgm:spPr/>
    </dgm:pt>
    <dgm:pt modelId="{5815BED6-1D6D-4487-8223-9DD8C620433C}" type="pres">
      <dgm:prSet presAssocID="{068646A4-FCB8-474C-A8CC-D600DCBF889F}" presName="cycle" presStyleCnt="0"/>
      <dgm:spPr/>
    </dgm:pt>
    <dgm:pt modelId="{6B3145A7-E4B8-4396-97BE-F61EB2B618C4}" type="pres">
      <dgm:prSet presAssocID="{068646A4-FCB8-474C-A8CC-D600DCBF889F}" presName="srcNode" presStyleLbl="node1" presStyleIdx="0" presStyleCnt="0"/>
      <dgm:spPr/>
    </dgm:pt>
    <dgm:pt modelId="{800278A7-2EC8-4887-A3B3-6905FCFD3453}" type="pres">
      <dgm:prSet presAssocID="{068646A4-FCB8-474C-A8CC-D600DCBF889F}" presName="conn" presStyleLbl="parChTrans1D2" presStyleIdx="0" presStyleCnt="1"/>
      <dgm:spPr/>
    </dgm:pt>
    <dgm:pt modelId="{26CD7EE3-9B85-4481-A883-232EA573D7E3}" type="pres">
      <dgm:prSet presAssocID="{068646A4-FCB8-474C-A8CC-D600DCBF889F}" presName="extraNode" presStyleLbl="node1" presStyleIdx="0" presStyleCnt="0"/>
      <dgm:spPr/>
    </dgm:pt>
    <dgm:pt modelId="{5EABDF2D-11EE-4576-8E75-14B38DC17710}" type="pres">
      <dgm:prSet presAssocID="{068646A4-FCB8-474C-A8CC-D600DCBF889F}" presName="dstNode" presStyleLbl="node1" presStyleIdx="0" presStyleCnt="0"/>
      <dgm:spPr/>
    </dgm:pt>
  </dgm:ptLst>
  <dgm:cxnLst>
    <dgm:cxn modelId="{39AE7944-C691-4EAE-9ED3-AB08EC4F8337}" type="presOf" srcId="{068646A4-FCB8-474C-A8CC-D600DCBF889F}" destId="{9DDBDCD8-8B1A-48C6-8C2C-1AD201F670E9}" srcOrd="0" destOrd="0" presId="urn:microsoft.com/office/officeart/2008/layout/VerticalCurvedList"/>
    <dgm:cxn modelId="{DE341052-2C99-457E-8764-51C7FA38C57D}" type="presParOf" srcId="{9DDBDCD8-8B1A-48C6-8C2C-1AD201F670E9}" destId="{90D37BAD-0340-4E11-93F8-60613872A2FC}" srcOrd="0" destOrd="0" presId="urn:microsoft.com/office/officeart/2008/layout/VerticalCurvedList"/>
    <dgm:cxn modelId="{246ADA10-4FE3-408D-B121-794A5D195C59}" type="presParOf" srcId="{90D37BAD-0340-4E11-93F8-60613872A2FC}" destId="{5815BED6-1D6D-4487-8223-9DD8C620433C}" srcOrd="0" destOrd="0" presId="urn:microsoft.com/office/officeart/2008/layout/VerticalCurvedList"/>
    <dgm:cxn modelId="{4023FCE0-5D89-4D19-A4FA-7E3A5A73E653}" type="presParOf" srcId="{5815BED6-1D6D-4487-8223-9DD8C620433C}" destId="{6B3145A7-E4B8-4396-97BE-F61EB2B618C4}" srcOrd="0" destOrd="0" presId="urn:microsoft.com/office/officeart/2008/layout/VerticalCurvedList"/>
    <dgm:cxn modelId="{9CE76774-53B7-419A-8B86-C8474C7AB9E9}" type="presParOf" srcId="{5815BED6-1D6D-4487-8223-9DD8C620433C}" destId="{800278A7-2EC8-4887-A3B3-6905FCFD3453}" srcOrd="1" destOrd="0" presId="urn:microsoft.com/office/officeart/2008/layout/VerticalCurvedList"/>
    <dgm:cxn modelId="{F5ED3AB9-302C-4DE2-A2C2-5345246E8422}" type="presParOf" srcId="{5815BED6-1D6D-4487-8223-9DD8C620433C}" destId="{26CD7EE3-9B85-4481-A883-232EA573D7E3}" srcOrd="2" destOrd="0" presId="urn:microsoft.com/office/officeart/2008/layout/VerticalCurvedList"/>
    <dgm:cxn modelId="{AD120588-E044-433B-A8CD-97DBB73A1637}" type="presParOf" srcId="{5815BED6-1D6D-4487-8223-9DD8C620433C}" destId="{5EABDF2D-11EE-4576-8E75-14B38DC17710}" srcOrd="3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68646A4-FCB8-474C-A8CC-D600DCBF889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DDBDCD8-8B1A-48C6-8C2C-1AD201F670E9}" type="pres">
      <dgm:prSet presAssocID="{068646A4-FCB8-474C-A8CC-D600DCBF889F}" presName="Name0" presStyleCnt="0">
        <dgm:presLayoutVars>
          <dgm:chMax val="7"/>
          <dgm:chPref val="7"/>
          <dgm:dir val="rev"/>
        </dgm:presLayoutVars>
      </dgm:prSet>
      <dgm:spPr/>
    </dgm:pt>
    <dgm:pt modelId="{90D37BAD-0340-4E11-93F8-60613872A2FC}" type="pres">
      <dgm:prSet presAssocID="{068646A4-FCB8-474C-A8CC-D600DCBF889F}" presName="Name1" presStyleCnt="0"/>
      <dgm:spPr/>
    </dgm:pt>
    <dgm:pt modelId="{5815BED6-1D6D-4487-8223-9DD8C620433C}" type="pres">
      <dgm:prSet presAssocID="{068646A4-FCB8-474C-A8CC-D600DCBF889F}" presName="cycle" presStyleCnt="0"/>
      <dgm:spPr/>
    </dgm:pt>
    <dgm:pt modelId="{6B3145A7-E4B8-4396-97BE-F61EB2B618C4}" type="pres">
      <dgm:prSet presAssocID="{068646A4-FCB8-474C-A8CC-D600DCBF889F}" presName="srcNode" presStyleLbl="node1" presStyleIdx="0" presStyleCnt="0"/>
      <dgm:spPr/>
    </dgm:pt>
    <dgm:pt modelId="{800278A7-2EC8-4887-A3B3-6905FCFD3453}" type="pres">
      <dgm:prSet presAssocID="{068646A4-FCB8-474C-A8CC-D600DCBF889F}" presName="conn" presStyleLbl="parChTrans1D2" presStyleIdx="0" presStyleCnt="1"/>
      <dgm:spPr/>
    </dgm:pt>
    <dgm:pt modelId="{26CD7EE3-9B85-4481-A883-232EA573D7E3}" type="pres">
      <dgm:prSet presAssocID="{068646A4-FCB8-474C-A8CC-D600DCBF889F}" presName="extraNode" presStyleLbl="node1" presStyleIdx="0" presStyleCnt="0"/>
      <dgm:spPr/>
    </dgm:pt>
    <dgm:pt modelId="{5EABDF2D-11EE-4576-8E75-14B38DC17710}" type="pres">
      <dgm:prSet presAssocID="{068646A4-FCB8-474C-A8CC-D600DCBF889F}" presName="dstNode" presStyleLbl="node1" presStyleIdx="0" presStyleCnt="0"/>
      <dgm:spPr/>
    </dgm:pt>
  </dgm:ptLst>
  <dgm:cxnLst>
    <dgm:cxn modelId="{39AE7944-C691-4EAE-9ED3-AB08EC4F8337}" type="presOf" srcId="{068646A4-FCB8-474C-A8CC-D600DCBF889F}" destId="{9DDBDCD8-8B1A-48C6-8C2C-1AD201F670E9}" srcOrd="0" destOrd="0" presId="urn:microsoft.com/office/officeart/2008/layout/VerticalCurvedList"/>
    <dgm:cxn modelId="{DE341052-2C99-457E-8764-51C7FA38C57D}" type="presParOf" srcId="{9DDBDCD8-8B1A-48C6-8C2C-1AD201F670E9}" destId="{90D37BAD-0340-4E11-93F8-60613872A2FC}" srcOrd="0" destOrd="0" presId="urn:microsoft.com/office/officeart/2008/layout/VerticalCurvedList"/>
    <dgm:cxn modelId="{246ADA10-4FE3-408D-B121-794A5D195C59}" type="presParOf" srcId="{90D37BAD-0340-4E11-93F8-60613872A2FC}" destId="{5815BED6-1D6D-4487-8223-9DD8C620433C}" srcOrd="0" destOrd="0" presId="urn:microsoft.com/office/officeart/2008/layout/VerticalCurvedList"/>
    <dgm:cxn modelId="{4023FCE0-5D89-4D19-A4FA-7E3A5A73E653}" type="presParOf" srcId="{5815BED6-1D6D-4487-8223-9DD8C620433C}" destId="{6B3145A7-E4B8-4396-97BE-F61EB2B618C4}" srcOrd="0" destOrd="0" presId="urn:microsoft.com/office/officeart/2008/layout/VerticalCurvedList"/>
    <dgm:cxn modelId="{9CE76774-53B7-419A-8B86-C8474C7AB9E9}" type="presParOf" srcId="{5815BED6-1D6D-4487-8223-9DD8C620433C}" destId="{800278A7-2EC8-4887-A3B3-6905FCFD3453}" srcOrd="1" destOrd="0" presId="urn:microsoft.com/office/officeart/2008/layout/VerticalCurvedList"/>
    <dgm:cxn modelId="{F5ED3AB9-302C-4DE2-A2C2-5345246E8422}" type="presParOf" srcId="{5815BED6-1D6D-4487-8223-9DD8C620433C}" destId="{26CD7EE3-9B85-4481-A883-232EA573D7E3}" srcOrd="2" destOrd="0" presId="urn:microsoft.com/office/officeart/2008/layout/VerticalCurvedList"/>
    <dgm:cxn modelId="{AD120588-E044-433B-A8CD-97DBB73A1637}" type="presParOf" srcId="{5815BED6-1D6D-4487-8223-9DD8C620433C}" destId="{5EABDF2D-11EE-4576-8E75-14B38DC17710}" srcOrd="3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68646A4-FCB8-474C-A8CC-D600DCBF889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DDBDCD8-8B1A-48C6-8C2C-1AD201F670E9}" type="pres">
      <dgm:prSet presAssocID="{068646A4-FCB8-474C-A8CC-D600DCBF889F}" presName="Name0" presStyleCnt="0">
        <dgm:presLayoutVars>
          <dgm:chMax val="7"/>
          <dgm:chPref val="7"/>
          <dgm:dir val="rev"/>
        </dgm:presLayoutVars>
      </dgm:prSet>
      <dgm:spPr/>
    </dgm:pt>
    <dgm:pt modelId="{90D37BAD-0340-4E11-93F8-60613872A2FC}" type="pres">
      <dgm:prSet presAssocID="{068646A4-FCB8-474C-A8CC-D600DCBF889F}" presName="Name1" presStyleCnt="0"/>
      <dgm:spPr/>
    </dgm:pt>
    <dgm:pt modelId="{5815BED6-1D6D-4487-8223-9DD8C620433C}" type="pres">
      <dgm:prSet presAssocID="{068646A4-FCB8-474C-A8CC-D600DCBF889F}" presName="cycle" presStyleCnt="0"/>
      <dgm:spPr/>
    </dgm:pt>
    <dgm:pt modelId="{6B3145A7-E4B8-4396-97BE-F61EB2B618C4}" type="pres">
      <dgm:prSet presAssocID="{068646A4-FCB8-474C-A8CC-D600DCBF889F}" presName="srcNode" presStyleLbl="node1" presStyleIdx="0" presStyleCnt="0"/>
      <dgm:spPr/>
    </dgm:pt>
    <dgm:pt modelId="{800278A7-2EC8-4887-A3B3-6905FCFD3453}" type="pres">
      <dgm:prSet presAssocID="{068646A4-FCB8-474C-A8CC-D600DCBF889F}" presName="conn" presStyleLbl="parChTrans1D2" presStyleIdx="0" presStyleCnt="1"/>
      <dgm:spPr/>
    </dgm:pt>
    <dgm:pt modelId="{26CD7EE3-9B85-4481-A883-232EA573D7E3}" type="pres">
      <dgm:prSet presAssocID="{068646A4-FCB8-474C-A8CC-D600DCBF889F}" presName="extraNode" presStyleLbl="node1" presStyleIdx="0" presStyleCnt="0"/>
      <dgm:spPr/>
    </dgm:pt>
    <dgm:pt modelId="{5EABDF2D-11EE-4576-8E75-14B38DC17710}" type="pres">
      <dgm:prSet presAssocID="{068646A4-FCB8-474C-A8CC-D600DCBF889F}" presName="dstNode" presStyleLbl="node1" presStyleIdx="0" presStyleCnt="0"/>
      <dgm:spPr/>
    </dgm:pt>
  </dgm:ptLst>
  <dgm:cxnLst>
    <dgm:cxn modelId="{39AE7944-C691-4EAE-9ED3-AB08EC4F8337}" type="presOf" srcId="{068646A4-FCB8-474C-A8CC-D600DCBF889F}" destId="{9DDBDCD8-8B1A-48C6-8C2C-1AD201F670E9}" srcOrd="0" destOrd="0" presId="urn:microsoft.com/office/officeart/2008/layout/VerticalCurvedList"/>
    <dgm:cxn modelId="{DE341052-2C99-457E-8764-51C7FA38C57D}" type="presParOf" srcId="{9DDBDCD8-8B1A-48C6-8C2C-1AD201F670E9}" destId="{90D37BAD-0340-4E11-93F8-60613872A2FC}" srcOrd="0" destOrd="0" presId="urn:microsoft.com/office/officeart/2008/layout/VerticalCurvedList"/>
    <dgm:cxn modelId="{246ADA10-4FE3-408D-B121-794A5D195C59}" type="presParOf" srcId="{90D37BAD-0340-4E11-93F8-60613872A2FC}" destId="{5815BED6-1D6D-4487-8223-9DD8C620433C}" srcOrd="0" destOrd="0" presId="urn:microsoft.com/office/officeart/2008/layout/VerticalCurvedList"/>
    <dgm:cxn modelId="{4023FCE0-5D89-4D19-A4FA-7E3A5A73E653}" type="presParOf" srcId="{5815BED6-1D6D-4487-8223-9DD8C620433C}" destId="{6B3145A7-E4B8-4396-97BE-F61EB2B618C4}" srcOrd="0" destOrd="0" presId="urn:microsoft.com/office/officeart/2008/layout/VerticalCurvedList"/>
    <dgm:cxn modelId="{9CE76774-53B7-419A-8B86-C8474C7AB9E9}" type="presParOf" srcId="{5815BED6-1D6D-4487-8223-9DD8C620433C}" destId="{800278A7-2EC8-4887-A3B3-6905FCFD3453}" srcOrd="1" destOrd="0" presId="urn:microsoft.com/office/officeart/2008/layout/VerticalCurvedList"/>
    <dgm:cxn modelId="{F5ED3AB9-302C-4DE2-A2C2-5345246E8422}" type="presParOf" srcId="{5815BED6-1D6D-4487-8223-9DD8C620433C}" destId="{26CD7EE3-9B85-4481-A883-232EA573D7E3}" srcOrd="2" destOrd="0" presId="urn:microsoft.com/office/officeart/2008/layout/VerticalCurvedList"/>
    <dgm:cxn modelId="{AD120588-E044-433B-A8CD-97DBB73A1637}" type="presParOf" srcId="{5815BED6-1D6D-4487-8223-9DD8C620433C}" destId="{5EABDF2D-11EE-4576-8E75-14B38DC17710}" srcOrd="3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068646A4-FCB8-474C-A8CC-D600DCBF889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DDBDCD8-8B1A-48C6-8C2C-1AD201F670E9}" type="pres">
      <dgm:prSet presAssocID="{068646A4-FCB8-474C-A8CC-D600DCBF889F}" presName="Name0" presStyleCnt="0">
        <dgm:presLayoutVars>
          <dgm:chMax val="7"/>
          <dgm:chPref val="7"/>
          <dgm:dir val="rev"/>
        </dgm:presLayoutVars>
      </dgm:prSet>
      <dgm:spPr/>
    </dgm:pt>
    <dgm:pt modelId="{90D37BAD-0340-4E11-93F8-60613872A2FC}" type="pres">
      <dgm:prSet presAssocID="{068646A4-FCB8-474C-A8CC-D600DCBF889F}" presName="Name1" presStyleCnt="0"/>
      <dgm:spPr/>
    </dgm:pt>
    <dgm:pt modelId="{5815BED6-1D6D-4487-8223-9DD8C620433C}" type="pres">
      <dgm:prSet presAssocID="{068646A4-FCB8-474C-A8CC-D600DCBF889F}" presName="cycle" presStyleCnt="0"/>
      <dgm:spPr/>
    </dgm:pt>
    <dgm:pt modelId="{6B3145A7-E4B8-4396-97BE-F61EB2B618C4}" type="pres">
      <dgm:prSet presAssocID="{068646A4-FCB8-474C-A8CC-D600DCBF889F}" presName="srcNode" presStyleLbl="node1" presStyleIdx="0" presStyleCnt="0"/>
      <dgm:spPr/>
    </dgm:pt>
    <dgm:pt modelId="{800278A7-2EC8-4887-A3B3-6905FCFD3453}" type="pres">
      <dgm:prSet presAssocID="{068646A4-FCB8-474C-A8CC-D600DCBF889F}" presName="conn" presStyleLbl="parChTrans1D2" presStyleIdx="0" presStyleCnt="1"/>
      <dgm:spPr/>
    </dgm:pt>
    <dgm:pt modelId="{26CD7EE3-9B85-4481-A883-232EA573D7E3}" type="pres">
      <dgm:prSet presAssocID="{068646A4-FCB8-474C-A8CC-D600DCBF889F}" presName="extraNode" presStyleLbl="node1" presStyleIdx="0" presStyleCnt="0"/>
      <dgm:spPr/>
    </dgm:pt>
    <dgm:pt modelId="{5EABDF2D-11EE-4576-8E75-14B38DC17710}" type="pres">
      <dgm:prSet presAssocID="{068646A4-FCB8-474C-A8CC-D600DCBF889F}" presName="dstNode" presStyleLbl="node1" presStyleIdx="0" presStyleCnt="0"/>
      <dgm:spPr/>
    </dgm:pt>
  </dgm:ptLst>
  <dgm:cxnLst>
    <dgm:cxn modelId="{39AE7944-C691-4EAE-9ED3-AB08EC4F8337}" type="presOf" srcId="{068646A4-FCB8-474C-A8CC-D600DCBF889F}" destId="{9DDBDCD8-8B1A-48C6-8C2C-1AD201F670E9}" srcOrd="0" destOrd="0" presId="urn:microsoft.com/office/officeart/2008/layout/VerticalCurvedList"/>
    <dgm:cxn modelId="{DE341052-2C99-457E-8764-51C7FA38C57D}" type="presParOf" srcId="{9DDBDCD8-8B1A-48C6-8C2C-1AD201F670E9}" destId="{90D37BAD-0340-4E11-93F8-60613872A2FC}" srcOrd="0" destOrd="0" presId="urn:microsoft.com/office/officeart/2008/layout/VerticalCurvedList"/>
    <dgm:cxn modelId="{246ADA10-4FE3-408D-B121-794A5D195C59}" type="presParOf" srcId="{90D37BAD-0340-4E11-93F8-60613872A2FC}" destId="{5815BED6-1D6D-4487-8223-9DD8C620433C}" srcOrd="0" destOrd="0" presId="urn:microsoft.com/office/officeart/2008/layout/VerticalCurvedList"/>
    <dgm:cxn modelId="{4023FCE0-5D89-4D19-A4FA-7E3A5A73E653}" type="presParOf" srcId="{5815BED6-1D6D-4487-8223-9DD8C620433C}" destId="{6B3145A7-E4B8-4396-97BE-F61EB2B618C4}" srcOrd="0" destOrd="0" presId="urn:microsoft.com/office/officeart/2008/layout/VerticalCurvedList"/>
    <dgm:cxn modelId="{9CE76774-53B7-419A-8B86-C8474C7AB9E9}" type="presParOf" srcId="{5815BED6-1D6D-4487-8223-9DD8C620433C}" destId="{800278A7-2EC8-4887-A3B3-6905FCFD3453}" srcOrd="1" destOrd="0" presId="urn:microsoft.com/office/officeart/2008/layout/VerticalCurvedList"/>
    <dgm:cxn modelId="{F5ED3AB9-302C-4DE2-A2C2-5345246E8422}" type="presParOf" srcId="{5815BED6-1D6D-4487-8223-9DD8C620433C}" destId="{26CD7EE3-9B85-4481-A883-232EA573D7E3}" srcOrd="2" destOrd="0" presId="urn:microsoft.com/office/officeart/2008/layout/VerticalCurvedList"/>
    <dgm:cxn modelId="{AD120588-E044-433B-A8CD-97DBB73A1637}" type="presParOf" srcId="{5815BED6-1D6D-4487-8223-9DD8C620433C}" destId="{5EABDF2D-11EE-4576-8E75-14B38DC17710}" srcOrd="3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068646A4-FCB8-474C-A8CC-D600DCBF889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DDBDCD8-8B1A-48C6-8C2C-1AD201F670E9}" type="pres">
      <dgm:prSet presAssocID="{068646A4-FCB8-474C-A8CC-D600DCBF889F}" presName="Name0" presStyleCnt="0">
        <dgm:presLayoutVars>
          <dgm:chMax val="7"/>
          <dgm:chPref val="7"/>
          <dgm:dir val="rev"/>
        </dgm:presLayoutVars>
      </dgm:prSet>
      <dgm:spPr/>
    </dgm:pt>
    <dgm:pt modelId="{90D37BAD-0340-4E11-93F8-60613872A2FC}" type="pres">
      <dgm:prSet presAssocID="{068646A4-FCB8-474C-A8CC-D600DCBF889F}" presName="Name1" presStyleCnt="0"/>
      <dgm:spPr/>
    </dgm:pt>
    <dgm:pt modelId="{5815BED6-1D6D-4487-8223-9DD8C620433C}" type="pres">
      <dgm:prSet presAssocID="{068646A4-FCB8-474C-A8CC-D600DCBF889F}" presName="cycle" presStyleCnt="0"/>
      <dgm:spPr/>
    </dgm:pt>
    <dgm:pt modelId="{6B3145A7-E4B8-4396-97BE-F61EB2B618C4}" type="pres">
      <dgm:prSet presAssocID="{068646A4-FCB8-474C-A8CC-D600DCBF889F}" presName="srcNode" presStyleLbl="node1" presStyleIdx="0" presStyleCnt="0"/>
      <dgm:spPr/>
    </dgm:pt>
    <dgm:pt modelId="{800278A7-2EC8-4887-A3B3-6905FCFD3453}" type="pres">
      <dgm:prSet presAssocID="{068646A4-FCB8-474C-A8CC-D600DCBF889F}" presName="conn" presStyleLbl="parChTrans1D2" presStyleIdx="0" presStyleCnt="1"/>
      <dgm:spPr/>
    </dgm:pt>
    <dgm:pt modelId="{26CD7EE3-9B85-4481-A883-232EA573D7E3}" type="pres">
      <dgm:prSet presAssocID="{068646A4-FCB8-474C-A8CC-D600DCBF889F}" presName="extraNode" presStyleLbl="node1" presStyleIdx="0" presStyleCnt="0"/>
      <dgm:spPr/>
    </dgm:pt>
    <dgm:pt modelId="{5EABDF2D-11EE-4576-8E75-14B38DC17710}" type="pres">
      <dgm:prSet presAssocID="{068646A4-FCB8-474C-A8CC-D600DCBF889F}" presName="dstNode" presStyleLbl="node1" presStyleIdx="0" presStyleCnt="0"/>
      <dgm:spPr/>
    </dgm:pt>
  </dgm:ptLst>
  <dgm:cxnLst>
    <dgm:cxn modelId="{39AE7944-C691-4EAE-9ED3-AB08EC4F8337}" type="presOf" srcId="{068646A4-FCB8-474C-A8CC-D600DCBF889F}" destId="{9DDBDCD8-8B1A-48C6-8C2C-1AD201F670E9}" srcOrd="0" destOrd="0" presId="urn:microsoft.com/office/officeart/2008/layout/VerticalCurvedList"/>
    <dgm:cxn modelId="{DE341052-2C99-457E-8764-51C7FA38C57D}" type="presParOf" srcId="{9DDBDCD8-8B1A-48C6-8C2C-1AD201F670E9}" destId="{90D37BAD-0340-4E11-93F8-60613872A2FC}" srcOrd="0" destOrd="0" presId="urn:microsoft.com/office/officeart/2008/layout/VerticalCurvedList"/>
    <dgm:cxn modelId="{246ADA10-4FE3-408D-B121-794A5D195C59}" type="presParOf" srcId="{90D37BAD-0340-4E11-93F8-60613872A2FC}" destId="{5815BED6-1D6D-4487-8223-9DD8C620433C}" srcOrd="0" destOrd="0" presId="urn:microsoft.com/office/officeart/2008/layout/VerticalCurvedList"/>
    <dgm:cxn modelId="{4023FCE0-5D89-4D19-A4FA-7E3A5A73E653}" type="presParOf" srcId="{5815BED6-1D6D-4487-8223-9DD8C620433C}" destId="{6B3145A7-E4B8-4396-97BE-F61EB2B618C4}" srcOrd="0" destOrd="0" presId="urn:microsoft.com/office/officeart/2008/layout/VerticalCurvedList"/>
    <dgm:cxn modelId="{9CE76774-53B7-419A-8B86-C8474C7AB9E9}" type="presParOf" srcId="{5815BED6-1D6D-4487-8223-9DD8C620433C}" destId="{800278A7-2EC8-4887-A3B3-6905FCFD3453}" srcOrd="1" destOrd="0" presId="urn:microsoft.com/office/officeart/2008/layout/VerticalCurvedList"/>
    <dgm:cxn modelId="{F5ED3AB9-302C-4DE2-A2C2-5345246E8422}" type="presParOf" srcId="{5815BED6-1D6D-4487-8223-9DD8C620433C}" destId="{26CD7EE3-9B85-4481-A883-232EA573D7E3}" srcOrd="2" destOrd="0" presId="urn:microsoft.com/office/officeart/2008/layout/VerticalCurvedList"/>
    <dgm:cxn modelId="{AD120588-E044-433B-A8CD-97DBB73A1637}" type="presParOf" srcId="{5815BED6-1D6D-4487-8223-9DD8C620433C}" destId="{5EABDF2D-11EE-4576-8E75-14B38DC17710}" srcOrd="3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068646A4-FCB8-474C-A8CC-D600DCBF889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DDBDCD8-8B1A-48C6-8C2C-1AD201F670E9}" type="pres">
      <dgm:prSet presAssocID="{068646A4-FCB8-474C-A8CC-D600DCBF889F}" presName="Name0" presStyleCnt="0">
        <dgm:presLayoutVars>
          <dgm:chMax val="7"/>
          <dgm:chPref val="7"/>
          <dgm:dir val="rev"/>
        </dgm:presLayoutVars>
      </dgm:prSet>
      <dgm:spPr/>
    </dgm:pt>
    <dgm:pt modelId="{90D37BAD-0340-4E11-93F8-60613872A2FC}" type="pres">
      <dgm:prSet presAssocID="{068646A4-FCB8-474C-A8CC-D600DCBF889F}" presName="Name1" presStyleCnt="0"/>
      <dgm:spPr/>
    </dgm:pt>
    <dgm:pt modelId="{5815BED6-1D6D-4487-8223-9DD8C620433C}" type="pres">
      <dgm:prSet presAssocID="{068646A4-FCB8-474C-A8CC-D600DCBF889F}" presName="cycle" presStyleCnt="0"/>
      <dgm:spPr/>
    </dgm:pt>
    <dgm:pt modelId="{6B3145A7-E4B8-4396-97BE-F61EB2B618C4}" type="pres">
      <dgm:prSet presAssocID="{068646A4-FCB8-474C-A8CC-D600DCBF889F}" presName="srcNode" presStyleLbl="node1" presStyleIdx="0" presStyleCnt="0"/>
      <dgm:spPr/>
    </dgm:pt>
    <dgm:pt modelId="{800278A7-2EC8-4887-A3B3-6905FCFD3453}" type="pres">
      <dgm:prSet presAssocID="{068646A4-FCB8-474C-A8CC-D600DCBF889F}" presName="conn" presStyleLbl="parChTrans1D2" presStyleIdx="0" presStyleCnt="1"/>
      <dgm:spPr/>
    </dgm:pt>
    <dgm:pt modelId="{26CD7EE3-9B85-4481-A883-232EA573D7E3}" type="pres">
      <dgm:prSet presAssocID="{068646A4-FCB8-474C-A8CC-D600DCBF889F}" presName="extraNode" presStyleLbl="node1" presStyleIdx="0" presStyleCnt="0"/>
      <dgm:spPr/>
    </dgm:pt>
    <dgm:pt modelId="{5EABDF2D-11EE-4576-8E75-14B38DC17710}" type="pres">
      <dgm:prSet presAssocID="{068646A4-FCB8-474C-A8CC-D600DCBF889F}" presName="dstNode" presStyleLbl="node1" presStyleIdx="0" presStyleCnt="0"/>
      <dgm:spPr/>
    </dgm:pt>
  </dgm:ptLst>
  <dgm:cxnLst>
    <dgm:cxn modelId="{39AE7944-C691-4EAE-9ED3-AB08EC4F8337}" type="presOf" srcId="{068646A4-FCB8-474C-A8CC-D600DCBF889F}" destId="{9DDBDCD8-8B1A-48C6-8C2C-1AD201F670E9}" srcOrd="0" destOrd="0" presId="urn:microsoft.com/office/officeart/2008/layout/VerticalCurvedList"/>
    <dgm:cxn modelId="{DE341052-2C99-457E-8764-51C7FA38C57D}" type="presParOf" srcId="{9DDBDCD8-8B1A-48C6-8C2C-1AD201F670E9}" destId="{90D37BAD-0340-4E11-93F8-60613872A2FC}" srcOrd="0" destOrd="0" presId="urn:microsoft.com/office/officeart/2008/layout/VerticalCurvedList"/>
    <dgm:cxn modelId="{246ADA10-4FE3-408D-B121-794A5D195C59}" type="presParOf" srcId="{90D37BAD-0340-4E11-93F8-60613872A2FC}" destId="{5815BED6-1D6D-4487-8223-9DD8C620433C}" srcOrd="0" destOrd="0" presId="urn:microsoft.com/office/officeart/2008/layout/VerticalCurvedList"/>
    <dgm:cxn modelId="{4023FCE0-5D89-4D19-A4FA-7E3A5A73E653}" type="presParOf" srcId="{5815BED6-1D6D-4487-8223-9DD8C620433C}" destId="{6B3145A7-E4B8-4396-97BE-F61EB2B618C4}" srcOrd="0" destOrd="0" presId="urn:microsoft.com/office/officeart/2008/layout/VerticalCurvedList"/>
    <dgm:cxn modelId="{9CE76774-53B7-419A-8B86-C8474C7AB9E9}" type="presParOf" srcId="{5815BED6-1D6D-4487-8223-9DD8C620433C}" destId="{800278A7-2EC8-4887-A3B3-6905FCFD3453}" srcOrd="1" destOrd="0" presId="urn:microsoft.com/office/officeart/2008/layout/VerticalCurvedList"/>
    <dgm:cxn modelId="{F5ED3AB9-302C-4DE2-A2C2-5345246E8422}" type="presParOf" srcId="{5815BED6-1D6D-4487-8223-9DD8C620433C}" destId="{26CD7EE3-9B85-4481-A883-232EA573D7E3}" srcOrd="2" destOrd="0" presId="urn:microsoft.com/office/officeart/2008/layout/VerticalCurvedList"/>
    <dgm:cxn modelId="{AD120588-E044-433B-A8CD-97DBB73A1637}" type="presParOf" srcId="{5815BED6-1D6D-4487-8223-9DD8C620433C}" destId="{5EABDF2D-11EE-4576-8E75-14B38DC17710}" srcOrd="3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068646A4-FCB8-474C-A8CC-D600DCBF889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DDBDCD8-8B1A-48C6-8C2C-1AD201F670E9}" type="pres">
      <dgm:prSet presAssocID="{068646A4-FCB8-474C-A8CC-D600DCBF889F}" presName="Name0" presStyleCnt="0">
        <dgm:presLayoutVars>
          <dgm:chMax val="7"/>
          <dgm:chPref val="7"/>
          <dgm:dir val="rev"/>
        </dgm:presLayoutVars>
      </dgm:prSet>
      <dgm:spPr/>
    </dgm:pt>
    <dgm:pt modelId="{90D37BAD-0340-4E11-93F8-60613872A2FC}" type="pres">
      <dgm:prSet presAssocID="{068646A4-FCB8-474C-A8CC-D600DCBF889F}" presName="Name1" presStyleCnt="0"/>
      <dgm:spPr/>
    </dgm:pt>
    <dgm:pt modelId="{5815BED6-1D6D-4487-8223-9DD8C620433C}" type="pres">
      <dgm:prSet presAssocID="{068646A4-FCB8-474C-A8CC-D600DCBF889F}" presName="cycle" presStyleCnt="0"/>
      <dgm:spPr/>
    </dgm:pt>
    <dgm:pt modelId="{6B3145A7-E4B8-4396-97BE-F61EB2B618C4}" type="pres">
      <dgm:prSet presAssocID="{068646A4-FCB8-474C-A8CC-D600DCBF889F}" presName="srcNode" presStyleLbl="node1" presStyleIdx="0" presStyleCnt="0"/>
      <dgm:spPr/>
    </dgm:pt>
    <dgm:pt modelId="{800278A7-2EC8-4887-A3B3-6905FCFD3453}" type="pres">
      <dgm:prSet presAssocID="{068646A4-FCB8-474C-A8CC-D600DCBF889F}" presName="conn" presStyleLbl="parChTrans1D2" presStyleIdx="0" presStyleCnt="1"/>
      <dgm:spPr/>
    </dgm:pt>
    <dgm:pt modelId="{26CD7EE3-9B85-4481-A883-232EA573D7E3}" type="pres">
      <dgm:prSet presAssocID="{068646A4-FCB8-474C-A8CC-D600DCBF889F}" presName="extraNode" presStyleLbl="node1" presStyleIdx="0" presStyleCnt="0"/>
      <dgm:spPr/>
    </dgm:pt>
    <dgm:pt modelId="{5EABDF2D-11EE-4576-8E75-14B38DC17710}" type="pres">
      <dgm:prSet presAssocID="{068646A4-FCB8-474C-A8CC-D600DCBF889F}" presName="dstNode" presStyleLbl="node1" presStyleIdx="0" presStyleCnt="0"/>
      <dgm:spPr/>
    </dgm:pt>
  </dgm:ptLst>
  <dgm:cxnLst>
    <dgm:cxn modelId="{39AE7944-C691-4EAE-9ED3-AB08EC4F8337}" type="presOf" srcId="{068646A4-FCB8-474C-A8CC-D600DCBF889F}" destId="{9DDBDCD8-8B1A-48C6-8C2C-1AD201F670E9}" srcOrd="0" destOrd="0" presId="urn:microsoft.com/office/officeart/2008/layout/VerticalCurvedList"/>
    <dgm:cxn modelId="{DE341052-2C99-457E-8764-51C7FA38C57D}" type="presParOf" srcId="{9DDBDCD8-8B1A-48C6-8C2C-1AD201F670E9}" destId="{90D37BAD-0340-4E11-93F8-60613872A2FC}" srcOrd="0" destOrd="0" presId="urn:microsoft.com/office/officeart/2008/layout/VerticalCurvedList"/>
    <dgm:cxn modelId="{246ADA10-4FE3-408D-B121-794A5D195C59}" type="presParOf" srcId="{90D37BAD-0340-4E11-93F8-60613872A2FC}" destId="{5815BED6-1D6D-4487-8223-9DD8C620433C}" srcOrd="0" destOrd="0" presId="urn:microsoft.com/office/officeart/2008/layout/VerticalCurvedList"/>
    <dgm:cxn modelId="{4023FCE0-5D89-4D19-A4FA-7E3A5A73E653}" type="presParOf" srcId="{5815BED6-1D6D-4487-8223-9DD8C620433C}" destId="{6B3145A7-E4B8-4396-97BE-F61EB2B618C4}" srcOrd="0" destOrd="0" presId="urn:microsoft.com/office/officeart/2008/layout/VerticalCurvedList"/>
    <dgm:cxn modelId="{9CE76774-53B7-419A-8B86-C8474C7AB9E9}" type="presParOf" srcId="{5815BED6-1D6D-4487-8223-9DD8C620433C}" destId="{800278A7-2EC8-4887-A3B3-6905FCFD3453}" srcOrd="1" destOrd="0" presId="urn:microsoft.com/office/officeart/2008/layout/VerticalCurvedList"/>
    <dgm:cxn modelId="{F5ED3AB9-302C-4DE2-A2C2-5345246E8422}" type="presParOf" srcId="{5815BED6-1D6D-4487-8223-9DD8C620433C}" destId="{26CD7EE3-9B85-4481-A883-232EA573D7E3}" srcOrd="2" destOrd="0" presId="urn:microsoft.com/office/officeart/2008/layout/VerticalCurvedList"/>
    <dgm:cxn modelId="{AD120588-E044-433B-A8CD-97DBB73A1637}" type="presParOf" srcId="{5815BED6-1D6D-4487-8223-9DD8C620433C}" destId="{5EABDF2D-11EE-4576-8E75-14B38DC17710}" srcOrd="3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068646A4-FCB8-474C-A8CC-D600DCBF889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DDBDCD8-8B1A-48C6-8C2C-1AD201F670E9}" type="pres">
      <dgm:prSet presAssocID="{068646A4-FCB8-474C-A8CC-D600DCBF889F}" presName="Name0" presStyleCnt="0">
        <dgm:presLayoutVars>
          <dgm:chMax val="7"/>
          <dgm:chPref val="7"/>
          <dgm:dir val="rev"/>
        </dgm:presLayoutVars>
      </dgm:prSet>
      <dgm:spPr/>
    </dgm:pt>
    <dgm:pt modelId="{90D37BAD-0340-4E11-93F8-60613872A2FC}" type="pres">
      <dgm:prSet presAssocID="{068646A4-FCB8-474C-A8CC-D600DCBF889F}" presName="Name1" presStyleCnt="0"/>
      <dgm:spPr/>
    </dgm:pt>
    <dgm:pt modelId="{5815BED6-1D6D-4487-8223-9DD8C620433C}" type="pres">
      <dgm:prSet presAssocID="{068646A4-FCB8-474C-A8CC-D600DCBF889F}" presName="cycle" presStyleCnt="0"/>
      <dgm:spPr/>
    </dgm:pt>
    <dgm:pt modelId="{6B3145A7-E4B8-4396-97BE-F61EB2B618C4}" type="pres">
      <dgm:prSet presAssocID="{068646A4-FCB8-474C-A8CC-D600DCBF889F}" presName="srcNode" presStyleLbl="node1" presStyleIdx="0" presStyleCnt="0"/>
      <dgm:spPr/>
    </dgm:pt>
    <dgm:pt modelId="{800278A7-2EC8-4887-A3B3-6905FCFD3453}" type="pres">
      <dgm:prSet presAssocID="{068646A4-FCB8-474C-A8CC-D600DCBF889F}" presName="conn" presStyleLbl="parChTrans1D2" presStyleIdx="0" presStyleCnt="1"/>
      <dgm:spPr/>
    </dgm:pt>
    <dgm:pt modelId="{26CD7EE3-9B85-4481-A883-232EA573D7E3}" type="pres">
      <dgm:prSet presAssocID="{068646A4-FCB8-474C-A8CC-D600DCBF889F}" presName="extraNode" presStyleLbl="node1" presStyleIdx="0" presStyleCnt="0"/>
      <dgm:spPr/>
    </dgm:pt>
    <dgm:pt modelId="{5EABDF2D-11EE-4576-8E75-14B38DC17710}" type="pres">
      <dgm:prSet presAssocID="{068646A4-FCB8-474C-A8CC-D600DCBF889F}" presName="dstNode" presStyleLbl="node1" presStyleIdx="0" presStyleCnt="0"/>
      <dgm:spPr/>
    </dgm:pt>
  </dgm:ptLst>
  <dgm:cxnLst>
    <dgm:cxn modelId="{39AE7944-C691-4EAE-9ED3-AB08EC4F8337}" type="presOf" srcId="{068646A4-FCB8-474C-A8CC-D600DCBF889F}" destId="{9DDBDCD8-8B1A-48C6-8C2C-1AD201F670E9}" srcOrd="0" destOrd="0" presId="urn:microsoft.com/office/officeart/2008/layout/VerticalCurvedList"/>
    <dgm:cxn modelId="{DE341052-2C99-457E-8764-51C7FA38C57D}" type="presParOf" srcId="{9DDBDCD8-8B1A-48C6-8C2C-1AD201F670E9}" destId="{90D37BAD-0340-4E11-93F8-60613872A2FC}" srcOrd="0" destOrd="0" presId="urn:microsoft.com/office/officeart/2008/layout/VerticalCurvedList"/>
    <dgm:cxn modelId="{246ADA10-4FE3-408D-B121-794A5D195C59}" type="presParOf" srcId="{90D37BAD-0340-4E11-93F8-60613872A2FC}" destId="{5815BED6-1D6D-4487-8223-9DD8C620433C}" srcOrd="0" destOrd="0" presId="urn:microsoft.com/office/officeart/2008/layout/VerticalCurvedList"/>
    <dgm:cxn modelId="{4023FCE0-5D89-4D19-A4FA-7E3A5A73E653}" type="presParOf" srcId="{5815BED6-1D6D-4487-8223-9DD8C620433C}" destId="{6B3145A7-E4B8-4396-97BE-F61EB2B618C4}" srcOrd="0" destOrd="0" presId="urn:microsoft.com/office/officeart/2008/layout/VerticalCurvedList"/>
    <dgm:cxn modelId="{9CE76774-53B7-419A-8B86-C8474C7AB9E9}" type="presParOf" srcId="{5815BED6-1D6D-4487-8223-9DD8C620433C}" destId="{800278A7-2EC8-4887-A3B3-6905FCFD3453}" srcOrd="1" destOrd="0" presId="urn:microsoft.com/office/officeart/2008/layout/VerticalCurvedList"/>
    <dgm:cxn modelId="{F5ED3AB9-302C-4DE2-A2C2-5345246E8422}" type="presParOf" srcId="{5815BED6-1D6D-4487-8223-9DD8C620433C}" destId="{26CD7EE3-9B85-4481-A883-232EA573D7E3}" srcOrd="2" destOrd="0" presId="urn:microsoft.com/office/officeart/2008/layout/VerticalCurvedList"/>
    <dgm:cxn modelId="{AD120588-E044-433B-A8CD-97DBB73A1637}" type="presParOf" srcId="{5815BED6-1D6D-4487-8223-9DD8C620433C}" destId="{5EABDF2D-11EE-4576-8E75-14B38DC17710}" srcOrd="3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068646A4-FCB8-474C-A8CC-D600DCBF889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41F3130-A890-497D-AC36-E8E0DF1D3B4F}">
      <dgm:prSet phldrT="[Текст]" custT="1"/>
      <dgm:spPr>
        <a:solidFill>
          <a:srgbClr val="1F497D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altLang="ru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ОТКРЫТИЕ ОБСЕРВАТОРИИ ОБРАЗОВАНИЯ </a:t>
          </a:r>
          <a:r>
            <a:rPr lang="en-US" altLang="ru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OECD</a:t>
          </a:r>
          <a:endParaRPr lang="ru-RU" sz="1000" dirty="0">
            <a:solidFill>
              <a:schemeClr val="bg1"/>
            </a:solidFill>
          </a:endParaRPr>
        </a:p>
      </dgm:t>
    </dgm:pt>
    <dgm:pt modelId="{4B55C1F9-6A56-41C4-B9C5-A103948F4E2E}" type="parTrans" cxnId="{01F514C3-7C74-4B10-8CD8-44C82DA5FF6D}">
      <dgm:prSet/>
      <dgm:spPr/>
      <dgm:t>
        <a:bodyPr/>
        <a:lstStyle/>
        <a:p>
          <a:endParaRPr lang="ru-RU">
            <a:solidFill>
              <a:srgbClr val="17406D"/>
            </a:solidFill>
          </a:endParaRPr>
        </a:p>
      </dgm:t>
    </dgm:pt>
    <dgm:pt modelId="{6B2AECFD-0349-4F49-AA3D-B0A3394F0177}" type="sibTrans" cxnId="{01F514C3-7C74-4B10-8CD8-44C82DA5FF6D}">
      <dgm:prSet/>
      <dgm:spPr>
        <a:ln>
          <a:solidFill>
            <a:srgbClr val="17406D"/>
          </a:solidFill>
        </a:ln>
      </dgm:spPr>
      <dgm:t>
        <a:bodyPr/>
        <a:lstStyle/>
        <a:p>
          <a:endParaRPr lang="ru-RU">
            <a:solidFill>
              <a:srgbClr val="17406D"/>
            </a:solidFill>
          </a:endParaRPr>
        </a:p>
      </dgm:t>
    </dgm:pt>
    <dgm:pt modelId="{E78A4F81-5AFC-4006-82C7-A7E2FDA11A7F}">
      <dgm:prSet phldrT="[Текст]" custT="1"/>
      <dgm:spPr>
        <a:solidFill>
          <a:srgbClr val="1F497D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  <a:buFontTx/>
            <a:buNone/>
          </a:pPr>
          <a:r>
            <a:rPr lang="kk-KZ" altLang="ru-RU" sz="1000" b="1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ИНтеграция </a:t>
          </a:r>
          <a:r>
            <a:rPr lang="en-US" altLang="ru-RU" sz="1000" b="1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AI </a:t>
          </a:r>
          <a:r>
            <a:rPr lang="ru-RU" altLang="ru-RU" sz="1000" b="1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И аналитики данных в управление, образование и науку </a:t>
          </a:r>
        </a:p>
        <a:p>
          <a:pPr>
            <a:lnSpc>
              <a:spcPct val="100000"/>
            </a:lnSpc>
            <a:spcAft>
              <a:spcPts val="0"/>
            </a:spcAft>
            <a:buFontTx/>
            <a:buNone/>
          </a:pPr>
          <a:r>
            <a:rPr lang="ru-RU" altLang="ru-RU" sz="1000" b="1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в рамках </a:t>
          </a:r>
          <a:r>
            <a:rPr lang="kk-KZ" altLang="ru-RU" sz="1000" b="1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программы </a:t>
          </a:r>
          <a:r>
            <a:rPr lang="en-US" altLang="ru-RU" sz="1000" b="1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AI-SANA</a:t>
          </a:r>
          <a:endParaRPr lang="ru-RU" sz="1000" dirty="0">
            <a:solidFill>
              <a:schemeClr val="bg1"/>
            </a:solidFill>
          </a:endParaRPr>
        </a:p>
      </dgm:t>
    </dgm:pt>
    <dgm:pt modelId="{0954EE6B-513A-41D6-9E82-71D7DAFC2C51}" type="parTrans" cxnId="{2E74001F-E236-47B7-ACCE-C3130E05F71D}">
      <dgm:prSet/>
      <dgm:spPr/>
      <dgm:t>
        <a:bodyPr/>
        <a:lstStyle/>
        <a:p>
          <a:endParaRPr lang="ru-RU">
            <a:solidFill>
              <a:srgbClr val="17406D"/>
            </a:solidFill>
          </a:endParaRPr>
        </a:p>
      </dgm:t>
    </dgm:pt>
    <dgm:pt modelId="{0BC6E480-C785-4EAA-9BB9-138862133FD5}" type="sibTrans" cxnId="{2E74001F-E236-47B7-ACCE-C3130E05F71D}">
      <dgm:prSet/>
      <dgm:spPr/>
      <dgm:t>
        <a:bodyPr/>
        <a:lstStyle/>
        <a:p>
          <a:endParaRPr lang="ru-RU">
            <a:solidFill>
              <a:srgbClr val="17406D"/>
            </a:solidFill>
          </a:endParaRPr>
        </a:p>
      </dgm:t>
    </dgm:pt>
    <dgm:pt modelId="{DDCF4ECF-A025-4DBC-9EEA-3D5B35896EDB}">
      <dgm:prSet phldrT="[Текст]" custT="1"/>
      <dgm:spPr>
        <a:solidFill>
          <a:srgbClr val="1F497D"/>
        </a:solidFill>
      </dgm:spPr>
      <dgm:t>
        <a:bodyPr/>
        <a:lstStyle/>
        <a:p>
          <a:pPr algn="just">
            <a:lnSpc>
              <a:spcPct val="100000"/>
            </a:lnSpc>
            <a:spcAft>
              <a:spcPts val="0"/>
            </a:spcAft>
            <a:buFontTx/>
            <a:buNone/>
          </a:pPr>
          <a:r>
            <a:rPr lang="ru-RU" sz="10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ОТКРЫТИЕ ЦЕНТРА ИССЛЕДОВАНИЙ И ИННОВАЦИЙ В ОБЛАСТИ ПТИЦЕВОДСТВА SHAKARIM UNIVERSITY – UNIVERSITY OF ARKANSAS</a:t>
          </a:r>
          <a:endParaRPr lang="ru-RU" sz="1000" b="1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324EEF-7F3D-4414-8CEC-A1C3D361C365}" type="parTrans" cxnId="{A9921226-59C7-4E50-92FC-A74083AE58BA}">
      <dgm:prSet/>
      <dgm:spPr/>
      <dgm:t>
        <a:bodyPr/>
        <a:lstStyle/>
        <a:p>
          <a:endParaRPr lang="ru-RU">
            <a:solidFill>
              <a:srgbClr val="17406D"/>
            </a:solidFill>
          </a:endParaRPr>
        </a:p>
      </dgm:t>
    </dgm:pt>
    <dgm:pt modelId="{6E701E0C-DAB7-496E-80F6-D5CECBD64B67}" type="sibTrans" cxnId="{A9921226-59C7-4E50-92FC-A74083AE58BA}">
      <dgm:prSet/>
      <dgm:spPr/>
      <dgm:t>
        <a:bodyPr/>
        <a:lstStyle/>
        <a:p>
          <a:endParaRPr lang="ru-RU">
            <a:solidFill>
              <a:srgbClr val="17406D"/>
            </a:solidFill>
          </a:endParaRPr>
        </a:p>
      </dgm:t>
    </dgm:pt>
    <dgm:pt modelId="{9DDBDCD8-8B1A-48C6-8C2C-1AD201F670E9}" type="pres">
      <dgm:prSet presAssocID="{068646A4-FCB8-474C-A8CC-D600DCBF889F}" presName="Name0" presStyleCnt="0">
        <dgm:presLayoutVars>
          <dgm:chMax val="7"/>
          <dgm:chPref val="7"/>
          <dgm:dir/>
        </dgm:presLayoutVars>
      </dgm:prSet>
      <dgm:spPr/>
    </dgm:pt>
    <dgm:pt modelId="{90D37BAD-0340-4E11-93F8-60613872A2FC}" type="pres">
      <dgm:prSet presAssocID="{068646A4-FCB8-474C-A8CC-D600DCBF889F}" presName="Name1" presStyleCnt="0"/>
      <dgm:spPr/>
    </dgm:pt>
    <dgm:pt modelId="{5815BED6-1D6D-4487-8223-9DD8C620433C}" type="pres">
      <dgm:prSet presAssocID="{068646A4-FCB8-474C-A8CC-D600DCBF889F}" presName="cycle" presStyleCnt="0"/>
      <dgm:spPr/>
    </dgm:pt>
    <dgm:pt modelId="{6B3145A7-E4B8-4396-97BE-F61EB2B618C4}" type="pres">
      <dgm:prSet presAssocID="{068646A4-FCB8-474C-A8CC-D600DCBF889F}" presName="srcNode" presStyleLbl="node1" presStyleIdx="0" presStyleCnt="3"/>
      <dgm:spPr/>
    </dgm:pt>
    <dgm:pt modelId="{800278A7-2EC8-4887-A3B3-6905FCFD3453}" type="pres">
      <dgm:prSet presAssocID="{068646A4-FCB8-474C-A8CC-D600DCBF889F}" presName="conn" presStyleLbl="parChTrans1D2" presStyleIdx="0" presStyleCnt="1"/>
      <dgm:spPr/>
    </dgm:pt>
    <dgm:pt modelId="{26CD7EE3-9B85-4481-A883-232EA573D7E3}" type="pres">
      <dgm:prSet presAssocID="{068646A4-FCB8-474C-A8CC-D600DCBF889F}" presName="extraNode" presStyleLbl="node1" presStyleIdx="0" presStyleCnt="3"/>
      <dgm:spPr/>
    </dgm:pt>
    <dgm:pt modelId="{5EABDF2D-11EE-4576-8E75-14B38DC17710}" type="pres">
      <dgm:prSet presAssocID="{068646A4-FCB8-474C-A8CC-D600DCBF889F}" presName="dstNode" presStyleLbl="node1" presStyleIdx="0" presStyleCnt="3"/>
      <dgm:spPr/>
    </dgm:pt>
    <dgm:pt modelId="{5E62200F-2C9F-4F4F-918B-D1AB77A2934E}" type="pres">
      <dgm:prSet presAssocID="{541F3130-A890-497D-AC36-E8E0DF1D3B4F}" presName="text_1" presStyleLbl="node1" presStyleIdx="0" presStyleCnt="3">
        <dgm:presLayoutVars>
          <dgm:bulletEnabled val="1"/>
        </dgm:presLayoutVars>
      </dgm:prSet>
      <dgm:spPr/>
    </dgm:pt>
    <dgm:pt modelId="{DE2CFDF7-7864-4440-A10D-BFE4C0E49EFF}" type="pres">
      <dgm:prSet presAssocID="{541F3130-A890-497D-AC36-E8E0DF1D3B4F}" presName="accent_1" presStyleCnt="0"/>
      <dgm:spPr/>
    </dgm:pt>
    <dgm:pt modelId="{F646E360-CD17-4318-9F1F-5BBBDEDD4BAA}" type="pres">
      <dgm:prSet presAssocID="{541F3130-A890-497D-AC36-E8E0DF1D3B4F}" presName="accentRepeatNode" presStyleLbl="solidFgAcc1" presStyleIdx="0" presStyleCnt="3"/>
      <dgm:spPr>
        <a:ln>
          <a:solidFill>
            <a:srgbClr val="17406D"/>
          </a:solidFill>
        </a:ln>
      </dgm:spPr>
    </dgm:pt>
    <dgm:pt modelId="{99C9C2F5-E2DF-44B8-904F-5941EB039AB1}" type="pres">
      <dgm:prSet presAssocID="{E78A4F81-5AFC-4006-82C7-A7E2FDA11A7F}" presName="text_2" presStyleLbl="node1" presStyleIdx="1" presStyleCnt="3">
        <dgm:presLayoutVars>
          <dgm:bulletEnabled val="1"/>
        </dgm:presLayoutVars>
      </dgm:prSet>
      <dgm:spPr/>
    </dgm:pt>
    <dgm:pt modelId="{B898A215-E64D-4508-88BF-AACC1372C786}" type="pres">
      <dgm:prSet presAssocID="{E78A4F81-5AFC-4006-82C7-A7E2FDA11A7F}" presName="accent_2" presStyleCnt="0"/>
      <dgm:spPr/>
    </dgm:pt>
    <dgm:pt modelId="{54FCCDB6-A83D-4B5B-BA0C-075C86DD23F9}" type="pres">
      <dgm:prSet presAssocID="{E78A4F81-5AFC-4006-82C7-A7E2FDA11A7F}" presName="accentRepeatNode" presStyleLbl="solidFgAcc1" presStyleIdx="1" presStyleCnt="3"/>
      <dgm:spPr>
        <a:ln>
          <a:solidFill>
            <a:srgbClr val="17406D"/>
          </a:solidFill>
        </a:ln>
      </dgm:spPr>
    </dgm:pt>
    <dgm:pt modelId="{AA0E30F7-8835-4B4D-A14C-A472AA26DB61}" type="pres">
      <dgm:prSet presAssocID="{DDCF4ECF-A025-4DBC-9EEA-3D5B35896EDB}" presName="text_3" presStyleLbl="node1" presStyleIdx="2" presStyleCnt="3">
        <dgm:presLayoutVars>
          <dgm:bulletEnabled val="1"/>
        </dgm:presLayoutVars>
      </dgm:prSet>
      <dgm:spPr/>
    </dgm:pt>
    <dgm:pt modelId="{7C896225-0461-444F-BBBC-79786D523A72}" type="pres">
      <dgm:prSet presAssocID="{DDCF4ECF-A025-4DBC-9EEA-3D5B35896EDB}" presName="accent_3" presStyleCnt="0"/>
      <dgm:spPr/>
    </dgm:pt>
    <dgm:pt modelId="{FD68EA5D-88DA-422C-BD2D-5489C68E7481}" type="pres">
      <dgm:prSet presAssocID="{DDCF4ECF-A025-4DBC-9EEA-3D5B35896EDB}" presName="accentRepeatNode" presStyleLbl="solidFgAcc1" presStyleIdx="2" presStyleCnt="3"/>
      <dgm:spPr>
        <a:ln>
          <a:solidFill>
            <a:srgbClr val="17406D"/>
          </a:solidFill>
        </a:ln>
      </dgm:spPr>
    </dgm:pt>
  </dgm:ptLst>
  <dgm:cxnLst>
    <dgm:cxn modelId="{2E74001F-E236-47B7-ACCE-C3130E05F71D}" srcId="{068646A4-FCB8-474C-A8CC-D600DCBF889F}" destId="{E78A4F81-5AFC-4006-82C7-A7E2FDA11A7F}" srcOrd="1" destOrd="0" parTransId="{0954EE6B-513A-41D6-9E82-71D7DAFC2C51}" sibTransId="{0BC6E480-C785-4EAA-9BB9-138862133FD5}"/>
    <dgm:cxn modelId="{A9921226-59C7-4E50-92FC-A74083AE58BA}" srcId="{068646A4-FCB8-474C-A8CC-D600DCBF889F}" destId="{DDCF4ECF-A025-4DBC-9EEA-3D5B35896EDB}" srcOrd="2" destOrd="0" parTransId="{B6324EEF-7F3D-4414-8CEC-A1C3D361C365}" sibTransId="{6E701E0C-DAB7-496E-80F6-D5CECBD64B67}"/>
    <dgm:cxn modelId="{66707A67-6285-43C9-A29C-413DE480469B}" type="presOf" srcId="{DDCF4ECF-A025-4DBC-9EEA-3D5B35896EDB}" destId="{AA0E30F7-8835-4B4D-A14C-A472AA26DB61}" srcOrd="0" destOrd="0" presId="urn:microsoft.com/office/officeart/2008/layout/VerticalCurvedList"/>
    <dgm:cxn modelId="{2D0A1F7D-D5E2-4D73-96B4-B4A09DA08E8D}" type="presOf" srcId="{6B2AECFD-0349-4F49-AA3D-B0A3394F0177}" destId="{800278A7-2EC8-4887-A3B3-6905FCFD3453}" srcOrd="0" destOrd="0" presId="urn:microsoft.com/office/officeart/2008/layout/VerticalCurvedList"/>
    <dgm:cxn modelId="{637880A5-3FC4-4907-8B72-33D9077EC402}" type="presOf" srcId="{068646A4-FCB8-474C-A8CC-D600DCBF889F}" destId="{9DDBDCD8-8B1A-48C6-8C2C-1AD201F670E9}" srcOrd="0" destOrd="0" presId="urn:microsoft.com/office/officeart/2008/layout/VerticalCurvedList"/>
    <dgm:cxn modelId="{01F514C3-7C74-4B10-8CD8-44C82DA5FF6D}" srcId="{068646A4-FCB8-474C-A8CC-D600DCBF889F}" destId="{541F3130-A890-497D-AC36-E8E0DF1D3B4F}" srcOrd="0" destOrd="0" parTransId="{4B55C1F9-6A56-41C4-B9C5-A103948F4E2E}" sibTransId="{6B2AECFD-0349-4F49-AA3D-B0A3394F0177}"/>
    <dgm:cxn modelId="{7FD17ACE-A48D-4E33-8567-4C0C40153017}" type="presOf" srcId="{541F3130-A890-497D-AC36-E8E0DF1D3B4F}" destId="{5E62200F-2C9F-4F4F-918B-D1AB77A2934E}" srcOrd="0" destOrd="0" presId="urn:microsoft.com/office/officeart/2008/layout/VerticalCurvedList"/>
    <dgm:cxn modelId="{AA5DF5EC-4754-4304-8D19-CCFBBD026BA4}" type="presOf" srcId="{E78A4F81-5AFC-4006-82C7-A7E2FDA11A7F}" destId="{99C9C2F5-E2DF-44B8-904F-5941EB039AB1}" srcOrd="0" destOrd="0" presId="urn:microsoft.com/office/officeart/2008/layout/VerticalCurvedList"/>
    <dgm:cxn modelId="{646582E3-C126-4B9C-BDEC-29AF1E43524F}" type="presParOf" srcId="{9DDBDCD8-8B1A-48C6-8C2C-1AD201F670E9}" destId="{90D37BAD-0340-4E11-93F8-60613872A2FC}" srcOrd="0" destOrd="0" presId="urn:microsoft.com/office/officeart/2008/layout/VerticalCurvedList"/>
    <dgm:cxn modelId="{2812064D-7340-4B43-A8F9-DC178B38A431}" type="presParOf" srcId="{90D37BAD-0340-4E11-93F8-60613872A2FC}" destId="{5815BED6-1D6D-4487-8223-9DD8C620433C}" srcOrd="0" destOrd="0" presId="urn:microsoft.com/office/officeart/2008/layout/VerticalCurvedList"/>
    <dgm:cxn modelId="{24318011-1A51-45F7-80DB-C3D6C2B6A4F2}" type="presParOf" srcId="{5815BED6-1D6D-4487-8223-9DD8C620433C}" destId="{6B3145A7-E4B8-4396-97BE-F61EB2B618C4}" srcOrd="0" destOrd="0" presId="urn:microsoft.com/office/officeart/2008/layout/VerticalCurvedList"/>
    <dgm:cxn modelId="{D621AB35-D4B7-4B71-9969-4EF73CCB9D65}" type="presParOf" srcId="{5815BED6-1D6D-4487-8223-9DD8C620433C}" destId="{800278A7-2EC8-4887-A3B3-6905FCFD3453}" srcOrd="1" destOrd="0" presId="urn:microsoft.com/office/officeart/2008/layout/VerticalCurvedList"/>
    <dgm:cxn modelId="{0D81BFF8-16C3-4B1A-A940-E1F58F0DCF83}" type="presParOf" srcId="{5815BED6-1D6D-4487-8223-9DD8C620433C}" destId="{26CD7EE3-9B85-4481-A883-232EA573D7E3}" srcOrd="2" destOrd="0" presId="urn:microsoft.com/office/officeart/2008/layout/VerticalCurvedList"/>
    <dgm:cxn modelId="{4ACBB86B-D310-415A-9505-DC2A402B8792}" type="presParOf" srcId="{5815BED6-1D6D-4487-8223-9DD8C620433C}" destId="{5EABDF2D-11EE-4576-8E75-14B38DC17710}" srcOrd="3" destOrd="0" presId="urn:microsoft.com/office/officeart/2008/layout/VerticalCurvedList"/>
    <dgm:cxn modelId="{E141F4BB-D1B4-4C3F-AB01-6D291BB54174}" type="presParOf" srcId="{90D37BAD-0340-4E11-93F8-60613872A2FC}" destId="{5E62200F-2C9F-4F4F-918B-D1AB77A2934E}" srcOrd="1" destOrd="0" presId="urn:microsoft.com/office/officeart/2008/layout/VerticalCurvedList"/>
    <dgm:cxn modelId="{4ADF9AE4-98B5-41FC-8213-B9CD9E1377C1}" type="presParOf" srcId="{90D37BAD-0340-4E11-93F8-60613872A2FC}" destId="{DE2CFDF7-7864-4440-A10D-BFE4C0E49EFF}" srcOrd="2" destOrd="0" presId="urn:microsoft.com/office/officeart/2008/layout/VerticalCurvedList"/>
    <dgm:cxn modelId="{BF8ADDFC-8808-4AAD-93FE-E94D7ECD487A}" type="presParOf" srcId="{DE2CFDF7-7864-4440-A10D-BFE4C0E49EFF}" destId="{F646E360-CD17-4318-9F1F-5BBBDEDD4BAA}" srcOrd="0" destOrd="0" presId="urn:microsoft.com/office/officeart/2008/layout/VerticalCurvedList"/>
    <dgm:cxn modelId="{8BEF43AE-03F8-4DE0-A685-2675D351F1F2}" type="presParOf" srcId="{90D37BAD-0340-4E11-93F8-60613872A2FC}" destId="{99C9C2F5-E2DF-44B8-904F-5941EB039AB1}" srcOrd="3" destOrd="0" presId="urn:microsoft.com/office/officeart/2008/layout/VerticalCurvedList"/>
    <dgm:cxn modelId="{230A87CD-54B7-4C57-B3CF-42D262B81E28}" type="presParOf" srcId="{90D37BAD-0340-4E11-93F8-60613872A2FC}" destId="{B898A215-E64D-4508-88BF-AACC1372C786}" srcOrd="4" destOrd="0" presId="urn:microsoft.com/office/officeart/2008/layout/VerticalCurvedList"/>
    <dgm:cxn modelId="{0F0C1E08-7140-4D18-A857-558892A0A1C2}" type="presParOf" srcId="{B898A215-E64D-4508-88BF-AACC1372C786}" destId="{54FCCDB6-A83D-4B5B-BA0C-075C86DD23F9}" srcOrd="0" destOrd="0" presId="urn:microsoft.com/office/officeart/2008/layout/VerticalCurvedList"/>
    <dgm:cxn modelId="{9A1FC076-BAD9-4544-BB04-F8DD0ED26EC2}" type="presParOf" srcId="{90D37BAD-0340-4E11-93F8-60613872A2FC}" destId="{AA0E30F7-8835-4B4D-A14C-A472AA26DB61}" srcOrd="5" destOrd="0" presId="urn:microsoft.com/office/officeart/2008/layout/VerticalCurvedList"/>
    <dgm:cxn modelId="{E7489F7A-BFF3-4D32-897D-FB892615D261}" type="presParOf" srcId="{90D37BAD-0340-4E11-93F8-60613872A2FC}" destId="{7C896225-0461-444F-BBBC-79786D523A72}" srcOrd="6" destOrd="0" presId="urn:microsoft.com/office/officeart/2008/layout/VerticalCurvedList"/>
    <dgm:cxn modelId="{532D3A41-7F16-43FB-BAC3-72B5B4A78D65}" type="presParOf" srcId="{7C896225-0461-444F-BBBC-79786D523A72}" destId="{FD68EA5D-88DA-422C-BD2D-5489C68E748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068646A4-FCB8-474C-A8CC-D600DCBF889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41F3130-A890-497D-AC36-E8E0DF1D3B4F}">
      <dgm:prSet phldrT="[Текст]" custT="1"/>
      <dgm:spPr>
        <a:solidFill>
          <a:srgbClr val="1F497D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АККРЕДИТАЦИЯ ЛАБОРАТОРИИ ПО ОПРЕДЕЛЕНИЮ КАЧЕСТВА ПОЧВЫ И ВОДЫ </a:t>
          </a:r>
          <a:endParaRPr lang="ru-RU" sz="1000" b="1" kern="1200" cap="all" dirty="0">
            <a:solidFill>
              <a:prstClr val="white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4B55C1F9-6A56-41C4-B9C5-A103948F4E2E}" type="parTrans" cxnId="{01F514C3-7C74-4B10-8CD8-44C82DA5FF6D}">
      <dgm:prSet/>
      <dgm:spPr/>
      <dgm:t>
        <a:bodyPr/>
        <a:lstStyle/>
        <a:p>
          <a:endParaRPr lang="ru-RU">
            <a:solidFill>
              <a:srgbClr val="17406D"/>
            </a:solidFill>
          </a:endParaRPr>
        </a:p>
      </dgm:t>
    </dgm:pt>
    <dgm:pt modelId="{6B2AECFD-0349-4F49-AA3D-B0A3394F0177}" type="sibTrans" cxnId="{01F514C3-7C74-4B10-8CD8-44C82DA5FF6D}">
      <dgm:prSet/>
      <dgm:spPr>
        <a:ln>
          <a:solidFill>
            <a:srgbClr val="17406D"/>
          </a:solidFill>
        </a:ln>
      </dgm:spPr>
      <dgm:t>
        <a:bodyPr/>
        <a:lstStyle/>
        <a:p>
          <a:endParaRPr lang="ru-RU">
            <a:solidFill>
              <a:srgbClr val="17406D"/>
            </a:solidFill>
          </a:endParaRPr>
        </a:p>
      </dgm:t>
    </dgm:pt>
    <dgm:pt modelId="{E78A4F81-5AFC-4006-82C7-A7E2FDA11A7F}">
      <dgm:prSet phldrT="[Текст]" custT="1"/>
      <dgm:spPr>
        <a:solidFill>
          <a:srgbClr val="1F497D"/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kern="1200" cap="all" dirty="0" err="1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вХОЖДЕНИЕ</a:t>
          </a:r>
          <a:r>
            <a:rPr lang="ru-RU" sz="1000" b="1" kern="1200" cap="all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ОДНОГО НАПРАВЛЕНИЯ ЖУРНАЛА В ПЕРЕЧЕНЬ ИЗДАНИЙ, рекомендуемых КОКСНВО МНВО РК </a:t>
          </a:r>
        </a:p>
      </dgm:t>
    </dgm:pt>
    <dgm:pt modelId="{0954EE6B-513A-41D6-9E82-71D7DAFC2C51}" type="parTrans" cxnId="{2E74001F-E236-47B7-ACCE-C3130E05F71D}">
      <dgm:prSet/>
      <dgm:spPr/>
      <dgm:t>
        <a:bodyPr/>
        <a:lstStyle/>
        <a:p>
          <a:endParaRPr lang="ru-RU">
            <a:solidFill>
              <a:srgbClr val="17406D"/>
            </a:solidFill>
          </a:endParaRPr>
        </a:p>
      </dgm:t>
    </dgm:pt>
    <dgm:pt modelId="{0BC6E480-C785-4EAA-9BB9-138862133FD5}" type="sibTrans" cxnId="{2E74001F-E236-47B7-ACCE-C3130E05F71D}">
      <dgm:prSet/>
      <dgm:spPr/>
      <dgm:t>
        <a:bodyPr/>
        <a:lstStyle/>
        <a:p>
          <a:endParaRPr lang="ru-RU">
            <a:solidFill>
              <a:srgbClr val="17406D"/>
            </a:solidFill>
          </a:endParaRPr>
        </a:p>
      </dgm:t>
    </dgm:pt>
    <dgm:pt modelId="{DDCF4ECF-A025-4DBC-9EEA-3D5B35896EDB}">
      <dgm:prSet phldrT="[Текст]" custT="1"/>
      <dgm:spPr>
        <a:solidFill>
          <a:srgbClr val="1F497D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  <a:buFontTx/>
            <a:buNone/>
          </a:pPr>
          <a:r>
            <a:rPr lang="ru-RU" sz="1000" b="1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ИНТЕГРАЦИЯ RFID-ТЕХНОЛОГИЙ В БИБЛИОТЕЧНО-ИНФОРМАЦИОННЫЕ СИСТЕМЫ</a:t>
          </a:r>
          <a:endParaRPr lang="ru-RU" sz="10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324EEF-7F3D-4414-8CEC-A1C3D361C365}" type="parTrans" cxnId="{A9921226-59C7-4E50-92FC-A74083AE58BA}">
      <dgm:prSet/>
      <dgm:spPr/>
      <dgm:t>
        <a:bodyPr/>
        <a:lstStyle/>
        <a:p>
          <a:endParaRPr lang="ru-RU">
            <a:solidFill>
              <a:srgbClr val="17406D"/>
            </a:solidFill>
          </a:endParaRPr>
        </a:p>
      </dgm:t>
    </dgm:pt>
    <dgm:pt modelId="{6E701E0C-DAB7-496E-80F6-D5CECBD64B67}" type="sibTrans" cxnId="{A9921226-59C7-4E50-92FC-A74083AE58BA}">
      <dgm:prSet/>
      <dgm:spPr/>
      <dgm:t>
        <a:bodyPr/>
        <a:lstStyle/>
        <a:p>
          <a:endParaRPr lang="ru-RU">
            <a:solidFill>
              <a:srgbClr val="17406D"/>
            </a:solidFill>
          </a:endParaRPr>
        </a:p>
      </dgm:t>
    </dgm:pt>
    <dgm:pt modelId="{9DDBDCD8-8B1A-48C6-8C2C-1AD201F670E9}" type="pres">
      <dgm:prSet presAssocID="{068646A4-FCB8-474C-A8CC-D600DCBF889F}" presName="Name0" presStyleCnt="0">
        <dgm:presLayoutVars>
          <dgm:chMax val="7"/>
          <dgm:chPref val="7"/>
          <dgm:dir/>
        </dgm:presLayoutVars>
      </dgm:prSet>
      <dgm:spPr/>
    </dgm:pt>
    <dgm:pt modelId="{90D37BAD-0340-4E11-93F8-60613872A2FC}" type="pres">
      <dgm:prSet presAssocID="{068646A4-FCB8-474C-A8CC-D600DCBF889F}" presName="Name1" presStyleCnt="0"/>
      <dgm:spPr/>
    </dgm:pt>
    <dgm:pt modelId="{5815BED6-1D6D-4487-8223-9DD8C620433C}" type="pres">
      <dgm:prSet presAssocID="{068646A4-FCB8-474C-A8CC-D600DCBF889F}" presName="cycle" presStyleCnt="0"/>
      <dgm:spPr/>
    </dgm:pt>
    <dgm:pt modelId="{6B3145A7-E4B8-4396-97BE-F61EB2B618C4}" type="pres">
      <dgm:prSet presAssocID="{068646A4-FCB8-474C-A8CC-D600DCBF889F}" presName="srcNode" presStyleLbl="node1" presStyleIdx="0" presStyleCnt="3"/>
      <dgm:spPr/>
    </dgm:pt>
    <dgm:pt modelId="{800278A7-2EC8-4887-A3B3-6905FCFD3453}" type="pres">
      <dgm:prSet presAssocID="{068646A4-FCB8-474C-A8CC-D600DCBF889F}" presName="conn" presStyleLbl="parChTrans1D2" presStyleIdx="0" presStyleCnt="1"/>
      <dgm:spPr/>
    </dgm:pt>
    <dgm:pt modelId="{26CD7EE3-9B85-4481-A883-232EA573D7E3}" type="pres">
      <dgm:prSet presAssocID="{068646A4-FCB8-474C-A8CC-D600DCBF889F}" presName="extraNode" presStyleLbl="node1" presStyleIdx="0" presStyleCnt="3"/>
      <dgm:spPr/>
    </dgm:pt>
    <dgm:pt modelId="{5EABDF2D-11EE-4576-8E75-14B38DC17710}" type="pres">
      <dgm:prSet presAssocID="{068646A4-FCB8-474C-A8CC-D600DCBF889F}" presName="dstNode" presStyleLbl="node1" presStyleIdx="0" presStyleCnt="3"/>
      <dgm:spPr/>
    </dgm:pt>
    <dgm:pt modelId="{5E62200F-2C9F-4F4F-918B-D1AB77A2934E}" type="pres">
      <dgm:prSet presAssocID="{541F3130-A890-497D-AC36-E8E0DF1D3B4F}" presName="text_1" presStyleLbl="node1" presStyleIdx="0" presStyleCnt="3">
        <dgm:presLayoutVars>
          <dgm:bulletEnabled val="1"/>
        </dgm:presLayoutVars>
      </dgm:prSet>
      <dgm:spPr/>
    </dgm:pt>
    <dgm:pt modelId="{DE2CFDF7-7864-4440-A10D-BFE4C0E49EFF}" type="pres">
      <dgm:prSet presAssocID="{541F3130-A890-497D-AC36-E8E0DF1D3B4F}" presName="accent_1" presStyleCnt="0"/>
      <dgm:spPr/>
    </dgm:pt>
    <dgm:pt modelId="{F646E360-CD17-4318-9F1F-5BBBDEDD4BAA}" type="pres">
      <dgm:prSet presAssocID="{541F3130-A890-497D-AC36-E8E0DF1D3B4F}" presName="accentRepeatNode" presStyleLbl="solidFgAcc1" presStyleIdx="0" presStyleCnt="3" custLinFactNeighborX="-755" custLinFactNeighborY="778"/>
      <dgm:spPr>
        <a:ln>
          <a:solidFill>
            <a:srgbClr val="17406D"/>
          </a:solidFill>
        </a:ln>
      </dgm:spPr>
    </dgm:pt>
    <dgm:pt modelId="{99C9C2F5-E2DF-44B8-904F-5941EB039AB1}" type="pres">
      <dgm:prSet presAssocID="{E78A4F81-5AFC-4006-82C7-A7E2FDA11A7F}" presName="text_2" presStyleLbl="node1" presStyleIdx="1" presStyleCnt="3">
        <dgm:presLayoutVars>
          <dgm:bulletEnabled val="1"/>
        </dgm:presLayoutVars>
      </dgm:prSet>
      <dgm:spPr/>
    </dgm:pt>
    <dgm:pt modelId="{B898A215-E64D-4508-88BF-AACC1372C786}" type="pres">
      <dgm:prSet presAssocID="{E78A4F81-5AFC-4006-82C7-A7E2FDA11A7F}" presName="accent_2" presStyleCnt="0"/>
      <dgm:spPr/>
    </dgm:pt>
    <dgm:pt modelId="{54FCCDB6-A83D-4B5B-BA0C-075C86DD23F9}" type="pres">
      <dgm:prSet presAssocID="{E78A4F81-5AFC-4006-82C7-A7E2FDA11A7F}" presName="accentRepeatNode" presStyleLbl="solidFgAcc1" presStyleIdx="1" presStyleCnt="3"/>
      <dgm:spPr>
        <a:ln>
          <a:solidFill>
            <a:srgbClr val="17406D"/>
          </a:solidFill>
        </a:ln>
      </dgm:spPr>
    </dgm:pt>
    <dgm:pt modelId="{AA0E30F7-8835-4B4D-A14C-A472AA26DB61}" type="pres">
      <dgm:prSet presAssocID="{DDCF4ECF-A025-4DBC-9EEA-3D5B35896EDB}" presName="text_3" presStyleLbl="node1" presStyleIdx="2" presStyleCnt="3">
        <dgm:presLayoutVars>
          <dgm:bulletEnabled val="1"/>
        </dgm:presLayoutVars>
      </dgm:prSet>
      <dgm:spPr/>
    </dgm:pt>
    <dgm:pt modelId="{7C896225-0461-444F-BBBC-79786D523A72}" type="pres">
      <dgm:prSet presAssocID="{DDCF4ECF-A025-4DBC-9EEA-3D5B35896EDB}" presName="accent_3" presStyleCnt="0"/>
      <dgm:spPr/>
    </dgm:pt>
    <dgm:pt modelId="{FD68EA5D-88DA-422C-BD2D-5489C68E7481}" type="pres">
      <dgm:prSet presAssocID="{DDCF4ECF-A025-4DBC-9EEA-3D5B35896EDB}" presName="accentRepeatNode" presStyleLbl="solidFgAcc1" presStyleIdx="2" presStyleCnt="3"/>
      <dgm:spPr>
        <a:ln>
          <a:solidFill>
            <a:srgbClr val="17406D"/>
          </a:solidFill>
        </a:ln>
      </dgm:spPr>
    </dgm:pt>
  </dgm:ptLst>
  <dgm:cxnLst>
    <dgm:cxn modelId="{EDD6E009-9138-43DF-ABDE-240BC6D8F822}" type="presOf" srcId="{6B2AECFD-0349-4F49-AA3D-B0A3394F0177}" destId="{800278A7-2EC8-4887-A3B3-6905FCFD3453}" srcOrd="0" destOrd="0" presId="urn:microsoft.com/office/officeart/2008/layout/VerticalCurvedList"/>
    <dgm:cxn modelId="{2754690C-461F-45A4-9784-33CFC3985487}" type="presOf" srcId="{E78A4F81-5AFC-4006-82C7-A7E2FDA11A7F}" destId="{99C9C2F5-E2DF-44B8-904F-5941EB039AB1}" srcOrd="0" destOrd="0" presId="urn:microsoft.com/office/officeart/2008/layout/VerticalCurvedList"/>
    <dgm:cxn modelId="{2E74001F-E236-47B7-ACCE-C3130E05F71D}" srcId="{068646A4-FCB8-474C-A8CC-D600DCBF889F}" destId="{E78A4F81-5AFC-4006-82C7-A7E2FDA11A7F}" srcOrd="1" destOrd="0" parTransId="{0954EE6B-513A-41D6-9E82-71D7DAFC2C51}" sibTransId="{0BC6E480-C785-4EAA-9BB9-138862133FD5}"/>
    <dgm:cxn modelId="{A9921226-59C7-4E50-92FC-A74083AE58BA}" srcId="{068646A4-FCB8-474C-A8CC-D600DCBF889F}" destId="{DDCF4ECF-A025-4DBC-9EEA-3D5B35896EDB}" srcOrd="2" destOrd="0" parTransId="{B6324EEF-7F3D-4414-8CEC-A1C3D361C365}" sibTransId="{6E701E0C-DAB7-496E-80F6-D5CECBD64B67}"/>
    <dgm:cxn modelId="{37BC3447-23EA-4B0F-BFC1-5D1FBFFB94DB}" type="presOf" srcId="{541F3130-A890-497D-AC36-E8E0DF1D3B4F}" destId="{5E62200F-2C9F-4F4F-918B-D1AB77A2934E}" srcOrd="0" destOrd="0" presId="urn:microsoft.com/office/officeart/2008/layout/VerticalCurvedList"/>
    <dgm:cxn modelId="{FC8CB79A-637A-43E8-A113-B9B906DC85A9}" type="presOf" srcId="{DDCF4ECF-A025-4DBC-9EEA-3D5B35896EDB}" destId="{AA0E30F7-8835-4B4D-A14C-A472AA26DB61}" srcOrd="0" destOrd="0" presId="urn:microsoft.com/office/officeart/2008/layout/VerticalCurvedList"/>
    <dgm:cxn modelId="{01F514C3-7C74-4B10-8CD8-44C82DA5FF6D}" srcId="{068646A4-FCB8-474C-A8CC-D600DCBF889F}" destId="{541F3130-A890-497D-AC36-E8E0DF1D3B4F}" srcOrd="0" destOrd="0" parTransId="{4B55C1F9-6A56-41C4-B9C5-A103948F4E2E}" sibTransId="{6B2AECFD-0349-4F49-AA3D-B0A3394F0177}"/>
    <dgm:cxn modelId="{562279E8-9FF3-4208-9F69-5C073B420B44}" type="presOf" srcId="{068646A4-FCB8-474C-A8CC-D600DCBF889F}" destId="{9DDBDCD8-8B1A-48C6-8C2C-1AD201F670E9}" srcOrd="0" destOrd="0" presId="urn:microsoft.com/office/officeart/2008/layout/VerticalCurvedList"/>
    <dgm:cxn modelId="{202BFD42-7F6F-449D-A54D-ABCBBA6C6498}" type="presParOf" srcId="{9DDBDCD8-8B1A-48C6-8C2C-1AD201F670E9}" destId="{90D37BAD-0340-4E11-93F8-60613872A2FC}" srcOrd="0" destOrd="0" presId="urn:microsoft.com/office/officeart/2008/layout/VerticalCurvedList"/>
    <dgm:cxn modelId="{FF860C1F-BA8A-456F-B31D-59FC136B3757}" type="presParOf" srcId="{90D37BAD-0340-4E11-93F8-60613872A2FC}" destId="{5815BED6-1D6D-4487-8223-9DD8C620433C}" srcOrd="0" destOrd="0" presId="urn:microsoft.com/office/officeart/2008/layout/VerticalCurvedList"/>
    <dgm:cxn modelId="{FA9B8D61-6B3B-4A11-B255-261D734579A7}" type="presParOf" srcId="{5815BED6-1D6D-4487-8223-9DD8C620433C}" destId="{6B3145A7-E4B8-4396-97BE-F61EB2B618C4}" srcOrd="0" destOrd="0" presId="urn:microsoft.com/office/officeart/2008/layout/VerticalCurvedList"/>
    <dgm:cxn modelId="{52003373-B0ED-460E-9635-B7DFB577F513}" type="presParOf" srcId="{5815BED6-1D6D-4487-8223-9DD8C620433C}" destId="{800278A7-2EC8-4887-A3B3-6905FCFD3453}" srcOrd="1" destOrd="0" presId="urn:microsoft.com/office/officeart/2008/layout/VerticalCurvedList"/>
    <dgm:cxn modelId="{CFA4272D-9F93-4548-AF30-7F0DEEAE40A4}" type="presParOf" srcId="{5815BED6-1D6D-4487-8223-9DD8C620433C}" destId="{26CD7EE3-9B85-4481-A883-232EA573D7E3}" srcOrd="2" destOrd="0" presId="urn:microsoft.com/office/officeart/2008/layout/VerticalCurvedList"/>
    <dgm:cxn modelId="{D7D300EC-D8FA-4C4C-B370-F2451E06CF8E}" type="presParOf" srcId="{5815BED6-1D6D-4487-8223-9DD8C620433C}" destId="{5EABDF2D-11EE-4576-8E75-14B38DC17710}" srcOrd="3" destOrd="0" presId="urn:microsoft.com/office/officeart/2008/layout/VerticalCurvedList"/>
    <dgm:cxn modelId="{9062A49B-9FDC-4CF5-87E7-B61C269DA8C4}" type="presParOf" srcId="{90D37BAD-0340-4E11-93F8-60613872A2FC}" destId="{5E62200F-2C9F-4F4F-918B-D1AB77A2934E}" srcOrd="1" destOrd="0" presId="urn:microsoft.com/office/officeart/2008/layout/VerticalCurvedList"/>
    <dgm:cxn modelId="{39699B39-F651-41EE-AEF7-6123D92F68AA}" type="presParOf" srcId="{90D37BAD-0340-4E11-93F8-60613872A2FC}" destId="{DE2CFDF7-7864-4440-A10D-BFE4C0E49EFF}" srcOrd="2" destOrd="0" presId="urn:microsoft.com/office/officeart/2008/layout/VerticalCurvedList"/>
    <dgm:cxn modelId="{339FC898-3483-4E67-9BF3-FF7A04AB6D7F}" type="presParOf" srcId="{DE2CFDF7-7864-4440-A10D-BFE4C0E49EFF}" destId="{F646E360-CD17-4318-9F1F-5BBBDEDD4BAA}" srcOrd="0" destOrd="0" presId="urn:microsoft.com/office/officeart/2008/layout/VerticalCurvedList"/>
    <dgm:cxn modelId="{98F845D3-7741-4152-AAFF-CF1ED3C4101B}" type="presParOf" srcId="{90D37BAD-0340-4E11-93F8-60613872A2FC}" destId="{99C9C2F5-E2DF-44B8-904F-5941EB039AB1}" srcOrd="3" destOrd="0" presId="urn:microsoft.com/office/officeart/2008/layout/VerticalCurvedList"/>
    <dgm:cxn modelId="{8CCAB58C-E451-4CED-B452-71B6D15F5A44}" type="presParOf" srcId="{90D37BAD-0340-4E11-93F8-60613872A2FC}" destId="{B898A215-E64D-4508-88BF-AACC1372C786}" srcOrd="4" destOrd="0" presId="urn:microsoft.com/office/officeart/2008/layout/VerticalCurvedList"/>
    <dgm:cxn modelId="{2E9C25A5-FB9C-4E1B-BABB-0DB3F5EA6504}" type="presParOf" srcId="{B898A215-E64D-4508-88BF-AACC1372C786}" destId="{54FCCDB6-A83D-4B5B-BA0C-075C86DD23F9}" srcOrd="0" destOrd="0" presId="urn:microsoft.com/office/officeart/2008/layout/VerticalCurvedList"/>
    <dgm:cxn modelId="{A6111877-E823-4EF9-86DE-F01C9262B27D}" type="presParOf" srcId="{90D37BAD-0340-4E11-93F8-60613872A2FC}" destId="{AA0E30F7-8835-4B4D-A14C-A472AA26DB61}" srcOrd="5" destOrd="0" presId="urn:microsoft.com/office/officeart/2008/layout/VerticalCurvedList"/>
    <dgm:cxn modelId="{55717FC6-0D8E-4C5C-A709-88671528A660}" type="presParOf" srcId="{90D37BAD-0340-4E11-93F8-60613872A2FC}" destId="{7C896225-0461-444F-BBBC-79786D523A72}" srcOrd="6" destOrd="0" presId="urn:microsoft.com/office/officeart/2008/layout/VerticalCurvedList"/>
    <dgm:cxn modelId="{87C2C4C4-0DDE-4040-B8A5-6F80FE2FFD18}" type="presParOf" srcId="{7C896225-0461-444F-BBBC-79786D523A72}" destId="{FD68EA5D-88DA-422C-BD2D-5489C68E748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9E04AF7-9464-460E-AFB6-F332EFA1AAFB}" type="doc">
      <dgm:prSet loTypeId="urn:microsoft.com/office/officeart/2005/8/layout/chevron2" loCatId="list" qsTypeId="urn:microsoft.com/office/officeart/2005/8/quickstyle/simple1" qsCatId="simple" csTypeId="urn:microsoft.com/office/officeart/2005/8/colors/accent5_4" csCatId="accent5" phldr="1"/>
      <dgm:spPr/>
      <dgm:t>
        <a:bodyPr/>
        <a:lstStyle/>
        <a:p>
          <a:endParaRPr lang="ru-RU"/>
        </a:p>
      </dgm:t>
    </dgm:pt>
    <dgm:pt modelId="{318BE18F-D08A-4C01-A4DD-2F836C1B11A4}">
      <dgm:prSet phldrT="[Текст]" custT="1"/>
      <dgm:spPr>
        <a:solidFill>
          <a:srgbClr val="1F497D"/>
        </a:solidFill>
      </dgm:spPr>
      <dgm:t>
        <a:bodyPr vert="wordArtVert" lIns="0" tIns="0" rIns="0" bIns="0" anchor="ctr" anchorCtr="1"/>
        <a:lstStyle/>
        <a:p>
          <a:r>
            <a:rPr lang="ru-RU" sz="12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rPr>
            <a:t>1</a:t>
          </a:r>
        </a:p>
      </dgm:t>
    </dgm:pt>
    <dgm:pt modelId="{0B0B9DE3-2A50-4EA8-A50E-F46AAFFC219A}" type="parTrans" cxnId="{99046F45-851A-4E59-BDC7-243D1DE8631D}">
      <dgm:prSet/>
      <dgm:spPr/>
      <dgm:t>
        <a:bodyPr/>
        <a:lstStyle/>
        <a:p>
          <a:endParaRPr lang="ru-RU" sz="900">
            <a:solidFill>
              <a:srgbClr val="17406D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6E19F0-BCBF-4286-96DD-9FC058F7848A}" type="sibTrans" cxnId="{99046F45-851A-4E59-BDC7-243D1DE8631D}">
      <dgm:prSet/>
      <dgm:spPr/>
      <dgm:t>
        <a:bodyPr/>
        <a:lstStyle/>
        <a:p>
          <a:endParaRPr lang="ru-RU" sz="900">
            <a:solidFill>
              <a:srgbClr val="17406D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AFDB10-5E17-46A3-B204-1E9AD8810931}">
      <dgm:prSet phldrT="[Текст]" custT="1"/>
      <dgm:spPr>
        <a:ln>
          <a:solidFill>
            <a:srgbClr val="17406D"/>
          </a:solidFill>
        </a:ln>
      </dgm:spPr>
      <dgm:t>
        <a:bodyPr/>
        <a:lstStyle/>
        <a:p>
          <a:r>
            <a:rPr lang="ru-RU" altLang="ru-RU" sz="900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rPr>
            <a:t>Доля обучающихся по программам послевузовского образования (магистранты, докторанты) от общего контингента обучающихся – 9%</a:t>
          </a:r>
          <a:endParaRPr lang="ru-RU" sz="900" dirty="0">
            <a:solidFill>
              <a:srgbClr val="17406D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12A0A1-017C-429F-836F-828442B387A6}" type="parTrans" cxnId="{1ED8507C-782D-4DAA-9041-EF51350244E3}">
      <dgm:prSet/>
      <dgm:spPr/>
      <dgm:t>
        <a:bodyPr/>
        <a:lstStyle/>
        <a:p>
          <a:endParaRPr lang="ru-RU" sz="900">
            <a:solidFill>
              <a:srgbClr val="17406D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3C7324-4B60-4A40-8CAC-AF8FCE746483}" type="sibTrans" cxnId="{1ED8507C-782D-4DAA-9041-EF51350244E3}">
      <dgm:prSet/>
      <dgm:spPr/>
      <dgm:t>
        <a:bodyPr/>
        <a:lstStyle/>
        <a:p>
          <a:endParaRPr lang="ru-RU" sz="900">
            <a:solidFill>
              <a:srgbClr val="17406D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EBE7CA-F5FA-4885-9514-23C7986425E9}">
      <dgm:prSet phldrT="[Текст]" custT="1"/>
      <dgm:spPr>
        <a:solidFill>
          <a:srgbClr val="1F497D"/>
        </a:solidFill>
      </dgm:spPr>
      <dgm:t>
        <a:bodyPr vert="wordArtVert" lIns="0" tIns="0" rIns="0" bIns="0" anchor="ctr" anchorCtr="1"/>
        <a:lstStyle/>
        <a:p>
          <a:r>
            <a:rPr lang="ru-RU" sz="1200" b="1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rPr>
            <a:t>2</a:t>
          </a:r>
          <a:endParaRPr lang="ru-RU" sz="1200" b="1" dirty="0">
            <a:solidFill>
              <a:schemeClr val="bg1"/>
            </a:solidFill>
            <a:latin typeface="Arial Black" panose="020B0A04020102020204" pitchFamily="34" charset="0"/>
            <a:cs typeface="Arial" panose="020B0604020202020204" pitchFamily="34" charset="0"/>
          </a:endParaRPr>
        </a:p>
      </dgm:t>
    </dgm:pt>
    <dgm:pt modelId="{344F7115-30F5-459C-A450-0945F9AFECF3}" type="parTrans" cxnId="{81709209-BE5F-431F-B672-427981B81A3A}">
      <dgm:prSet/>
      <dgm:spPr/>
      <dgm:t>
        <a:bodyPr/>
        <a:lstStyle/>
        <a:p>
          <a:endParaRPr lang="ru-RU" sz="900">
            <a:solidFill>
              <a:srgbClr val="17406D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D6B73F-AF92-4E62-B723-965ADFA612FB}" type="sibTrans" cxnId="{81709209-BE5F-431F-B672-427981B81A3A}">
      <dgm:prSet/>
      <dgm:spPr/>
      <dgm:t>
        <a:bodyPr/>
        <a:lstStyle/>
        <a:p>
          <a:endParaRPr lang="ru-RU" sz="900">
            <a:solidFill>
              <a:srgbClr val="17406D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01038A-BBFE-4A83-B646-883CD6569960}">
      <dgm:prSet phldrT="[Текст]" custT="1"/>
      <dgm:spPr>
        <a:ln>
          <a:solidFill>
            <a:srgbClr val="17406D"/>
          </a:solidFill>
        </a:ln>
      </dgm:spPr>
      <dgm:t>
        <a:bodyPr/>
        <a:lstStyle/>
        <a:p>
          <a:r>
            <a:rPr lang="ru-RU" altLang="ru-RU" sz="900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rPr>
            <a:t>Доля образовательных программ, прошедших международную аккредитацию – 80%</a:t>
          </a:r>
          <a:endParaRPr lang="ru-RU" sz="900" dirty="0">
            <a:solidFill>
              <a:srgbClr val="17406D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4B3BD8-51C9-419F-B08E-227DEA47CCE4}" type="parTrans" cxnId="{62955F0A-9AE7-440C-99C2-2CA4343A3E0E}">
      <dgm:prSet/>
      <dgm:spPr/>
      <dgm:t>
        <a:bodyPr/>
        <a:lstStyle/>
        <a:p>
          <a:endParaRPr lang="ru-RU" sz="900">
            <a:solidFill>
              <a:srgbClr val="17406D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9E5372-A6B9-40DD-A3DC-D077265C5171}" type="sibTrans" cxnId="{62955F0A-9AE7-440C-99C2-2CA4343A3E0E}">
      <dgm:prSet/>
      <dgm:spPr/>
      <dgm:t>
        <a:bodyPr/>
        <a:lstStyle/>
        <a:p>
          <a:endParaRPr lang="ru-RU" sz="900">
            <a:solidFill>
              <a:srgbClr val="17406D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EDD975-B783-4540-BF4E-37C1E2ABE196}">
      <dgm:prSet phldrT="[Текст]" custT="1"/>
      <dgm:spPr>
        <a:solidFill>
          <a:srgbClr val="1F497D"/>
        </a:solidFill>
      </dgm:spPr>
      <dgm:t>
        <a:bodyPr vert="wordArtVert" lIns="0" tIns="0" rIns="0" bIns="0" anchor="ctr" anchorCtr="1"/>
        <a:lstStyle/>
        <a:p>
          <a:r>
            <a:rPr lang="ru-RU" sz="1200" b="1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rPr>
            <a:t>3</a:t>
          </a:r>
          <a:endParaRPr lang="ru-RU" sz="1200" b="1" dirty="0">
            <a:solidFill>
              <a:schemeClr val="bg1"/>
            </a:solidFill>
            <a:latin typeface="Arial Black" panose="020B0A04020102020204" pitchFamily="34" charset="0"/>
            <a:cs typeface="Arial" panose="020B0604020202020204" pitchFamily="34" charset="0"/>
          </a:endParaRPr>
        </a:p>
      </dgm:t>
    </dgm:pt>
    <dgm:pt modelId="{FCF74685-4094-4B40-ADEB-2869F658367D}" type="parTrans" cxnId="{6486634F-1C7F-4629-A89C-537867E7BEB8}">
      <dgm:prSet/>
      <dgm:spPr/>
      <dgm:t>
        <a:bodyPr/>
        <a:lstStyle/>
        <a:p>
          <a:endParaRPr lang="ru-RU" sz="900">
            <a:solidFill>
              <a:srgbClr val="17406D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5A25D4-1C72-4208-B897-940C9E4C8529}" type="sibTrans" cxnId="{6486634F-1C7F-4629-A89C-537867E7BEB8}">
      <dgm:prSet/>
      <dgm:spPr/>
      <dgm:t>
        <a:bodyPr/>
        <a:lstStyle/>
        <a:p>
          <a:endParaRPr lang="ru-RU" sz="900">
            <a:solidFill>
              <a:srgbClr val="17406D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D4BDD9-974B-4C2B-9F35-8C8099AAB622}">
      <dgm:prSet phldrT="[Текст]" custT="1"/>
      <dgm:spPr>
        <a:ln>
          <a:solidFill>
            <a:srgbClr val="17406D"/>
          </a:solidFill>
        </a:ln>
      </dgm:spPr>
      <dgm:t>
        <a:bodyPr/>
        <a:lstStyle/>
        <a:p>
          <a:r>
            <a:rPr lang="ru-RU" altLang="ru-RU" sz="900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rPr>
            <a:t>Количество финансируемых образовательных и научно-исследовательских проектов, выполняемых на базе вуза – 50</a:t>
          </a:r>
          <a:endParaRPr lang="ru-RU" sz="900" dirty="0">
            <a:solidFill>
              <a:srgbClr val="17406D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1747E5-634F-4636-BE6C-E1044F5E130E}" type="parTrans" cxnId="{C921A3AE-18C6-4170-8793-AB4E065840C4}">
      <dgm:prSet/>
      <dgm:spPr/>
      <dgm:t>
        <a:bodyPr/>
        <a:lstStyle/>
        <a:p>
          <a:endParaRPr lang="ru-RU" sz="900">
            <a:solidFill>
              <a:srgbClr val="17406D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2ACEE4-A246-474C-8F86-7BCA37D00EEF}" type="sibTrans" cxnId="{C921A3AE-18C6-4170-8793-AB4E065840C4}">
      <dgm:prSet/>
      <dgm:spPr/>
      <dgm:t>
        <a:bodyPr/>
        <a:lstStyle/>
        <a:p>
          <a:endParaRPr lang="ru-RU" sz="900">
            <a:solidFill>
              <a:srgbClr val="17406D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CCB4D0-09E0-4286-AA09-B15DEFE2AA48}">
      <dgm:prSet phldrT="[Текст]" custT="1"/>
      <dgm:spPr>
        <a:ln>
          <a:solidFill>
            <a:srgbClr val="17406D"/>
          </a:solidFill>
        </a:ln>
      </dgm:spPr>
      <dgm:t>
        <a:bodyPr/>
        <a:lstStyle/>
        <a:p>
          <a:r>
            <a:rPr lang="ru-RU" altLang="ru-RU" sz="900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rPr>
            <a:t>Позиция университета в QS World University Rankings – 1001-1300 место</a:t>
          </a:r>
          <a:endParaRPr lang="ru-RU" sz="900" dirty="0">
            <a:solidFill>
              <a:srgbClr val="17406D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95640D-07BD-41AD-A8DB-CCAF140E665E}" type="parTrans" cxnId="{51B58783-5227-42EE-9750-514C8410602B}">
      <dgm:prSet/>
      <dgm:spPr/>
      <dgm:t>
        <a:bodyPr/>
        <a:lstStyle/>
        <a:p>
          <a:endParaRPr lang="ru-RU" sz="900">
            <a:solidFill>
              <a:srgbClr val="17406D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1E30A9-4C38-425F-90F7-015FE7BDC880}" type="sibTrans" cxnId="{51B58783-5227-42EE-9750-514C8410602B}">
      <dgm:prSet/>
      <dgm:spPr/>
      <dgm:t>
        <a:bodyPr/>
        <a:lstStyle/>
        <a:p>
          <a:endParaRPr lang="ru-RU" sz="900">
            <a:solidFill>
              <a:srgbClr val="17406D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FF8512-1CA9-459D-9C5C-FE7332425B93}">
      <dgm:prSet phldrT="[Текст]" custT="1"/>
      <dgm:spPr>
        <a:solidFill>
          <a:srgbClr val="1F497D"/>
        </a:solidFill>
      </dgm:spPr>
      <dgm:t>
        <a:bodyPr vert="wordArtVert" lIns="0" tIns="0" rIns="0" bIns="0" anchor="ctr" anchorCtr="1"/>
        <a:lstStyle/>
        <a:p>
          <a:r>
            <a:rPr lang="ru-RU" sz="1200" b="1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rPr>
            <a:t>4</a:t>
          </a:r>
          <a:endParaRPr lang="ru-RU" sz="1200" b="1" dirty="0">
            <a:solidFill>
              <a:schemeClr val="bg1"/>
            </a:solidFill>
            <a:latin typeface="Arial Black" panose="020B0A04020102020204" pitchFamily="34" charset="0"/>
            <a:cs typeface="Arial" panose="020B0604020202020204" pitchFamily="34" charset="0"/>
          </a:endParaRPr>
        </a:p>
      </dgm:t>
    </dgm:pt>
    <dgm:pt modelId="{9E06E376-2E89-4ABF-8A64-F115445DE600}" type="parTrans" cxnId="{6BE39F1B-9F20-490D-B37E-9A0947F62325}">
      <dgm:prSet/>
      <dgm:spPr/>
      <dgm:t>
        <a:bodyPr/>
        <a:lstStyle/>
        <a:p>
          <a:endParaRPr lang="ru-RU" sz="900">
            <a:solidFill>
              <a:srgbClr val="17406D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40E6C5-0321-4CF5-985A-1DCF4105D6BF}" type="sibTrans" cxnId="{6BE39F1B-9F20-490D-B37E-9A0947F62325}">
      <dgm:prSet/>
      <dgm:spPr/>
      <dgm:t>
        <a:bodyPr/>
        <a:lstStyle/>
        <a:p>
          <a:endParaRPr lang="ru-RU" sz="900">
            <a:solidFill>
              <a:srgbClr val="17406D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1D809D-A144-4F45-8179-1846C7439D14}">
      <dgm:prSet phldrT="[Текст]" custT="1"/>
      <dgm:spPr>
        <a:solidFill>
          <a:srgbClr val="1F497D"/>
        </a:solidFill>
      </dgm:spPr>
      <dgm:t>
        <a:bodyPr vert="wordArtVert" lIns="0" tIns="0" rIns="0" bIns="0" anchor="ctr" anchorCtr="1"/>
        <a:lstStyle/>
        <a:p>
          <a:r>
            <a:rPr lang="ru-RU" sz="1200" b="1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rPr>
            <a:t>5</a:t>
          </a:r>
          <a:endParaRPr lang="ru-RU" sz="1200" b="1" dirty="0">
            <a:solidFill>
              <a:schemeClr val="bg1"/>
            </a:solidFill>
            <a:latin typeface="Arial Black" panose="020B0A04020102020204" pitchFamily="34" charset="0"/>
            <a:cs typeface="Arial" panose="020B0604020202020204" pitchFamily="34" charset="0"/>
          </a:endParaRPr>
        </a:p>
      </dgm:t>
    </dgm:pt>
    <dgm:pt modelId="{4680B2BD-DFAB-4097-9D4B-DE901B3BE34B}" type="parTrans" cxnId="{9C09F524-6753-414A-887B-CC7E1EA32231}">
      <dgm:prSet/>
      <dgm:spPr/>
      <dgm:t>
        <a:bodyPr/>
        <a:lstStyle/>
        <a:p>
          <a:endParaRPr lang="ru-RU" sz="900">
            <a:solidFill>
              <a:srgbClr val="17406D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FA81DA-671C-4F44-8599-A74ECB579E2C}" type="sibTrans" cxnId="{9C09F524-6753-414A-887B-CC7E1EA32231}">
      <dgm:prSet/>
      <dgm:spPr/>
      <dgm:t>
        <a:bodyPr/>
        <a:lstStyle/>
        <a:p>
          <a:endParaRPr lang="ru-RU" sz="900">
            <a:solidFill>
              <a:srgbClr val="17406D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3868E5-D5AE-4E45-B446-16582A634B71}">
      <dgm:prSet phldrT="[Текст]" custT="1"/>
      <dgm:spPr>
        <a:ln>
          <a:solidFill>
            <a:srgbClr val="17406D"/>
          </a:solidFill>
        </a:ln>
      </dgm:spPr>
      <dgm:t>
        <a:bodyPr/>
        <a:lstStyle/>
        <a:p>
          <a:pPr algn="just"/>
          <a:r>
            <a:rPr lang="ru-RU" altLang="ru-RU" sz="900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rPr>
            <a:t>Доля студентов, призеров международных, республиканских, городских, спортивных соревнований, творческих конкурсов, интеллектуальных конкурсов от общего количества обучающихся – 30%</a:t>
          </a:r>
          <a:endParaRPr lang="ru-RU" sz="900" dirty="0">
            <a:solidFill>
              <a:srgbClr val="17406D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998BC4-8CA0-4298-B3E0-E1BDED6C19C8}" type="parTrans" cxnId="{216BF1C3-8D1B-4208-B21E-498B0ABC0FBB}">
      <dgm:prSet/>
      <dgm:spPr/>
      <dgm:t>
        <a:bodyPr/>
        <a:lstStyle/>
        <a:p>
          <a:endParaRPr lang="ru-RU" sz="900">
            <a:solidFill>
              <a:srgbClr val="17406D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94FAAD-94B9-4E49-BC09-F81E06C622F7}" type="sibTrans" cxnId="{216BF1C3-8D1B-4208-B21E-498B0ABC0FBB}">
      <dgm:prSet/>
      <dgm:spPr/>
      <dgm:t>
        <a:bodyPr/>
        <a:lstStyle/>
        <a:p>
          <a:endParaRPr lang="ru-RU" sz="900">
            <a:solidFill>
              <a:srgbClr val="17406D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0071B5-CE4A-48F5-9D03-0A7B1D4F7643}">
      <dgm:prSet phldrT="[Текст]" custT="1"/>
      <dgm:spPr>
        <a:solidFill>
          <a:srgbClr val="1F497D"/>
        </a:solidFill>
      </dgm:spPr>
      <dgm:t>
        <a:bodyPr vert="wordArtVert" lIns="0" tIns="0" rIns="0" bIns="0" anchor="ctr" anchorCtr="1"/>
        <a:lstStyle/>
        <a:p>
          <a:r>
            <a:rPr lang="ru-RU" sz="1200" b="1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rPr>
            <a:t>6</a:t>
          </a:r>
          <a:endParaRPr lang="ru-RU" sz="1200" b="1" dirty="0">
            <a:solidFill>
              <a:schemeClr val="bg1"/>
            </a:solidFill>
            <a:latin typeface="Arial Black" panose="020B0A04020102020204" pitchFamily="34" charset="0"/>
            <a:cs typeface="Arial" panose="020B0604020202020204" pitchFamily="34" charset="0"/>
          </a:endParaRPr>
        </a:p>
      </dgm:t>
    </dgm:pt>
    <dgm:pt modelId="{D9CB0DB9-AA32-46B1-AEB1-3F47576CAB3A}" type="parTrans" cxnId="{7BC506D0-01F0-415D-85FA-700E1823202F}">
      <dgm:prSet/>
      <dgm:spPr/>
      <dgm:t>
        <a:bodyPr/>
        <a:lstStyle/>
        <a:p>
          <a:endParaRPr lang="ru-RU" sz="900">
            <a:solidFill>
              <a:srgbClr val="17406D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9EA3D0-7966-44D0-879E-42BA880E081D}" type="sibTrans" cxnId="{7BC506D0-01F0-415D-85FA-700E1823202F}">
      <dgm:prSet/>
      <dgm:spPr/>
      <dgm:t>
        <a:bodyPr/>
        <a:lstStyle/>
        <a:p>
          <a:endParaRPr lang="ru-RU" sz="900">
            <a:solidFill>
              <a:srgbClr val="17406D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C4C578-A860-4689-A0A5-3FAA790246B5}">
      <dgm:prSet phldrT="[Текст]" custT="1"/>
      <dgm:spPr>
        <a:ln>
          <a:solidFill>
            <a:srgbClr val="17406D"/>
          </a:solidFill>
        </a:ln>
      </dgm:spPr>
      <dgm:t>
        <a:bodyPr/>
        <a:lstStyle/>
        <a:p>
          <a:r>
            <a:rPr lang="ru-RU" altLang="ru-RU" sz="900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rPr>
            <a:t>Доля средств, выделенных на ремонт (текущий, капитальный) от общего бюджета расходов – 5%</a:t>
          </a:r>
          <a:endParaRPr lang="ru-RU" sz="900" dirty="0">
            <a:solidFill>
              <a:srgbClr val="17406D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FFC394-1DB5-4638-BE8B-A5D5D7A9590E}" type="parTrans" cxnId="{C2378AD8-4214-4522-A772-11DEC23B52B4}">
      <dgm:prSet/>
      <dgm:spPr/>
      <dgm:t>
        <a:bodyPr/>
        <a:lstStyle/>
        <a:p>
          <a:endParaRPr lang="ru-RU" sz="900">
            <a:solidFill>
              <a:srgbClr val="17406D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FE4A20-5B85-458A-8E23-7C23E0BA6700}" type="sibTrans" cxnId="{C2378AD8-4214-4522-A772-11DEC23B52B4}">
      <dgm:prSet/>
      <dgm:spPr/>
      <dgm:t>
        <a:bodyPr/>
        <a:lstStyle/>
        <a:p>
          <a:endParaRPr lang="ru-RU" sz="900">
            <a:solidFill>
              <a:srgbClr val="17406D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077259-2488-4183-9355-2413721CBF46}">
      <dgm:prSet phldrT="[Текст]" custT="1"/>
      <dgm:spPr>
        <a:solidFill>
          <a:srgbClr val="1F497D"/>
        </a:solidFill>
      </dgm:spPr>
      <dgm:t>
        <a:bodyPr vert="wordArtVert" lIns="0" tIns="0" rIns="0" bIns="0" anchor="ctr" anchorCtr="1"/>
        <a:lstStyle/>
        <a:p>
          <a:r>
            <a:rPr lang="ru-RU" sz="12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rPr>
            <a:t>7</a:t>
          </a:r>
        </a:p>
      </dgm:t>
    </dgm:pt>
    <dgm:pt modelId="{4B7017F2-BD3A-4D73-92A5-AA3ED744C34E}" type="parTrans" cxnId="{8BDEDCE1-91A3-4A2E-A89F-5B47772ECAAC}">
      <dgm:prSet/>
      <dgm:spPr/>
      <dgm:t>
        <a:bodyPr/>
        <a:lstStyle/>
        <a:p>
          <a:endParaRPr lang="ru-RU" sz="900">
            <a:solidFill>
              <a:srgbClr val="17406D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D81F45-EBC1-447E-B5B9-E43F7164D11E}" type="sibTrans" cxnId="{8BDEDCE1-91A3-4A2E-A89F-5B47772ECAAC}">
      <dgm:prSet/>
      <dgm:spPr/>
      <dgm:t>
        <a:bodyPr/>
        <a:lstStyle/>
        <a:p>
          <a:endParaRPr lang="ru-RU" sz="900">
            <a:solidFill>
              <a:srgbClr val="17406D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FD0700-17C5-4115-BA89-AED95A222E85}">
      <dgm:prSet custT="1"/>
      <dgm:spPr>
        <a:ln>
          <a:solidFill>
            <a:srgbClr val="17406D"/>
          </a:solidFill>
        </a:ln>
      </dgm:spPr>
      <dgm:t>
        <a:bodyPr/>
        <a:lstStyle/>
        <a:p>
          <a:r>
            <a:rPr lang="ru-RU" altLang="ru-RU" sz="900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rPr>
            <a:t>Количество ППС, имеющих международные сертификаты о владении иностранным языком – 20</a:t>
          </a:r>
          <a:endParaRPr lang="ru-RU" sz="900" dirty="0">
            <a:solidFill>
              <a:srgbClr val="17406D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45BD55-29C2-44AA-812F-DA58C1B1BB83}" type="parTrans" cxnId="{A0D28298-E551-4D27-984D-ACBF67D221B2}">
      <dgm:prSet/>
      <dgm:spPr/>
      <dgm:t>
        <a:bodyPr/>
        <a:lstStyle/>
        <a:p>
          <a:endParaRPr lang="ru-RU"/>
        </a:p>
      </dgm:t>
    </dgm:pt>
    <dgm:pt modelId="{0DB2C9D9-3F01-49E7-8BAE-F9964DD161D6}" type="sibTrans" cxnId="{A0D28298-E551-4D27-984D-ACBF67D221B2}">
      <dgm:prSet/>
      <dgm:spPr/>
      <dgm:t>
        <a:bodyPr/>
        <a:lstStyle/>
        <a:p>
          <a:endParaRPr lang="ru-RU"/>
        </a:p>
      </dgm:t>
    </dgm:pt>
    <dgm:pt modelId="{E241DCCE-5C79-45AA-B909-015C020B328D}" type="pres">
      <dgm:prSet presAssocID="{79E04AF7-9464-460E-AFB6-F332EFA1AAFB}" presName="linearFlow" presStyleCnt="0">
        <dgm:presLayoutVars>
          <dgm:dir/>
          <dgm:animLvl val="lvl"/>
          <dgm:resizeHandles val="exact"/>
        </dgm:presLayoutVars>
      </dgm:prSet>
      <dgm:spPr/>
    </dgm:pt>
    <dgm:pt modelId="{9FE661F8-2FA2-4459-9E34-381F35517ADB}" type="pres">
      <dgm:prSet presAssocID="{318BE18F-D08A-4C01-A4DD-2F836C1B11A4}" presName="composite" presStyleCnt="0"/>
      <dgm:spPr/>
    </dgm:pt>
    <dgm:pt modelId="{8DB41385-BC45-42D2-82A4-937FAA923233}" type="pres">
      <dgm:prSet presAssocID="{318BE18F-D08A-4C01-A4DD-2F836C1B11A4}" presName="parentText" presStyleLbl="alignNode1" presStyleIdx="0" presStyleCnt="7">
        <dgm:presLayoutVars>
          <dgm:chMax val="1"/>
          <dgm:bulletEnabled val="1"/>
        </dgm:presLayoutVars>
      </dgm:prSet>
      <dgm:spPr/>
    </dgm:pt>
    <dgm:pt modelId="{DB0E0004-7516-47BE-A2FB-925A4D978E45}" type="pres">
      <dgm:prSet presAssocID="{318BE18F-D08A-4C01-A4DD-2F836C1B11A4}" presName="descendantText" presStyleLbl="alignAcc1" presStyleIdx="0" presStyleCnt="7">
        <dgm:presLayoutVars>
          <dgm:bulletEnabled val="1"/>
        </dgm:presLayoutVars>
      </dgm:prSet>
      <dgm:spPr/>
    </dgm:pt>
    <dgm:pt modelId="{F474F4AB-F7DE-4124-B6E1-A7704318203A}" type="pres">
      <dgm:prSet presAssocID="{126E19F0-BCBF-4286-96DD-9FC058F7848A}" presName="sp" presStyleCnt="0"/>
      <dgm:spPr/>
    </dgm:pt>
    <dgm:pt modelId="{65BF9754-AC64-4F7F-B60F-DE5C619B2DB8}" type="pres">
      <dgm:prSet presAssocID="{48EBE7CA-F5FA-4885-9514-23C7986425E9}" presName="composite" presStyleCnt="0"/>
      <dgm:spPr/>
    </dgm:pt>
    <dgm:pt modelId="{32C1BCF7-9FE0-4180-BC65-73A38A2A72B1}" type="pres">
      <dgm:prSet presAssocID="{48EBE7CA-F5FA-4885-9514-23C7986425E9}" presName="parentText" presStyleLbl="alignNode1" presStyleIdx="1" presStyleCnt="7">
        <dgm:presLayoutVars>
          <dgm:chMax val="1"/>
          <dgm:bulletEnabled val="1"/>
        </dgm:presLayoutVars>
      </dgm:prSet>
      <dgm:spPr/>
    </dgm:pt>
    <dgm:pt modelId="{033024B1-CEFC-4B54-B3A7-A5AC438C1BC5}" type="pres">
      <dgm:prSet presAssocID="{48EBE7CA-F5FA-4885-9514-23C7986425E9}" presName="descendantText" presStyleLbl="alignAcc1" presStyleIdx="1" presStyleCnt="7">
        <dgm:presLayoutVars>
          <dgm:bulletEnabled val="1"/>
        </dgm:presLayoutVars>
      </dgm:prSet>
      <dgm:spPr/>
    </dgm:pt>
    <dgm:pt modelId="{FEE5BCBD-B834-4841-91F1-28F801E97199}" type="pres">
      <dgm:prSet presAssocID="{0ED6B73F-AF92-4E62-B723-965ADFA612FB}" presName="sp" presStyleCnt="0"/>
      <dgm:spPr/>
    </dgm:pt>
    <dgm:pt modelId="{05184818-DFC2-40DF-8C32-E2DF9D74ABE6}" type="pres">
      <dgm:prSet presAssocID="{FAEDD975-B783-4540-BF4E-37C1E2ABE196}" presName="composite" presStyleCnt="0"/>
      <dgm:spPr/>
    </dgm:pt>
    <dgm:pt modelId="{EB2C627D-9E88-40DE-A8E2-B74A069FE3C3}" type="pres">
      <dgm:prSet presAssocID="{FAEDD975-B783-4540-BF4E-37C1E2ABE196}" presName="parentText" presStyleLbl="alignNode1" presStyleIdx="2" presStyleCnt="7">
        <dgm:presLayoutVars>
          <dgm:chMax val="1"/>
          <dgm:bulletEnabled val="1"/>
        </dgm:presLayoutVars>
      </dgm:prSet>
      <dgm:spPr/>
    </dgm:pt>
    <dgm:pt modelId="{F5CCD747-7FDF-484A-BD52-0269671325E6}" type="pres">
      <dgm:prSet presAssocID="{FAEDD975-B783-4540-BF4E-37C1E2ABE196}" presName="descendantText" presStyleLbl="alignAcc1" presStyleIdx="2" presStyleCnt="7">
        <dgm:presLayoutVars>
          <dgm:bulletEnabled val="1"/>
        </dgm:presLayoutVars>
      </dgm:prSet>
      <dgm:spPr/>
    </dgm:pt>
    <dgm:pt modelId="{120EEEC0-E840-45F0-9F11-75796DA12FFE}" type="pres">
      <dgm:prSet presAssocID="{C55A25D4-1C72-4208-B897-940C9E4C8529}" presName="sp" presStyleCnt="0"/>
      <dgm:spPr/>
    </dgm:pt>
    <dgm:pt modelId="{DE21ED88-8EB3-4FE0-A983-74FB54C8E69A}" type="pres">
      <dgm:prSet presAssocID="{7DFF8512-1CA9-459D-9C5C-FE7332425B93}" presName="composite" presStyleCnt="0"/>
      <dgm:spPr/>
    </dgm:pt>
    <dgm:pt modelId="{3EEB0CD1-90A9-4598-A70E-A84BD6E0191E}" type="pres">
      <dgm:prSet presAssocID="{7DFF8512-1CA9-459D-9C5C-FE7332425B93}" presName="parentText" presStyleLbl="alignNode1" presStyleIdx="3" presStyleCnt="7">
        <dgm:presLayoutVars>
          <dgm:chMax val="1"/>
          <dgm:bulletEnabled val="1"/>
        </dgm:presLayoutVars>
      </dgm:prSet>
      <dgm:spPr/>
    </dgm:pt>
    <dgm:pt modelId="{7CC76059-2D28-4C01-BB1D-4EE3514D2A0B}" type="pres">
      <dgm:prSet presAssocID="{7DFF8512-1CA9-459D-9C5C-FE7332425B93}" presName="descendantText" presStyleLbl="alignAcc1" presStyleIdx="3" presStyleCnt="7">
        <dgm:presLayoutVars>
          <dgm:bulletEnabled val="1"/>
        </dgm:presLayoutVars>
      </dgm:prSet>
      <dgm:spPr/>
    </dgm:pt>
    <dgm:pt modelId="{8D847DCE-D0BD-4F75-A6DF-8D1DDAEAAE93}" type="pres">
      <dgm:prSet presAssocID="{4740E6C5-0321-4CF5-985A-1DCF4105D6BF}" presName="sp" presStyleCnt="0"/>
      <dgm:spPr/>
    </dgm:pt>
    <dgm:pt modelId="{A33E161A-BE64-4BCB-BD43-A387955659DC}" type="pres">
      <dgm:prSet presAssocID="{6C1D809D-A144-4F45-8179-1846C7439D14}" presName="composite" presStyleCnt="0"/>
      <dgm:spPr/>
    </dgm:pt>
    <dgm:pt modelId="{A08F060A-3C81-4508-BA08-BCF87712BA34}" type="pres">
      <dgm:prSet presAssocID="{6C1D809D-A144-4F45-8179-1846C7439D14}" presName="parentText" presStyleLbl="alignNode1" presStyleIdx="4" presStyleCnt="7">
        <dgm:presLayoutVars>
          <dgm:chMax val="1"/>
          <dgm:bulletEnabled val="1"/>
        </dgm:presLayoutVars>
      </dgm:prSet>
      <dgm:spPr/>
    </dgm:pt>
    <dgm:pt modelId="{99DC8731-FB06-48DA-9D44-59693EFAE1DE}" type="pres">
      <dgm:prSet presAssocID="{6C1D809D-A144-4F45-8179-1846C7439D14}" presName="descendantText" presStyleLbl="alignAcc1" presStyleIdx="4" presStyleCnt="7">
        <dgm:presLayoutVars>
          <dgm:bulletEnabled val="1"/>
        </dgm:presLayoutVars>
      </dgm:prSet>
      <dgm:spPr/>
    </dgm:pt>
    <dgm:pt modelId="{F0246F1C-85A3-4198-97AB-ED53EA1BBFBC}" type="pres">
      <dgm:prSet presAssocID="{3DFA81DA-671C-4F44-8599-A74ECB579E2C}" presName="sp" presStyleCnt="0"/>
      <dgm:spPr/>
    </dgm:pt>
    <dgm:pt modelId="{F43F1B1E-0A23-42CC-ADE4-D92CE583D0C4}" type="pres">
      <dgm:prSet presAssocID="{200071B5-CE4A-48F5-9D03-0A7B1D4F7643}" presName="composite" presStyleCnt="0"/>
      <dgm:spPr/>
    </dgm:pt>
    <dgm:pt modelId="{3E0A97F2-7CE9-46EE-8195-158F7B3AC5E2}" type="pres">
      <dgm:prSet presAssocID="{200071B5-CE4A-48F5-9D03-0A7B1D4F7643}" presName="parentText" presStyleLbl="alignNode1" presStyleIdx="5" presStyleCnt="7">
        <dgm:presLayoutVars>
          <dgm:chMax val="1"/>
          <dgm:bulletEnabled val="1"/>
        </dgm:presLayoutVars>
      </dgm:prSet>
      <dgm:spPr/>
    </dgm:pt>
    <dgm:pt modelId="{A144990F-752B-4A0E-BAF9-AB74631D9784}" type="pres">
      <dgm:prSet presAssocID="{200071B5-CE4A-48F5-9D03-0A7B1D4F7643}" presName="descendantText" presStyleLbl="alignAcc1" presStyleIdx="5" presStyleCnt="7" custScaleY="122397" custLinFactNeighborX="1030" custLinFactNeighborY="-1269">
        <dgm:presLayoutVars>
          <dgm:bulletEnabled val="1"/>
        </dgm:presLayoutVars>
      </dgm:prSet>
      <dgm:spPr/>
    </dgm:pt>
    <dgm:pt modelId="{268023BD-0382-4E59-AB22-3A67F9B48CCB}" type="pres">
      <dgm:prSet presAssocID="{839EA3D0-7966-44D0-879E-42BA880E081D}" presName="sp" presStyleCnt="0"/>
      <dgm:spPr/>
    </dgm:pt>
    <dgm:pt modelId="{FF7EC112-1395-4930-972D-AB660B0A1D8B}" type="pres">
      <dgm:prSet presAssocID="{B2077259-2488-4183-9355-2413721CBF46}" presName="composite" presStyleCnt="0"/>
      <dgm:spPr/>
    </dgm:pt>
    <dgm:pt modelId="{0AB718B6-43B1-4AE0-971F-4B89A257DC44}" type="pres">
      <dgm:prSet presAssocID="{B2077259-2488-4183-9355-2413721CBF46}" presName="parentText" presStyleLbl="alignNode1" presStyleIdx="6" presStyleCnt="7">
        <dgm:presLayoutVars>
          <dgm:chMax val="1"/>
          <dgm:bulletEnabled val="1"/>
        </dgm:presLayoutVars>
      </dgm:prSet>
      <dgm:spPr/>
    </dgm:pt>
    <dgm:pt modelId="{A4BF5555-3D05-40FD-A56A-4B366664DC09}" type="pres">
      <dgm:prSet presAssocID="{B2077259-2488-4183-9355-2413721CBF46}" presName="descendantText" presStyleLbl="alignAcc1" presStyleIdx="6" presStyleCnt="7" custScaleY="97185">
        <dgm:presLayoutVars>
          <dgm:bulletEnabled val="1"/>
        </dgm:presLayoutVars>
      </dgm:prSet>
      <dgm:spPr/>
    </dgm:pt>
  </dgm:ptLst>
  <dgm:cxnLst>
    <dgm:cxn modelId="{81709209-BE5F-431F-B672-427981B81A3A}" srcId="{79E04AF7-9464-460E-AFB6-F332EFA1AAFB}" destId="{48EBE7CA-F5FA-4885-9514-23C7986425E9}" srcOrd="1" destOrd="0" parTransId="{344F7115-30F5-459C-A450-0945F9AFECF3}" sibTransId="{0ED6B73F-AF92-4E62-B723-965ADFA612FB}"/>
    <dgm:cxn modelId="{62955F0A-9AE7-440C-99C2-2CA4343A3E0E}" srcId="{48EBE7CA-F5FA-4885-9514-23C7986425E9}" destId="{2801038A-BBFE-4A83-B646-883CD6569960}" srcOrd="0" destOrd="0" parTransId="{704B3BD8-51C9-419F-B08E-227DEA47CCE4}" sibTransId="{A39E5372-A6B9-40DD-A3DC-D077265C5171}"/>
    <dgm:cxn modelId="{6BE39F1B-9F20-490D-B37E-9A0947F62325}" srcId="{79E04AF7-9464-460E-AFB6-F332EFA1AAFB}" destId="{7DFF8512-1CA9-459D-9C5C-FE7332425B93}" srcOrd="3" destOrd="0" parTransId="{9E06E376-2E89-4ABF-8A64-F115445DE600}" sibTransId="{4740E6C5-0321-4CF5-985A-1DCF4105D6BF}"/>
    <dgm:cxn modelId="{9C09F524-6753-414A-887B-CC7E1EA32231}" srcId="{79E04AF7-9464-460E-AFB6-F332EFA1AAFB}" destId="{6C1D809D-A144-4F45-8179-1846C7439D14}" srcOrd="4" destOrd="0" parTransId="{4680B2BD-DFAB-4097-9D4B-DE901B3BE34B}" sibTransId="{3DFA81DA-671C-4F44-8599-A74ECB579E2C}"/>
    <dgm:cxn modelId="{91006A3D-8A2C-4B21-8691-6BF366E2C414}" type="presOf" srcId="{200071B5-CE4A-48F5-9D03-0A7B1D4F7643}" destId="{3E0A97F2-7CE9-46EE-8195-158F7B3AC5E2}" srcOrd="0" destOrd="0" presId="urn:microsoft.com/office/officeart/2005/8/layout/chevron2"/>
    <dgm:cxn modelId="{760D543D-2E0A-4A12-877F-0B7FA55A91B4}" type="presOf" srcId="{6C1D809D-A144-4F45-8179-1846C7439D14}" destId="{A08F060A-3C81-4508-BA08-BCF87712BA34}" srcOrd="0" destOrd="0" presId="urn:microsoft.com/office/officeart/2005/8/layout/chevron2"/>
    <dgm:cxn modelId="{67ABF13E-F275-4A11-BA58-D57ABABD006D}" type="presOf" srcId="{6DFD0700-17C5-4115-BA89-AED95A222E85}" destId="{99DC8731-FB06-48DA-9D44-59693EFAE1DE}" srcOrd="0" destOrd="0" presId="urn:microsoft.com/office/officeart/2005/8/layout/chevron2"/>
    <dgm:cxn modelId="{68BAB360-FFFE-42AC-B65F-C5C420958A85}" type="presOf" srcId="{B2077259-2488-4183-9355-2413721CBF46}" destId="{0AB718B6-43B1-4AE0-971F-4B89A257DC44}" srcOrd="0" destOrd="0" presId="urn:microsoft.com/office/officeart/2005/8/layout/chevron2"/>
    <dgm:cxn modelId="{99046F45-851A-4E59-BDC7-243D1DE8631D}" srcId="{79E04AF7-9464-460E-AFB6-F332EFA1AAFB}" destId="{318BE18F-D08A-4C01-A4DD-2F836C1B11A4}" srcOrd="0" destOrd="0" parTransId="{0B0B9DE3-2A50-4EA8-A50E-F46AAFFC219A}" sibTransId="{126E19F0-BCBF-4286-96DD-9FC058F7848A}"/>
    <dgm:cxn modelId="{CA0CEC69-5E1A-4835-9084-AF7E502C5DF5}" type="presOf" srcId="{48EBE7CA-F5FA-4885-9514-23C7986425E9}" destId="{32C1BCF7-9FE0-4180-BC65-73A38A2A72B1}" srcOrd="0" destOrd="0" presId="urn:microsoft.com/office/officeart/2005/8/layout/chevron2"/>
    <dgm:cxn modelId="{6486634F-1C7F-4629-A89C-537867E7BEB8}" srcId="{79E04AF7-9464-460E-AFB6-F332EFA1AAFB}" destId="{FAEDD975-B783-4540-BF4E-37C1E2ABE196}" srcOrd="2" destOrd="0" parTransId="{FCF74685-4094-4B40-ADEB-2869F658367D}" sibTransId="{C55A25D4-1C72-4208-B897-940C9E4C8529}"/>
    <dgm:cxn modelId="{AE2A4A4F-9889-4910-813C-AE0E6C64E6B2}" type="presOf" srcId="{2801038A-BBFE-4A83-B646-883CD6569960}" destId="{033024B1-CEFC-4B54-B3A7-A5AC438C1BC5}" srcOrd="0" destOrd="0" presId="urn:microsoft.com/office/officeart/2005/8/layout/chevron2"/>
    <dgm:cxn modelId="{1ED8507C-782D-4DAA-9041-EF51350244E3}" srcId="{318BE18F-D08A-4C01-A4DD-2F836C1B11A4}" destId="{58AFDB10-5E17-46A3-B204-1E9AD8810931}" srcOrd="0" destOrd="0" parTransId="{B812A0A1-017C-429F-836F-828442B387A6}" sibTransId="{FA3C7324-4B60-4A40-8CAC-AF8FCE746483}"/>
    <dgm:cxn modelId="{51B58783-5227-42EE-9750-514C8410602B}" srcId="{7DFF8512-1CA9-459D-9C5C-FE7332425B93}" destId="{09CCB4D0-09E0-4286-AA09-B15DEFE2AA48}" srcOrd="0" destOrd="0" parTransId="{A395640D-07BD-41AD-A8DB-CCAF140E665E}" sibTransId="{531E30A9-4C38-425F-90F7-015FE7BDC880}"/>
    <dgm:cxn modelId="{7146D189-B384-4873-88B0-EFA45D5B5C1A}" type="presOf" srcId="{318BE18F-D08A-4C01-A4DD-2F836C1B11A4}" destId="{8DB41385-BC45-42D2-82A4-937FAA923233}" srcOrd="0" destOrd="0" presId="urn:microsoft.com/office/officeart/2005/8/layout/chevron2"/>
    <dgm:cxn modelId="{4F518691-082E-47DD-9CEB-E88DDBA0EB78}" type="presOf" srcId="{7DFF8512-1CA9-459D-9C5C-FE7332425B93}" destId="{3EEB0CD1-90A9-4598-A70E-A84BD6E0191E}" srcOrd="0" destOrd="0" presId="urn:microsoft.com/office/officeart/2005/8/layout/chevron2"/>
    <dgm:cxn modelId="{CABECC93-3A2E-4C28-999C-225BB69E4F0A}" type="presOf" srcId="{58AFDB10-5E17-46A3-B204-1E9AD8810931}" destId="{DB0E0004-7516-47BE-A2FB-925A4D978E45}" srcOrd="0" destOrd="0" presId="urn:microsoft.com/office/officeart/2005/8/layout/chevron2"/>
    <dgm:cxn modelId="{A0D28298-E551-4D27-984D-ACBF67D221B2}" srcId="{6C1D809D-A144-4F45-8179-1846C7439D14}" destId="{6DFD0700-17C5-4115-BA89-AED95A222E85}" srcOrd="0" destOrd="0" parTransId="{A945BD55-29C2-44AA-812F-DA58C1B1BB83}" sibTransId="{0DB2C9D9-3F01-49E7-8BAE-F9964DD161D6}"/>
    <dgm:cxn modelId="{5CE9269B-BA62-4371-AE7B-0B7FCA472388}" type="presOf" srcId="{83C4C578-A860-4689-A0A5-3FAA790246B5}" destId="{A4BF5555-3D05-40FD-A56A-4B366664DC09}" srcOrd="0" destOrd="0" presId="urn:microsoft.com/office/officeart/2005/8/layout/chevron2"/>
    <dgm:cxn modelId="{C921A3AE-18C6-4170-8793-AB4E065840C4}" srcId="{FAEDD975-B783-4540-BF4E-37C1E2ABE196}" destId="{91D4BDD9-974B-4C2B-9F35-8C8099AAB622}" srcOrd="0" destOrd="0" parTransId="{441747E5-634F-4636-BE6C-E1044F5E130E}" sibTransId="{102ACEE4-A246-474C-8F86-7BCA37D00EEF}"/>
    <dgm:cxn modelId="{DE4D54BD-0929-461A-B4E5-6736300D1148}" type="presOf" srcId="{79E04AF7-9464-460E-AFB6-F332EFA1AAFB}" destId="{E241DCCE-5C79-45AA-B909-015C020B328D}" srcOrd="0" destOrd="0" presId="urn:microsoft.com/office/officeart/2005/8/layout/chevron2"/>
    <dgm:cxn modelId="{9EB051BE-FFBF-4595-87C0-709D134A641E}" type="presOf" srcId="{09CCB4D0-09E0-4286-AA09-B15DEFE2AA48}" destId="{7CC76059-2D28-4C01-BB1D-4EE3514D2A0B}" srcOrd="0" destOrd="0" presId="urn:microsoft.com/office/officeart/2005/8/layout/chevron2"/>
    <dgm:cxn modelId="{216BF1C3-8D1B-4208-B21E-498B0ABC0FBB}" srcId="{200071B5-CE4A-48F5-9D03-0A7B1D4F7643}" destId="{153868E5-D5AE-4E45-B446-16582A634B71}" srcOrd="0" destOrd="0" parTransId="{07998BC4-8CA0-4298-B3E0-E1BDED6C19C8}" sibTransId="{5094FAAD-94B9-4E49-BC09-F81E06C622F7}"/>
    <dgm:cxn modelId="{7BC506D0-01F0-415D-85FA-700E1823202F}" srcId="{79E04AF7-9464-460E-AFB6-F332EFA1AAFB}" destId="{200071B5-CE4A-48F5-9D03-0A7B1D4F7643}" srcOrd="5" destOrd="0" parTransId="{D9CB0DB9-AA32-46B1-AEB1-3F47576CAB3A}" sibTransId="{839EA3D0-7966-44D0-879E-42BA880E081D}"/>
    <dgm:cxn modelId="{C2378AD8-4214-4522-A772-11DEC23B52B4}" srcId="{B2077259-2488-4183-9355-2413721CBF46}" destId="{83C4C578-A860-4689-A0A5-3FAA790246B5}" srcOrd="0" destOrd="0" parTransId="{5DFFC394-1DB5-4638-BE8B-A5D5D7A9590E}" sibTransId="{14FE4A20-5B85-458A-8E23-7C23E0BA6700}"/>
    <dgm:cxn modelId="{48A7FFDB-3D26-490D-9BE3-96DC1BA91FEB}" type="presOf" srcId="{153868E5-D5AE-4E45-B446-16582A634B71}" destId="{A144990F-752B-4A0E-BAF9-AB74631D9784}" srcOrd="0" destOrd="0" presId="urn:microsoft.com/office/officeart/2005/8/layout/chevron2"/>
    <dgm:cxn modelId="{8BDEDCE1-91A3-4A2E-A89F-5B47772ECAAC}" srcId="{79E04AF7-9464-460E-AFB6-F332EFA1AAFB}" destId="{B2077259-2488-4183-9355-2413721CBF46}" srcOrd="6" destOrd="0" parTransId="{4B7017F2-BD3A-4D73-92A5-AA3ED744C34E}" sibTransId="{99D81F45-EBC1-447E-B5B9-E43F7164D11E}"/>
    <dgm:cxn modelId="{00D244E5-1FCA-405E-85BE-0079B80D4639}" type="presOf" srcId="{FAEDD975-B783-4540-BF4E-37C1E2ABE196}" destId="{EB2C627D-9E88-40DE-A8E2-B74A069FE3C3}" srcOrd="0" destOrd="0" presId="urn:microsoft.com/office/officeart/2005/8/layout/chevron2"/>
    <dgm:cxn modelId="{89908EEF-B4F7-4CFB-A827-C5E31EDDD165}" type="presOf" srcId="{91D4BDD9-974B-4C2B-9F35-8C8099AAB622}" destId="{F5CCD747-7FDF-484A-BD52-0269671325E6}" srcOrd="0" destOrd="0" presId="urn:microsoft.com/office/officeart/2005/8/layout/chevron2"/>
    <dgm:cxn modelId="{88D98E94-F500-451F-8EAE-D467D28BC877}" type="presParOf" srcId="{E241DCCE-5C79-45AA-B909-015C020B328D}" destId="{9FE661F8-2FA2-4459-9E34-381F35517ADB}" srcOrd="0" destOrd="0" presId="urn:microsoft.com/office/officeart/2005/8/layout/chevron2"/>
    <dgm:cxn modelId="{F0540458-34E9-4957-A7EF-894FD08B0DD8}" type="presParOf" srcId="{9FE661F8-2FA2-4459-9E34-381F35517ADB}" destId="{8DB41385-BC45-42D2-82A4-937FAA923233}" srcOrd="0" destOrd="0" presId="urn:microsoft.com/office/officeart/2005/8/layout/chevron2"/>
    <dgm:cxn modelId="{0661D193-2A9E-4875-AAC2-5A2787A85BA7}" type="presParOf" srcId="{9FE661F8-2FA2-4459-9E34-381F35517ADB}" destId="{DB0E0004-7516-47BE-A2FB-925A4D978E45}" srcOrd="1" destOrd="0" presId="urn:microsoft.com/office/officeart/2005/8/layout/chevron2"/>
    <dgm:cxn modelId="{ECE406F8-0526-4AB5-84EC-A6D6AA53391D}" type="presParOf" srcId="{E241DCCE-5C79-45AA-B909-015C020B328D}" destId="{F474F4AB-F7DE-4124-B6E1-A7704318203A}" srcOrd="1" destOrd="0" presId="urn:microsoft.com/office/officeart/2005/8/layout/chevron2"/>
    <dgm:cxn modelId="{86313740-1075-469B-9F9D-276BCF833DDF}" type="presParOf" srcId="{E241DCCE-5C79-45AA-B909-015C020B328D}" destId="{65BF9754-AC64-4F7F-B60F-DE5C619B2DB8}" srcOrd="2" destOrd="0" presId="urn:microsoft.com/office/officeart/2005/8/layout/chevron2"/>
    <dgm:cxn modelId="{50CA6B35-DC1F-456C-A856-D15489E27543}" type="presParOf" srcId="{65BF9754-AC64-4F7F-B60F-DE5C619B2DB8}" destId="{32C1BCF7-9FE0-4180-BC65-73A38A2A72B1}" srcOrd="0" destOrd="0" presId="urn:microsoft.com/office/officeart/2005/8/layout/chevron2"/>
    <dgm:cxn modelId="{C154E966-9C0D-49FF-8321-D46F470878E9}" type="presParOf" srcId="{65BF9754-AC64-4F7F-B60F-DE5C619B2DB8}" destId="{033024B1-CEFC-4B54-B3A7-A5AC438C1BC5}" srcOrd="1" destOrd="0" presId="urn:microsoft.com/office/officeart/2005/8/layout/chevron2"/>
    <dgm:cxn modelId="{F6B7408C-D0D8-499A-AF02-ED20AD70EEE6}" type="presParOf" srcId="{E241DCCE-5C79-45AA-B909-015C020B328D}" destId="{FEE5BCBD-B834-4841-91F1-28F801E97199}" srcOrd="3" destOrd="0" presId="urn:microsoft.com/office/officeart/2005/8/layout/chevron2"/>
    <dgm:cxn modelId="{15CAE835-79EF-4EC5-9F23-6886936FEA17}" type="presParOf" srcId="{E241DCCE-5C79-45AA-B909-015C020B328D}" destId="{05184818-DFC2-40DF-8C32-E2DF9D74ABE6}" srcOrd="4" destOrd="0" presId="urn:microsoft.com/office/officeart/2005/8/layout/chevron2"/>
    <dgm:cxn modelId="{4BCA92F0-CAC7-428D-A5BF-EF2F5245C895}" type="presParOf" srcId="{05184818-DFC2-40DF-8C32-E2DF9D74ABE6}" destId="{EB2C627D-9E88-40DE-A8E2-B74A069FE3C3}" srcOrd="0" destOrd="0" presId="urn:microsoft.com/office/officeart/2005/8/layout/chevron2"/>
    <dgm:cxn modelId="{6F209A11-E8AE-4BE4-9F70-9E105E2C2928}" type="presParOf" srcId="{05184818-DFC2-40DF-8C32-E2DF9D74ABE6}" destId="{F5CCD747-7FDF-484A-BD52-0269671325E6}" srcOrd="1" destOrd="0" presId="urn:microsoft.com/office/officeart/2005/8/layout/chevron2"/>
    <dgm:cxn modelId="{F66BFD00-C83B-436A-A327-02CFD328B09F}" type="presParOf" srcId="{E241DCCE-5C79-45AA-B909-015C020B328D}" destId="{120EEEC0-E840-45F0-9F11-75796DA12FFE}" srcOrd="5" destOrd="0" presId="urn:microsoft.com/office/officeart/2005/8/layout/chevron2"/>
    <dgm:cxn modelId="{8A50B74A-7B01-4158-97A3-AC78AE595212}" type="presParOf" srcId="{E241DCCE-5C79-45AA-B909-015C020B328D}" destId="{DE21ED88-8EB3-4FE0-A983-74FB54C8E69A}" srcOrd="6" destOrd="0" presId="urn:microsoft.com/office/officeart/2005/8/layout/chevron2"/>
    <dgm:cxn modelId="{70955B7B-F6F6-40DE-8B4B-1142C421BCA1}" type="presParOf" srcId="{DE21ED88-8EB3-4FE0-A983-74FB54C8E69A}" destId="{3EEB0CD1-90A9-4598-A70E-A84BD6E0191E}" srcOrd="0" destOrd="0" presId="urn:microsoft.com/office/officeart/2005/8/layout/chevron2"/>
    <dgm:cxn modelId="{B90D3C91-D036-48DE-831B-A9B05BBBC20B}" type="presParOf" srcId="{DE21ED88-8EB3-4FE0-A983-74FB54C8E69A}" destId="{7CC76059-2D28-4C01-BB1D-4EE3514D2A0B}" srcOrd="1" destOrd="0" presId="urn:microsoft.com/office/officeart/2005/8/layout/chevron2"/>
    <dgm:cxn modelId="{021A787B-F21F-4E5E-9520-8A66824BCCF3}" type="presParOf" srcId="{E241DCCE-5C79-45AA-B909-015C020B328D}" destId="{8D847DCE-D0BD-4F75-A6DF-8D1DDAEAAE93}" srcOrd="7" destOrd="0" presId="urn:microsoft.com/office/officeart/2005/8/layout/chevron2"/>
    <dgm:cxn modelId="{F3BCDF27-7512-42D6-A5CE-F47185E7184F}" type="presParOf" srcId="{E241DCCE-5C79-45AA-B909-015C020B328D}" destId="{A33E161A-BE64-4BCB-BD43-A387955659DC}" srcOrd="8" destOrd="0" presId="urn:microsoft.com/office/officeart/2005/8/layout/chevron2"/>
    <dgm:cxn modelId="{B0A96ED7-E688-4266-AB2C-954832D98D1E}" type="presParOf" srcId="{A33E161A-BE64-4BCB-BD43-A387955659DC}" destId="{A08F060A-3C81-4508-BA08-BCF87712BA34}" srcOrd="0" destOrd="0" presId="urn:microsoft.com/office/officeart/2005/8/layout/chevron2"/>
    <dgm:cxn modelId="{05696AD4-98BF-4592-8CD4-FD0782E2271F}" type="presParOf" srcId="{A33E161A-BE64-4BCB-BD43-A387955659DC}" destId="{99DC8731-FB06-48DA-9D44-59693EFAE1DE}" srcOrd="1" destOrd="0" presId="urn:microsoft.com/office/officeart/2005/8/layout/chevron2"/>
    <dgm:cxn modelId="{6DCD3C1C-0EE8-47A3-B8A8-A214F992C008}" type="presParOf" srcId="{E241DCCE-5C79-45AA-B909-015C020B328D}" destId="{F0246F1C-85A3-4198-97AB-ED53EA1BBFBC}" srcOrd="9" destOrd="0" presId="urn:microsoft.com/office/officeart/2005/8/layout/chevron2"/>
    <dgm:cxn modelId="{26CCA83D-A90C-441A-B331-D1D8A6B781D1}" type="presParOf" srcId="{E241DCCE-5C79-45AA-B909-015C020B328D}" destId="{F43F1B1E-0A23-42CC-ADE4-D92CE583D0C4}" srcOrd="10" destOrd="0" presId="urn:microsoft.com/office/officeart/2005/8/layout/chevron2"/>
    <dgm:cxn modelId="{D068679E-8858-4051-9400-BE420FF43242}" type="presParOf" srcId="{F43F1B1E-0A23-42CC-ADE4-D92CE583D0C4}" destId="{3E0A97F2-7CE9-46EE-8195-158F7B3AC5E2}" srcOrd="0" destOrd="0" presId="urn:microsoft.com/office/officeart/2005/8/layout/chevron2"/>
    <dgm:cxn modelId="{A071BF0F-DDAE-4E14-9C66-677B5E58C379}" type="presParOf" srcId="{F43F1B1E-0A23-42CC-ADE4-D92CE583D0C4}" destId="{A144990F-752B-4A0E-BAF9-AB74631D9784}" srcOrd="1" destOrd="0" presId="urn:microsoft.com/office/officeart/2005/8/layout/chevron2"/>
    <dgm:cxn modelId="{4CE9AD8D-6936-48FB-9BCD-00C6262BE0EF}" type="presParOf" srcId="{E241DCCE-5C79-45AA-B909-015C020B328D}" destId="{268023BD-0382-4E59-AB22-3A67F9B48CCB}" srcOrd="11" destOrd="0" presId="urn:microsoft.com/office/officeart/2005/8/layout/chevron2"/>
    <dgm:cxn modelId="{6635EE5E-25F9-4CDA-AC50-3E25EE165A0D}" type="presParOf" srcId="{E241DCCE-5C79-45AA-B909-015C020B328D}" destId="{FF7EC112-1395-4930-972D-AB660B0A1D8B}" srcOrd="12" destOrd="0" presId="urn:microsoft.com/office/officeart/2005/8/layout/chevron2"/>
    <dgm:cxn modelId="{C52A9480-5459-4166-ACE6-AF84750FC52B}" type="presParOf" srcId="{FF7EC112-1395-4930-972D-AB660B0A1D8B}" destId="{0AB718B6-43B1-4AE0-971F-4B89A257DC44}" srcOrd="0" destOrd="0" presId="urn:microsoft.com/office/officeart/2005/8/layout/chevron2"/>
    <dgm:cxn modelId="{8E2A6A73-C706-41A3-A292-076EC1EB5075}" type="presParOf" srcId="{FF7EC112-1395-4930-972D-AB660B0A1D8B}" destId="{A4BF5555-3D05-40FD-A56A-4B366664DC0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068646A4-FCB8-474C-A8CC-D600DCBF889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41F3130-A890-497D-AC36-E8E0DF1D3B4F}">
      <dgm:prSet phldrT="[Текст]" custT="1"/>
      <dgm:spPr>
        <a:solidFill>
          <a:srgbClr val="1F497D"/>
        </a:solidFill>
      </dgm:spPr>
      <dgm:t>
        <a:bodyPr/>
        <a:lstStyle/>
        <a:p>
          <a:pPr marL="0" marR="0" lvl="0" indent="0" algn="r" defTabSz="4445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000" b="1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РАСШИРЕНИЕ ГЕОГРАФИИ ИНОСТРАННЫХ СТУДЕНТОВ</a:t>
          </a:r>
          <a:endParaRPr lang="ru-RU" sz="1000" b="1" dirty="0">
            <a:solidFill>
              <a:schemeClr val="bg1"/>
            </a:solidFill>
          </a:endParaRPr>
        </a:p>
      </dgm:t>
    </dgm:pt>
    <dgm:pt modelId="{4B55C1F9-6A56-41C4-B9C5-A103948F4E2E}" type="parTrans" cxnId="{01F514C3-7C74-4B10-8CD8-44C82DA5FF6D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6B2AECFD-0349-4F49-AA3D-B0A3394F0177}" type="sibTrans" cxnId="{01F514C3-7C74-4B10-8CD8-44C82DA5FF6D}">
      <dgm:prSet/>
      <dgm:spPr>
        <a:ln>
          <a:solidFill>
            <a:srgbClr val="17406D"/>
          </a:solidFill>
        </a:ln>
      </dgm:spPr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E78A4F81-5AFC-4006-82C7-A7E2FDA11A7F}">
      <dgm:prSet phldrT="[Текст]" custT="1"/>
      <dgm:spPr>
        <a:solidFill>
          <a:srgbClr val="1F497D"/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000" b="1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Интеграция принципов  устойчивого развития во все бизнес-процессы университета</a:t>
          </a:r>
          <a:endParaRPr lang="ru-RU" sz="1000" dirty="0">
            <a:solidFill>
              <a:srgbClr val="FF0000"/>
            </a:solidFill>
          </a:endParaRPr>
        </a:p>
      </dgm:t>
    </dgm:pt>
    <dgm:pt modelId="{0954EE6B-513A-41D6-9E82-71D7DAFC2C51}" type="parTrans" cxnId="{2E74001F-E236-47B7-ACCE-C3130E05F71D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0BC6E480-C785-4EAA-9BB9-138862133FD5}" type="sibTrans" cxnId="{2E74001F-E236-47B7-ACCE-C3130E05F71D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DDCF4ECF-A025-4DBC-9EEA-3D5B35896EDB}">
      <dgm:prSet phldrT="[Текст]" custT="1"/>
      <dgm:spPr>
        <a:solidFill>
          <a:srgbClr val="1F497D"/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u="none" dirty="0">
              <a:latin typeface="Arial" panose="020B0604020202020204" pitchFamily="34" charset="0"/>
              <a:cs typeface="Arial" panose="020B0604020202020204" pitchFamily="34" charset="0"/>
            </a:rPr>
            <a:t>ИНСТАЛЛЯЦИЯ МЕДИАФАСАДА ГЛАВНОГО КОРПУСА</a:t>
          </a:r>
          <a:endParaRPr lang="ru-RU" sz="1000" b="1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324EEF-7F3D-4414-8CEC-A1C3D361C365}" type="parTrans" cxnId="{A9921226-59C7-4E50-92FC-A74083AE58BA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6E701E0C-DAB7-496E-80F6-D5CECBD64B67}" type="sibTrans" cxnId="{A9921226-59C7-4E50-92FC-A74083AE58BA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9DDBDCD8-8B1A-48C6-8C2C-1AD201F670E9}" type="pres">
      <dgm:prSet presAssocID="{068646A4-FCB8-474C-A8CC-D600DCBF889F}" presName="Name0" presStyleCnt="0">
        <dgm:presLayoutVars>
          <dgm:chMax val="7"/>
          <dgm:chPref val="7"/>
          <dgm:dir val="rev"/>
        </dgm:presLayoutVars>
      </dgm:prSet>
      <dgm:spPr/>
    </dgm:pt>
    <dgm:pt modelId="{90D37BAD-0340-4E11-93F8-60613872A2FC}" type="pres">
      <dgm:prSet presAssocID="{068646A4-FCB8-474C-A8CC-D600DCBF889F}" presName="Name1" presStyleCnt="0"/>
      <dgm:spPr/>
    </dgm:pt>
    <dgm:pt modelId="{5815BED6-1D6D-4487-8223-9DD8C620433C}" type="pres">
      <dgm:prSet presAssocID="{068646A4-FCB8-474C-A8CC-D600DCBF889F}" presName="cycle" presStyleCnt="0"/>
      <dgm:spPr/>
    </dgm:pt>
    <dgm:pt modelId="{6B3145A7-E4B8-4396-97BE-F61EB2B618C4}" type="pres">
      <dgm:prSet presAssocID="{068646A4-FCB8-474C-A8CC-D600DCBF889F}" presName="srcNode" presStyleLbl="node1" presStyleIdx="0" presStyleCnt="3"/>
      <dgm:spPr/>
    </dgm:pt>
    <dgm:pt modelId="{800278A7-2EC8-4887-A3B3-6905FCFD3453}" type="pres">
      <dgm:prSet presAssocID="{068646A4-FCB8-474C-A8CC-D600DCBF889F}" presName="conn" presStyleLbl="parChTrans1D2" presStyleIdx="0" presStyleCnt="1"/>
      <dgm:spPr/>
    </dgm:pt>
    <dgm:pt modelId="{26CD7EE3-9B85-4481-A883-232EA573D7E3}" type="pres">
      <dgm:prSet presAssocID="{068646A4-FCB8-474C-A8CC-D600DCBF889F}" presName="extraNode" presStyleLbl="node1" presStyleIdx="0" presStyleCnt="3"/>
      <dgm:spPr/>
    </dgm:pt>
    <dgm:pt modelId="{5EABDF2D-11EE-4576-8E75-14B38DC17710}" type="pres">
      <dgm:prSet presAssocID="{068646A4-FCB8-474C-A8CC-D600DCBF889F}" presName="dstNode" presStyleLbl="node1" presStyleIdx="0" presStyleCnt="3"/>
      <dgm:spPr/>
    </dgm:pt>
    <dgm:pt modelId="{5E62200F-2C9F-4F4F-918B-D1AB77A2934E}" type="pres">
      <dgm:prSet presAssocID="{541F3130-A890-497D-AC36-E8E0DF1D3B4F}" presName="text_1" presStyleLbl="node1" presStyleIdx="0" presStyleCnt="3" custScaleY="100654">
        <dgm:presLayoutVars>
          <dgm:bulletEnabled val="1"/>
        </dgm:presLayoutVars>
      </dgm:prSet>
      <dgm:spPr/>
    </dgm:pt>
    <dgm:pt modelId="{DE2CFDF7-7864-4440-A10D-BFE4C0E49EFF}" type="pres">
      <dgm:prSet presAssocID="{541F3130-A890-497D-AC36-E8E0DF1D3B4F}" presName="accent_1" presStyleCnt="0"/>
      <dgm:spPr/>
    </dgm:pt>
    <dgm:pt modelId="{F646E360-CD17-4318-9F1F-5BBBDEDD4BAA}" type="pres">
      <dgm:prSet presAssocID="{541F3130-A890-497D-AC36-E8E0DF1D3B4F}" presName="accentRepeatNode" presStyleLbl="solidFgAcc1" presStyleIdx="0" presStyleCnt="3"/>
      <dgm:spPr>
        <a:ln>
          <a:solidFill>
            <a:srgbClr val="17406D"/>
          </a:solidFill>
        </a:ln>
      </dgm:spPr>
    </dgm:pt>
    <dgm:pt modelId="{99C9C2F5-E2DF-44B8-904F-5941EB039AB1}" type="pres">
      <dgm:prSet presAssocID="{E78A4F81-5AFC-4006-82C7-A7E2FDA11A7F}" presName="text_2" presStyleLbl="node1" presStyleIdx="1" presStyleCnt="3" custScaleX="100743" custScaleY="100654">
        <dgm:presLayoutVars>
          <dgm:bulletEnabled val="1"/>
        </dgm:presLayoutVars>
      </dgm:prSet>
      <dgm:spPr/>
    </dgm:pt>
    <dgm:pt modelId="{B898A215-E64D-4508-88BF-AACC1372C786}" type="pres">
      <dgm:prSet presAssocID="{E78A4F81-5AFC-4006-82C7-A7E2FDA11A7F}" presName="accent_2" presStyleCnt="0"/>
      <dgm:spPr/>
    </dgm:pt>
    <dgm:pt modelId="{54FCCDB6-A83D-4B5B-BA0C-075C86DD23F9}" type="pres">
      <dgm:prSet presAssocID="{E78A4F81-5AFC-4006-82C7-A7E2FDA11A7F}" presName="accentRepeatNode" presStyleLbl="solidFgAcc1" presStyleIdx="1" presStyleCnt="3"/>
      <dgm:spPr>
        <a:ln>
          <a:solidFill>
            <a:srgbClr val="17406D"/>
          </a:solidFill>
        </a:ln>
      </dgm:spPr>
    </dgm:pt>
    <dgm:pt modelId="{32698354-6243-448D-A458-ACD566559A26}" type="pres">
      <dgm:prSet presAssocID="{DDCF4ECF-A025-4DBC-9EEA-3D5B35896EDB}" presName="text_3" presStyleLbl="node1" presStyleIdx="2" presStyleCnt="3" custScaleY="100654">
        <dgm:presLayoutVars>
          <dgm:bulletEnabled val="1"/>
        </dgm:presLayoutVars>
      </dgm:prSet>
      <dgm:spPr/>
    </dgm:pt>
    <dgm:pt modelId="{D08B2E0C-3E74-4AB5-9B50-7CB07A279287}" type="pres">
      <dgm:prSet presAssocID="{DDCF4ECF-A025-4DBC-9EEA-3D5B35896EDB}" presName="accent_3" presStyleCnt="0"/>
      <dgm:spPr/>
    </dgm:pt>
    <dgm:pt modelId="{FD68EA5D-88DA-422C-BD2D-5489C68E7481}" type="pres">
      <dgm:prSet presAssocID="{DDCF4ECF-A025-4DBC-9EEA-3D5B35896EDB}" presName="accentRepeatNode" presStyleLbl="solidFgAcc1" presStyleIdx="2" presStyleCnt="3"/>
      <dgm:spPr>
        <a:ln>
          <a:solidFill>
            <a:srgbClr val="17406D"/>
          </a:solidFill>
        </a:ln>
      </dgm:spPr>
    </dgm:pt>
  </dgm:ptLst>
  <dgm:cxnLst>
    <dgm:cxn modelId="{2E74001F-E236-47B7-ACCE-C3130E05F71D}" srcId="{068646A4-FCB8-474C-A8CC-D600DCBF889F}" destId="{E78A4F81-5AFC-4006-82C7-A7E2FDA11A7F}" srcOrd="1" destOrd="0" parTransId="{0954EE6B-513A-41D6-9E82-71D7DAFC2C51}" sibTransId="{0BC6E480-C785-4EAA-9BB9-138862133FD5}"/>
    <dgm:cxn modelId="{A9921226-59C7-4E50-92FC-A74083AE58BA}" srcId="{068646A4-FCB8-474C-A8CC-D600DCBF889F}" destId="{DDCF4ECF-A025-4DBC-9EEA-3D5B35896EDB}" srcOrd="2" destOrd="0" parTransId="{B6324EEF-7F3D-4414-8CEC-A1C3D361C365}" sibTransId="{6E701E0C-DAB7-496E-80F6-D5CECBD64B67}"/>
    <dgm:cxn modelId="{39AE7944-C691-4EAE-9ED3-AB08EC4F8337}" type="presOf" srcId="{068646A4-FCB8-474C-A8CC-D600DCBF889F}" destId="{9DDBDCD8-8B1A-48C6-8C2C-1AD201F670E9}" srcOrd="0" destOrd="0" presId="urn:microsoft.com/office/officeart/2008/layout/VerticalCurvedList"/>
    <dgm:cxn modelId="{3E32986F-6EB6-4550-A271-18F77DFC8121}" type="presOf" srcId="{DDCF4ECF-A025-4DBC-9EEA-3D5B35896EDB}" destId="{32698354-6243-448D-A458-ACD566559A26}" srcOrd="0" destOrd="0" presId="urn:microsoft.com/office/officeart/2008/layout/VerticalCurvedList"/>
    <dgm:cxn modelId="{1BC77187-1DC8-46E8-A363-17208340F30B}" type="presOf" srcId="{E78A4F81-5AFC-4006-82C7-A7E2FDA11A7F}" destId="{99C9C2F5-E2DF-44B8-904F-5941EB039AB1}" srcOrd="0" destOrd="0" presId="urn:microsoft.com/office/officeart/2008/layout/VerticalCurvedList"/>
    <dgm:cxn modelId="{163360C2-3AC1-47A3-A908-9788BBFDD9ED}" type="presOf" srcId="{6B2AECFD-0349-4F49-AA3D-B0A3394F0177}" destId="{800278A7-2EC8-4887-A3B3-6905FCFD3453}" srcOrd="0" destOrd="0" presId="urn:microsoft.com/office/officeart/2008/layout/VerticalCurvedList"/>
    <dgm:cxn modelId="{01F514C3-7C74-4B10-8CD8-44C82DA5FF6D}" srcId="{068646A4-FCB8-474C-A8CC-D600DCBF889F}" destId="{541F3130-A890-497D-AC36-E8E0DF1D3B4F}" srcOrd="0" destOrd="0" parTransId="{4B55C1F9-6A56-41C4-B9C5-A103948F4E2E}" sibTransId="{6B2AECFD-0349-4F49-AA3D-B0A3394F0177}"/>
    <dgm:cxn modelId="{DDE9E3E7-0296-4715-8CAC-3792CB0BED2B}" type="presOf" srcId="{541F3130-A890-497D-AC36-E8E0DF1D3B4F}" destId="{5E62200F-2C9F-4F4F-918B-D1AB77A2934E}" srcOrd="0" destOrd="0" presId="urn:microsoft.com/office/officeart/2008/layout/VerticalCurvedList"/>
    <dgm:cxn modelId="{DE341052-2C99-457E-8764-51C7FA38C57D}" type="presParOf" srcId="{9DDBDCD8-8B1A-48C6-8C2C-1AD201F670E9}" destId="{90D37BAD-0340-4E11-93F8-60613872A2FC}" srcOrd="0" destOrd="0" presId="urn:microsoft.com/office/officeart/2008/layout/VerticalCurvedList"/>
    <dgm:cxn modelId="{246ADA10-4FE3-408D-B121-794A5D195C59}" type="presParOf" srcId="{90D37BAD-0340-4E11-93F8-60613872A2FC}" destId="{5815BED6-1D6D-4487-8223-9DD8C620433C}" srcOrd="0" destOrd="0" presId="urn:microsoft.com/office/officeart/2008/layout/VerticalCurvedList"/>
    <dgm:cxn modelId="{4023FCE0-5D89-4D19-A4FA-7E3A5A73E653}" type="presParOf" srcId="{5815BED6-1D6D-4487-8223-9DD8C620433C}" destId="{6B3145A7-E4B8-4396-97BE-F61EB2B618C4}" srcOrd="0" destOrd="0" presId="urn:microsoft.com/office/officeart/2008/layout/VerticalCurvedList"/>
    <dgm:cxn modelId="{9CE76774-53B7-419A-8B86-C8474C7AB9E9}" type="presParOf" srcId="{5815BED6-1D6D-4487-8223-9DD8C620433C}" destId="{800278A7-2EC8-4887-A3B3-6905FCFD3453}" srcOrd="1" destOrd="0" presId="urn:microsoft.com/office/officeart/2008/layout/VerticalCurvedList"/>
    <dgm:cxn modelId="{F5ED3AB9-302C-4DE2-A2C2-5345246E8422}" type="presParOf" srcId="{5815BED6-1D6D-4487-8223-9DD8C620433C}" destId="{26CD7EE3-9B85-4481-A883-232EA573D7E3}" srcOrd="2" destOrd="0" presId="urn:microsoft.com/office/officeart/2008/layout/VerticalCurvedList"/>
    <dgm:cxn modelId="{AD120588-E044-433B-A8CD-97DBB73A1637}" type="presParOf" srcId="{5815BED6-1D6D-4487-8223-9DD8C620433C}" destId="{5EABDF2D-11EE-4576-8E75-14B38DC17710}" srcOrd="3" destOrd="0" presId="urn:microsoft.com/office/officeart/2008/layout/VerticalCurvedList"/>
    <dgm:cxn modelId="{5C93D550-A122-4609-929F-014DA6456D94}" type="presParOf" srcId="{90D37BAD-0340-4E11-93F8-60613872A2FC}" destId="{5E62200F-2C9F-4F4F-918B-D1AB77A2934E}" srcOrd="1" destOrd="0" presId="urn:microsoft.com/office/officeart/2008/layout/VerticalCurvedList"/>
    <dgm:cxn modelId="{136CCEB8-06FA-42BB-B190-043CD372FA23}" type="presParOf" srcId="{90D37BAD-0340-4E11-93F8-60613872A2FC}" destId="{DE2CFDF7-7864-4440-A10D-BFE4C0E49EFF}" srcOrd="2" destOrd="0" presId="urn:microsoft.com/office/officeart/2008/layout/VerticalCurvedList"/>
    <dgm:cxn modelId="{9B1D3019-DB02-4819-8BA3-6C0EA9B9887A}" type="presParOf" srcId="{DE2CFDF7-7864-4440-A10D-BFE4C0E49EFF}" destId="{F646E360-CD17-4318-9F1F-5BBBDEDD4BAA}" srcOrd="0" destOrd="0" presId="urn:microsoft.com/office/officeart/2008/layout/VerticalCurvedList"/>
    <dgm:cxn modelId="{80BE3785-B9F6-44CC-9FB2-587DE78B7313}" type="presParOf" srcId="{90D37BAD-0340-4E11-93F8-60613872A2FC}" destId="{99C9C2F5-E2DF-44B8-904F-5941EB039AB1}" srcOrd="3" destOrd="0" presId="urn:microsoft.com/office/officeart/2008/layout/VerticalCurvedList"/>
    <dgm:cxn modelId="{D007451A-D2BC-45C9-ABA1-D761DE47BAAC}" type="presParOf" srcId="{90D37BAD-0340-4E11-93F8-60613872A2FC}" destId="{B898A215-E64D-4508-88BF-AACC1372C786}" srcOrd="4" destOrd="0" presId="urn:microsoft.com/office/officeart/2008/layout/VerticalCurvedList"/>
    <dgm:cxn modelId="{A9BCADD0-522A-40A5-A6D8-9C3CA3723AE7}" type="presParOf" srcId="{B898A215-E64D-4508-88BF-AACC1372C786}" destId="{54FCCDB6-A83D-4B5B-BA0C-075C86DD23F9}" srcOrd="0" destOrd="0" presId="urn:microsoft.com/office/officeart/2008/layout/VerticalCurvedList"/>
    <dgm:cxn modelId="{6BE8C28B-087A-414B-BF98-1A91A49B670F}" type="presParOf" srcId="{90D37BAD-0340-4E11-93F8-60613872A2FC}" destId="{32698354-6243-448D-A458-ACD566559A26}" srcOrd="5" destOrd="0" presId="urn:microsoft.com/office/officeart/2008/layout/VerticalCurvedList"/>
    <dgm:cxn modelId="{2E124041-4B1D-48D0-84B7-8591FC057F7C}" type="presParOf" srcId="{90D37BAD-0340-4E11-93F8-60613872A2FC}" destId="{D08B2E0C-3E74-4AB5-9B50-7CB07A279287}" srcOrd="6" destOrd="0" presId="urn:microsoft.com/office/officeart/2008/layout/VerticalCurvedList"/>
    <dgm:cxn modelId="{FA091B0C-5F7A-4641-BF8D-8F95FEE63762}" type="presParOf" srcId="{D08B2E0C-3E74-4AB5-9B50-7CB07A279287}" destId="{FD68EA5D-88DA-422C-BD2D-5489C68E748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FCBFD41-AA40-46B7-8B40-E343F8C7FDB1}" type="doc">
      <dgm:prSet loTypeId="urn:microsoft.com/office/officeart/2005/8/layout/vList6" loCatId="process" qsTypeId="urn:microsoft.com/office/officeart/2005/8/quickstyle/simple1" qsCatId="simple" csTypeId="urn:microsoft.com/office/officeart/2005/8/colors/accent1_1" csCatId="accent1" phldr="1"/>
      <dgm:spPr/>
    </dgm:pt>
    <dgm:pt modelId="{B94E95BA-5766-4907-8A24-E3C1D24E0027}">
      <dgm:prSet phldrT="[Текст]" custT="1"/>
      <dgm:spPr>
        <a:ln>
          <a:solidFill>
            <a:srgbClr val="17406D"/>
          </a:solidFill>
        </a:ln>
      </dgm:spPr>
      <dgm:t>
        <a:bodyPr/>
        <a:lstStyle/>
        <a:p>
          <a:pPr>
            <a:lnSpc>
              <a:spcPct val="90000"/>
            </a:lnSpc>
            <a:spcAft>
              <a:spcPts val="0"/>
            </a:spcAft>
          </a:pPr>
          <a:r>
            <a:rPr lang="kk-KZ" sz="9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rPr>
            <a:t>П</a:t>
          </a:r>
          <a:r>
            <a:rPr lang="ru-RU" sz="9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rPr>
            <a:t>рограмма развития</a:t>
          </a:r>
        </a:p>
        <a:p>
          <a:pPr>
            <a:lnSpc>
              <a:spcPct val="90000"/>
            </a:lnSpc>
            <a:spcAft>
              <a:spcPts val="0"/>
            </a:spcAft>
          </a:pPr>
          <a:r>
            <a:rPr lang="ru-RU" sz="9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rPr>
            <a:t>НАО «</a:t>
          </a:r>
          <a:r>
            <a:rPr lang="kk-KZ" sz="9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rPr>
            <a:t>Шәкәрім университет</a:t>
          </a:r>
          <a:r>
            <a:rPr lang="ru-RU" sz="9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rPr>
            <a:t>»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9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rPr>
            <a:t>на 2023-2029 гг.</a:t>
          </a:r>
          <a:endParaRPr lang="x-none" sz="1100" dirty="0">
            <a:solidFill>
              <a:srgbClr val="1F497D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F1D51A-8532-467D-8C3F-9F30CF125E9E}" type="parTrans" cxnId="{AEA3EE6D-7E8F-4F43-9E87-0362297CE44E}">
      <dgm:prSet/>
      <dgm:spPr/>
      <dgm:t>
        <a:bodyPr/>
        <a:lstStyle/>
        <a:p>
          <a:endParaRPr lang="x-none" sz="11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58607F-86AC-4039-9C88-0598A4EF25DA}" type="sibTrans" cxnId="{AEA3EE6D-7E8F-4F43-9E87-0362297CE44E}">
      <dgm:prSet/>
      <dgm:spPr/>
      <dgm:t>
        <a:bodyPr/>
        <a:lstStyle/>
        <a:p>
          <a:endParaRPr lang="x-none" sz="11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E58ABD-FB3A-4046-A176-42B0D56EB075}" type="pres">
      <dgm:prSet presAssocID="{0FCBFD41-AA40-46B7-8B40-E343F8C7FDB1}" presName="Name0" presStyleCnt="0">
        <dgm:presLayoutVars>
          <dgm:dir/>
          <dgm:animLvl val="lvl"/>
          <dgm:resizeHandles/>
        </dgm:presLayoutVars>
      </dgm:prSet>
      <dgm:spPr/>
    </dgm:pt>
    <dgm:pt modelId="{9610FF26-6797-4948-A2AD-CE215617E88E}" type="pres">
      <dgm:prSet presAssocID="{B94E95BA-5766-4907-8A24-E3C1D24E0027}" presName="linNode" presStyleCnt="0"/>
      <dgm:spPr/>
    </dgm:pt>
    <dgm:pt modelId="{F34CDDCD-4D7D-4B03-8B04-50F8205CB66C}" type="pres">
      <dgm:prSet presAssocID="{B94E95BA-5766-4907-8A24-E3C1D24E0027}" presName="parentShp" presStyleLbl="node1" presStyleIdx="0" presStyleCnt="1" custScaleX="636884" custLinFactX="-42299" custLinFactY="23807" custLinFactNeighborX="-100000" custLinFactNeighborY="100000">
        <dgm:presLayoutVars>
          <dgm:bulletEnabled val="1"/>
        </dgm:presLayoutVars>
      </dgm:prSet>
      <dgm:spPr/>
    </dgm:pt>
    <dgm:pt modelId="{A81AC5B4-B38C-4E2A-97F4-35D1E4CC563F}" type="pres">
      <dgm:prSet presAssocID="{B94E95BA-5766-4907-8A24-E3C1D24E0027}" presName="childShp" presStyleLbl="bgAccFollowNode1" presStyleIdx="0" presStyleCnt="1" custScaleY="66047">
        <dgm:presLayoutVars>
          <dgm:bulletEnabled val="1"/>
        </dgm:presLayoutVars>
      </dgm:prSet>
      <dgm:spPr>
        <a:ln>
          <a:solidFill>
            <a:srgbClr val="17406D">
              <a:alpha val="90000"/>
            </a:srgbClr>
          </a:solidFill>
        </a:ln>
      </dgm:spPr>
    </dgm:pt>
  </dgm:ptLst>
  <dgm:cxnLst>
    <dgm:cxn modelId="{AEA3EE6D-7E8F-4F43-9E87-0362297CE44E}" srcId="{0FCBFD41-AA40-46B7-8B40-E343F8C7FDB1}" destId="{B94E95BA-5766-4907-8A24-E3C1D24E0027}" srcOrd="0" destOrd="0" parTransId="{6AF1D51A-8532-467D-8C3F-9F30CF125E9E}" sibTransId="{8358607F-86AC-4039-9C88-0598A4EF25DA}"/>
    <dgm:cxn modelId="{E18D5B7B-4291-413E-9F7A-E45871A0213B}" type="presOf" srcId="{B94E95BA-5766-4907-8A24-E3C1D24E0027}" destId="{F34CDDCD-4D7D-4B03-8B04-50F8205CB66C}" srcOrd="0" destOrd="0" presId="urn:microsoft.com/office/officeart/2005/8/layout/vList6"/>
    <dgm:cxn modelId="{2EF18B7C-A888-4467-B531-9E374F21A385}" type="presOf" srcId="{0FCBFD41-AA40-46B7-8B40-E343F8C7FDB1}" destId="{FEE58ABD-FB3A-4046-A176-42B0D56EB075}" srcOrd="0" destOrd="0" presId="urn:microsoft.com/office/officeart/2005/8/layout/vList6"/>
    <dgm:cxn modelId="{69653A19-0682-49F4-9259-2EB6827BD350}" type="presParOf" srcId="{FEE58ABD-FB3A-4046-A176-42B0D56EB075}" destId="{9610FF26-6797-4948-A2AD-CE215617E88E}" srcOrd="0" destOrd="0" presId="urn:microsoft.com/office/officeart/2005/8/layout/vList6"/>
    <dgm:cxn modelId="{A2D2AC5D-BFE2-4BDB-A72D-3799198D8BF4}" type="presParOf" srcId="{9610FF26-6797-4948-A2AD-CE215617E88E}" destId="{F34CDDCD-4D7D-4B03-8B04-50F8205CB66C}" srcOrd="0" destOrd="0" presId="urn:microsoft.com/office/officeart/2005/8/layout/vList6"/>
    <dgm:cxn modelId="{6D02FB8B-1494-4268-800C-400F50B35B29}" type="presParOf" srcId="{9610FF26-6797-4948-A2AD-CE215617E88E}" destId="{A81AC5B4-B38C-4E2A-97F4-35D1E4CC563F}" srcOrd="1" destOrd="0" presId="urn:microsoft.com/office/officeart/2005/8/layout/vList6"/>
  </dgm:cxnLst>
  <dgm:bg>
    <a:noFill/>
  </dgm:bg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B840174-BDB7-429B-9161-F010A2A80C9E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5CDE37A-CC27-479C-AACB-91C531ADCB22}">
      <dgm:prSet phldrT="[Текст]" custT="1"/>
      <dgm:spPr>
        <a:solidFill>
          <a:srgbClr val="17406D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  <a:buFont typeface="Arial" panose="020B0604020202020204" pitchFamily="34" charset="0"/>
            <a:buNone/>
          </a:pPr>
          <a:r>
            <a:rPr lang="ru-RU" altLang="ru-RU" sz="95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8D07201(6D072700) – Технология продовольственных продуктов и 8D07202(6D073500) – Пищевая безопасность</a:t>
          </a:r>
          <a:endParaRPr lang="ru-RU" sz="950" b="1" dirty="0">
            <a:solidFill>
              <a:schemeClr val="bg1"/>
            </a:solidFill>
          </a:endParaRPr>
        </a:p>
      </dgm:t>
    </dgm:pt>
    <dgm:pt modelId="{44160AEA-1E74-4E3C-9FBF-67653C560F4D}" type="parTrans" cxnId="{C3209BC5-A820-4C42-9F3F-FE90A9DD30DB}">
      <dgm:prSet/>
      <dgm:spPr/>
      <dgm:t>
        <a:bodyPr/>
        <a:lstStyle/>
        <a:p>
          <a:endParaRPr lang="ru-RU" sz="950">
            <a:solidFill>
              <a:srgbClr val="002060"/>
            </a:solidFill>
          </a:endParaRPr>
        </a:p>
      </dgm:t>
    </dgm:pt>
    <dgm:pt modelId="{6D4BE1FA-61BA-433E-8717-EC039BCC8F84}" type="sibTrans" cxnId="{C3209BC5-A820-4C42-9F3F-FE90A9DD30DB}">
      <dgm:prSet/>
      <dgm:spPr/>
      <dgm:t>
        <a:bodyPr/>
        <a:lstStyle/>
        <a:p>
          <a:endParaRPr lang="ru-RU" sz="950">
            <a:solidFill>
              <a:srgbClr val="002060"/>
            </a:solidFill>
          </a:endParaRPr>
        </a:p>
      </dgm:t>
    </dgm:pt>
    <dgm:pt modelId="{01D434E1-B185-4173-A9B2-23260291821B}">
      <dgm:prSet phldrT="[Текст]" custT="1"/>
      <dgm:spPr>
        <a:solidFill>
          <a:srgbClr val="FFC000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  <a:buFont typeface="Arial" panose="020B0604020202020204" pitchFamily="34" charset="0"/>
            <a:buNone/>
          </a:pPr>
          <a:r>
            <a:rPr lang="ru-RU" altLang="ru-RU" sz="950" b="1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rPr>
            <a:t>8D07101(6D072400) -Технологические машины и оборудование</a:t>
          </a:r>
          <a:endParaRPr lang="ru-RU" sz="950" b="1" dirty="0">
            <a:solidFill>
              <a:srgbClr val="17406D"/>
            </a:solidFill>
          </a:endParaRPr>
        </a:p>
      </dgm:t>
    </dgm:pt>
    <dgm:pt modelId="{10086426-C1E3-4B32-B0EA-55735F66FC05}" type="parTrans" cxnId="{76F6D623-137D-4D64-B3ED-9743C9AAFA83}">
      <dgm:prSet/>
      <dgm:spPr/>
      <dgm:t>
        <a:bodyPr/>
        <a:lstStyle/>
        <a:p>
          <a:endParaRPr lang="ru-RU" sz="950">
            <a:solidFill>
              <a:srgbClr val="002060"/>
            </a:solidFill>
          </a:endParaRPr>
        </a:p>
      </dgm:t>
    </dgm:pt>
    <dgm:pt modelId="{90463D77-33AF-4DEA-9B7A-7E89913EE458}" type="sibTrans" cxnId="{76F6D623-137D-4D64-B3ED-9743C9AAFA83}">
      <dgm:prSet/>
      <dgm:spPr/>
      <dgm:t>
        <a:bodyPr/>
        <a:lstStyle/>
        <a:p>
          <a:endParaRPr lang="ru-RU" sz="950">
            <a:solidFill>
              <a:srgbClr val="002060"/>
            </a:solidFill>
          </a:endParaRPr>
        </a:p>
      </dgm:t>
    </dgm:pt>
    <dgm:pt modelId="{E147D781-77C3-4BE8-895F-2A99F70D2B51}">
      <dgm:prSet phldrT="[Текст]" custT="1"/>
      <dgm:spPr>
        <a:solidFill>
          <a:srgbClr val="FFC000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  <a:buFont typeface="Arial" panose="020B0604020202020204" pitchFamily="34" charset="0"/>
            <a:buNone/>
          </a:pPr>
          <a:r>
            <a:rPr lang="ru-RU" altLang="ru-RU" sz="950" b="1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rPr>
            <a:t>8D05301 – Химия и 8D05302 (6D072300) – Техническая физика</a:t>
          </a:r>
          <a:endParaRPr lang="ru-RU" sz="950" b="1" dirty="0">
            <a:solidFill>
              <a:srgbClr val="17406D"/>
            </a:solidFill>
          </a:endParaRPr>
        </a:p>
      </dgm:t>
    </dgm:pt>
    <dgm:pt modelId="{4A84602B-B517-477D-B7D5-B27BB06F4A31}" type="sibTrans" cxnId="{87BC3EBD-5B70-492D-9D29-C9947ECE769B}">
      <dgm:prSet/>
      <dgm:spPr/>
      <dgm:t>
        <a:bodyPr/>
        <a:lstStyle/>
        <a:p>
          <a:endParaRPr lang="ru-RU" sz="950">
            <a:solidFill>
              <a:srgbClr val="002060"/>
            </a:solidFill>
          </a:endParaRPr>
        </a:p>
      </dgm:t>
    </dgm:pt>
    <dgm:pt modelId="{4DA9DE1C-31F2-4595-B7D2-829C8EDA3469}" type="parTrans" cxnId="{87BC3EBD-5B70-492D-9D29-C9947ECE769B}">
      <dgm:prSet/>
      <dgm:spPr/>
      <dgm:t>
        <a:bodyPr/>
        <a:lstStyle/>
        <a:p>
          <a:endParaRPr lang="ru-RU" sz="950">
            <a:solidFill>
              <a:srgbClr val="002060"/>
            </a:solidFill>
          </a:endParaRPr>
        </a:p>
      </dgm:t>
    </dgm:pt>
    <dgm:pt modelId="{EF2A5007-6A5C-46B6-B3A5-E9E83007F8D3}">
      <dgm:prSet phldrT="[Текст]" custT="1"/>
      <dgm:spPr>
        <a:solidFill>
          <a:schemeClr val="accent5">
            <a:lumMod val="5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950" b="1" dirty="0">
              <a:latin typeface="Arial" panose="020B0604020202020204" pitchFamily="34" charset="0"/>
              <a:cs typeface="Arial" panose="020B0604020202020204" pitchFamily="34" charset="0"/>
            </a:rPr>
            <a:t>8D09101 (6D120100) Ветеринарная медицина; 8D09102 (6D120200) Ветеринарная санитария</a:t>
          </a:r>
          <a:endParaRPr lang="ru-RU" sz="950" b="1" dirty="0">
            <a:solidFill>
              <a:srgbClr val="17406D"/>
            </a:solidFill>
          </a:endParaRPr>
        </a:p>
      </dgm:t>
    </dgm:pt>
    <dgm:pt modelId="{6EA8F5BB-BDD1-417E-BCA8-E2AB5A1D2FE4}" type="parTrans" cxnId="{0A0F4D25-55F7-4D0D-89BC-46D61C30FEB9}">
      <dgm:prSet/>
      <dgm:spPr/>
      <dgm:t>
        <a:bodyPr/>
        <a:lstStyle/>
        <a:p>
          <a:endParaRPr lang="ru-RU"/>
        </a:p>
      </dgm:t>
    </dgm:pt>
    <dgm:pt modelId="{40904D16-8797-43E1-835F-AE84E76E9044}" type="sibTrans" cxnId="{0A0F4D25-55F7-4D0D-89BC-46D61C30FEB9}">
      <dgm:prSet/>
      <dgm:spPr/>
      <dgm:t>
        <a:bodyPr/>
        <a:lstStyle/>
        <a:p>
          <a:endParaRPr lang="ru-RU"/>
        </a:p>
      </dgm:t>
    </dgm:pt>
    <dgm:pt modelId="{3B45164F-4C68-41CD-A77C-098E693F0AC1}" type="pres">
      <dgm:prSet presAssocID="{0B840174-BDB7-429B-9161-F010A2A80C9E}" presName="linear" presStyleCnt="0">
        <dgm:presLayoutVars>
          <dgm:dir/>
          <dgm:animLvl val="lvl"/>
          <dgm:resizeHandles val="exact"/>
        </dgm:presLayoutVars>
      </dgm:prSet>
      <dgm:spPr/>
    </dgm:pt>
    <dgm:pt modelId="{DE950372-0315-4635-840D-9D01F7A41601}" type="pres">
      <dgm:prSet presAssocID="{E147D781-77C3-4BE8-895F-2A99F70D2B51}" presName="parentLin" presStyleCnt="0"/>
      <dgm:spPr/>
    </dgm:pt>
    <dgm:pt modelId="{150BB054-F4CC-4218-81FC-DE1E41645331}" type="pres">
      <dgm:prSet presAssocID="{E147D781-77C3-4BE8-895F-2A99F70D2B51}" presName="parentLeftMargin" presStyleLbl="node1" presStyleIdx="0" presStyleCnt="4"/>
      <dgm:spPr/>
    </dgm:pt>
    <dgm:pt modelId="{3E515C4C-B79E-4889-B7C7-46DCB6FCEC68}" type="pres">
      <dgm:prSet presAssocID="{E147D781-77C3-4BE8-895F-2A99F70D2B51}" presName="parentText" presStyleLbl="node1" presStyleIdx="0" presStyleCnt="4" custScaleX="125566" custScaleY="155206">
        <dgm:presLayoutVars>
          <dgm:chMax val="0"/>
          <dgm:bulletEnabled val="1"/>
        </dgm:presLayoutVars>
      </dgm:prSet>
      <dgm:spPr/>
    </dgm:pt>
    <dgm:pt modelId="{0C80001B-7672-4515-A30F-B00BE0E06D7A}" type="pres">
      <dgm:prSet presAssocID="{E147D781-77C3-4BE8-895F-2A99F70D2B51}" presName="negativeSpace" presStyleCnt="0"/>
      <dgm:spPr/>
    </dgm:pt>
    <dgm:pt modelId="{805E2FB0-4802-4050-A733-E0D495A7526D}" type="pres">
      <dgm:prSet presAssocID="{E147D781-77C3-4BE8-895F-2A99F70D2B51}" presName="childText" presStyleLbl="conFgAcc1" presStyleIdx="0" presStyleCnt="4">
        <dgm:presLayoutVars>
          <dgm:bulletEnabled val="1"/>
        </dgm:presLayoutVars>
      </dgm:prSet>
      <dgm:spPr>
        <a:ln>
          <a:solidFill>
            <a:srgbClr val="FFC000"/>
          </a:solidFill>
        </a:ln>
      </dgm:spPr>
    </dgm:pt>
    <dgm:pt modelId="{148F5B70-70A3-4B29-AB1E-37E59101E7A0}" type="pres">
      <dgm:prSet presAssocID="{4A84602B-B517-477D-B7D5-B27BB06F4A31}" presName="spaceBetweenRectangles" presStyleCnt="0"/>
      <dgm:spPr/>
    </dgm:pt>
    <dgm:pt modelId="{853459F9-6868-4F3C-95E5-C89A7A8CF737}" type="pres">
      <dgm:prSet presAssocID="{A5CDE37A-CC27-479C-AACB-91C531ADCB22}" presName="parentLin" presStyleCnt="0"/>
      <dgm:spPr/>
    </dgm:pt>
    <dgm:pt modelId="{F129371C-D8FB-4783-9CC2-6DCB0FD1AAE9}" type="pres">
      <dgm:prSet presAssocID="{A5CDE37A-CC27-479C-AACB-91C531ADCB22}" presName="parentLeftMargin" presStyleLbl="node1" presStyleIdx="0" presStyleCnt="4"/>
      <dgm:spPr/>
    </dgm:pt>
    <dgm:pt modelId="{90D5688D-2FF3-44AF-8805-FBD307C45CAF}" type="pres">
      <dgm:prSet presAssocID="{A5CDE37A-CC27-479C-AACB-91C531ADCB22}" presName="parentText" presStyleLbl="node1" presStyleIdx="1" presStyleCnt="4" custScaleX="125566" custScaleY="205661">
        <dgm:presLayoutVars>
          <dgm:chMax val="0"/>
          <dgm:bulletEnabled val="1"/>
        </dgm:presLayoutVars>
      </dgm:prSet>
      <dgm:spPr/>
    </dgm:pt>
    <dgm:pt modelId="{03CA1C8B-67D8-4C34-8D34-55DED36B15C9}" type="pres">
      <dgm:prSet presAssocID="{A5CDE37A-CC27-479C-AACB-91C531ADCB22}" presName="negativeSpace" presStyleCnt="0"/>
      <dgm:spPr/>
    </dgm:pt>
    <dgm:pt modelId="{E2C96BB2-810A-4037-A24E-42A930FC0FD7}" type="pres">
      <dgm:prSet presAssocID="{A5CDE37A-CC27-479C-AACB-91C531ADCB22}" presName="childText" presStyleLbl="conFgAcc1" presStyleIdx="1" presStyleCnt="4">
        <dgm:presLayoutVars>
          <dgm:bulletEnabled val="1"/>
        </dgm:presLayoutVars>
      </dgm:prSet>
      <dgm:spPr>
        <a:ln>
          <a:solidFill>
            <a:srgbClr val="17406D"/>
          </a:solidFill>
        </a:ln>
      </dgm:spPr>
    </dgm:pt>
    <dgm:pt modelId="{1F659637-2D37-445D-BF13-C4348063ECA4}" type="pres">
      <dgm:prSet presAssocID="{6D4BE1FA-61BA-433E-8717-EC039BCC8F84}" presName="spaceBetweenRectangles" presStyleCnt="0"/>
      <dgm:spPr/>
    </dgm:pt>
    <dgm:pt modelId="{87CAE303-CD36-4CD3-9D05-53056050F5BA}" type="pres">
      <dgm:prSet presAssocID="{01D434E1-B185-4173-A9B2-23260291821B}" presName="parentLin" presStyleCnt="0"/>
      <dgm:spPr/>
    </dgm:pt>
    <dgm:pt modelId="{FB9BEEE3-86F1-46C2-AD14-536153868714}" type="pres">
      <dgm:prSet presAssocID="{01D434E1-B185-4173-A9B2-23260291821B}" presName="parentLeftMargin" presStyleLbl="node1" presStyleIdx="1" presStyleCnt="4"/>
      <dgm:spPr/>
    </dgm:pt>
    <dgm:pt modelId="{23D1FFED-0AEA-4B1B-845D-F9563CE34D65}" type="pres">
      <dgm:prSet presAssocID="{01D434E1-B185-4173-A9B2-23260291821B}" presName="parentText" presStyleLbl="node1" presStyleIdx="2" presStyleCnt="4" custScaleX="125689" custScaleY="170732">
        <dgm:presLayoutVars>
          <dgm:chMax val="0"/>
          <dgm:bulletEnabled val="1"/>
        </dgm:presLayoutVars>
      </dgm:prSet>
      <dgm:spPr/>
    </dgm:pt>
    <dgm:pt modelId="{57458DAE-D178-47A0-B1A9-439882A449A5}" type="pres">
      <dgm:prSet presAssocID="{01D434E1-B185-4173-A9B2-23260291821B}" presName="negativeSpace" presStyleCnt="0"/>
      <dgm:spPr/>
    </dgm:pt>
    <dgm:pt modelId="{EB4F1ECD-2410-4351-A99E-AB0FBA5B2788}" type="pres">
      <dgm:prSet presAssocID="{01D434E1-B185-4173-A9B2-23260291821B}" presName="childText" presStyleLbl="conFgAcc1" presStyleIdx="2" presStyleCnt="4">
        <dgm:presLayoutVars>
          <dgm:bulletEnabled val="1"/>
        </dgm:presLayoutVars>
      </dgm:prSet>
      <dgm:spPr>
        <a:ln>
          <a:solidFill>
            <a:srgbClr val="FFC000"/>
          </a:solidFill>
        </a:ln>
      </dgm:spPr>
    </dgm:pt>
    <dgm:pt modelId="{5AA1137B-87E4-41A2-BAC4-FB38B9C12CE1}" type="pres">
      <dgm:prSet presAssocID="{90463D77-33AF-4DEA-9B7A-7E89913EE458}" presName="spaceBetweenRectangles" presStyleCnt="0"/>
      <dgm:spPr/>
    </dgm:pt>
    <dgm:pt modelId="{6592A4F4-0BDA-463F-ACC8-C06F8F8B5768}" type="pres">
      <dgm:prSet presAssocID="{EF2A5007-6A5C-46B6-B3A5-E9E83007F8D3}" presName="parentLin" presStyleCnt="0"/>
      <dgm:spPr/>
    </dgm:pt>
    <dgm:pt modelId="{A60FDA94-35E5-49EE-A656-B44E5D653F69}" type="pres">
      <dgm:prSet presAssocID="{EF2A5007-6A5C-46B6-B3A5-E9E83007F8D3}" presName="parentLeftMargin" presStyleLbl="node1" presStyleIdx="2" presStyleCnt="4"/>
      <dgm:spPr/>
    </dgm:pt>
    <dgm:pt modelId="{9887C1AC-75EE-4F60-A595-FF62B10D6E59}" type="pres">
      <dgm:prSet presAssocID="{EF2A5007-6A5C-46B6-B3A5-E9E83007F8D3}" presName="parentText" presStyleLbl="node1" presStyleIdx="3" presStyleCnt="4" custScaleX="125804" custScaleY="147254" custLinFactNeighborX="-9954" custLinFactNeighborY="-11775">
        <dgm:presLayoutVars>
          <dgm:chMax val="0"/>
          <dgm:bulletEnabled val="1"/>
        </dgm:presLayoutVars>
      </dgm:prSet>
      <dgm:spPr/>
    </dgm:pt>
    <dgm:pt modelId="{A33DD6D8-3D2D-4B8A-9EA0-B838C00EDF4B}" type="pres">
      <dgm:prSet presAssocID="{EF2A5007-6A5C-46B6-B3A5-E9E83007F8D3}" presName="negativeSpace" presStyleCnt="0"/>
      <dgm:spPr/>
    </dgm:pt>
    <dgm:pt modelId="{5C34BF06-5750-4649-96A6-44A945D5794C}" type="pres">
      <dgm:prSet presAssocID="{EF2A5007-6A5C-46B6-B3A5-E9E83007F8D3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A2891118-CFB3-4BF5-984B-1905CA328E38}" type="presOf" srcId="{E147D781-77C3-4BE8-895F-2A99F70D2B51}" destId="{150BB054-F4CC-4218-81FC-DE1E41645331}" srcOrd="0" destOrd="0" presId="urn:microsoft.com/office/officeart/2005/8/layout/list1"/>
    <dgm:cxn modelId="{76F6D623-137D-4D64-B3ED-9743C9AAFA83}" srcId="{0B840174-BDB7-429B-9161-F010A2A80C9E}" destId="{01D434E1-B185-4173-A9B2-23260291821B}" srcOrd="2" destOrd="0" parTransId="{10086426-C1E3-4B32-B0EA-55735F66FC05}" sibTransId="{90463D77-33AF-4DEA-9B7A-7E89913EE458}"/>
    <dgm:cxn modelId="{0A0F4D25-55F7-4D0D-89BC-46D61C30FEB9}" srcId="{0B840174-BDB7-429B-9161-F010A2A80C9E}" destId="{EF2A5007-6A5C-46B6-B3A5-E9E83007F8D3}" srcOrd="3" destOrd="0" parTransId="{6EA8F5BB-BDD1-417E-BCA8-E2AB5A1D2FE4}" sibTransId="{40904D16-8797-43E1-835F-AE84E76E9044}"/>
    <dgm:cxn modelId="{AABE7A36-1B9C-4A88-8644-327B12466A0A}" type="presOf" srcId="{E147D781-77C3-4BE8-895F-2A99F70D2B51}" destId="{3E515C4C-B79E-4889-B7C7-46DCB6FCEC68}" srcOrd="1" destOrd="0" presId="urn:microsoft.com/office/officeart/2005/8/layout/list1"/>
    <dgm:cxn modelId="{677CE83B-1B26-4880-B33F-33483AAC1826}" type="presOf" srcId="{A5CDE37A-CC27-479C-AACB-91C531ADCB22}" destId="{90D5688D-2FF3-44AF-8805-FBD307C45CAF}" srcOrd="1" destOrd="0" presId="urn:microsoft.com/office/officeart/2005/8/layout/list1"/>
    <dgm:cxn modelId="{B8E99D5B-BA3B-4055-A598-A9526AA29CCC}" type="presOf" srcId="{01D434E1-B185-4173-A9B2-23260291821B}" destId="{FB9BEEE3-86F1-46C2-AD14-536153868714}" srcOrd="0" destOrd="0" presId="urn:microsoft.com/office/officeart/2005/8/layout/list1"/>
    <dgm:cxn modelId="{E3A701A1-9D05-463A-A70B-16E7967C50D5}" type="presOf" srcId="{A5CDE37A-CC27-479C-AACB-91C531ADCB22}" destId="{F129371C-D8FB-4783-9CC2-6DCB0FD1AAE9}" srcOrd="0" destOrd="0" presId="urn:microsoft.com/office/officeart/2005/8/layout/list1"/>
    <dgm:cxn modelId="{5216D1A3-219F-49C1-8A79-274E5BBFD1A2}" type="presOf" srcId="{01D434E1-B185-4173-A9B2-23260291821B}" destId="{23D1FFED-0AEA-4B1B-845D-F9563CE34D65}" srcOrd="1" destOrd="0" presId="urn:microsoft.com/office/officeart/2005/8/layout/list1"/>
    <dgm:cxn modelId="{C09B57AE-E3D9-4EA7-806F-CB909E808CBB}" type="presOf" srcId="{0B840174-BDB7-429B-9161-F010A2A80C9E}" destId="{3B45164F-4C68-41CD-A77C-098E693F0AC1}" srcOrd="0" destOrd="0" presId="urn:microsoft.com/office/officeart/2005/8/layout/list1"/>
    <dgm:cxn modelId="{F5D416B7-2C11-410D-9D80-7E272B3EDEFD}" type="presOf" srcId="{EF2A5007-6A5C-46B6-B3A5-E9E83007F8D3}" destId="{9887C1AC-75EE-4F60-A595-FF62B10D6E59}" srcOrd="1" destOrd="0" presId="urn:microsoft.com/office/officeart/2005/8/layout/list1"/>
    <dgm:cxn modelId="{87BC3EBD-5B70-492D-9D29-C9947ECE769B}" srcId="{0B840174-BDB7-429B-9161-F010A2A80C9E}" destId="{E147D781-77C3-4BE8-895F-2A99F70D2B51}" srcOrd="0" destOrd="0" parTransId="{4DA9DE1C-31F2-4595-B7D2-829C8EDA3469}" sibTransId="{4A84602B-B517-477D-B7D5-B27BB06F4A31}"/>
    <dgm:cxn modelId="{C3209BC5-A820-4C42-9F3F-FE90A9DD30DB}" srcId="{0B840174-BDB7-429B-9161-F010A2A80C9E}" destId="{A5CDE37A-CC27-479C-AACB-91C531ADCB22}" srcOrd="1" destOrd="0" parTransId="{44160AEA-1E74-4E3C-9FBF-67653C560F4D}" sibTransId="{6D4BE1FA-61BA-433E-8717-EC039BCC8F84}"/>
    <dgm:cxn modelId="{5C0FC6C6-F499-4EEC-80D2-7F46BF8DF149}" type="presOf" srcId="{EF2A5007-6A5C-46B6-B3A5-E9E83007F8D3}" destId="{A60FDA94-35E5-49EE-A656-B44E5D653F69}" srcOrd="0" destOrd="0" presId="urn:microsoft.com/office/officeart/2005/8/layout/list1"/>
    <dgm:cxn modelId="{F23CD5AE-5D5F-440B-AAF7-40502790187B}" type="presParOf" srcId="{3B45164F-4C68-41CD-A77C-098E693F0AC1}" destId="{DE950372-0315-4635-840D-9D01F7A41601}" srcOrd="0" destOrd="0" presId="urn:microsoft.com/office/officeart/2005/8/layout/list1"/>
    <dgm:cxn modelId="{67FE214C-6A98-4780-98BA-0C278FF27852}" type="presParOf" srcId="{DE950372-0315-4635-840D-9D01F7A41601}" destId="{150BB054-F4CC-4218-81FC-DE1E41645331}" srcOrd="0" destOrd="0" presId="urn:microsoft.com/office/officeart/2005/8/layout/list1"/>
    <dgm:cxn modelId="{AE2F5A05-82F7-47B4-8993-BDBA64587D48}" type="presParOf" srcId="{DE950372-0315-4635-840D-9D01F7A41601}" destId="{3E515C4C-B79E-4889-B7C7-46DCB6FCEC68}" srcOrd="1" destOrd="0" presId="urn:microsoft.com/office/officeart/2005/8/layout/list1"/>
    <dgm:cxn modelId="{4B1C706D-2ECA-4A22-9221-64B363BBEE1B}" type="presParOf" srcId="{3B45164F-4C68-41CD-A77C-098E693F0AC1}" destId="{0C80001B-7672-4515-A30F-B00BE0E06D7A}" srcOrd="1" destOrd="0" presId="urn:microsoft.com/office/officeart/2005/8/layout/list1"/>
    <dgm:cxn modelId="{C3390E8B-029F-403D-BFE1-6202C631267A}" type="presParOf" srcId="{3B45164F-4C68-41CD-A77C-098E693F0AC1}" destId="{805E2FB0-4802-4050-A733-E0D495A7526D}" srcOrd="2" destOrd="0" presId="urn:microsoft.com/office/officeart/2005/8/layout/list1"/>
    <dgm:cxn modelId="{E2E5858E-C82B-4A03-B0B0-396682085399}" type="presParOf" srcId="{3B45164F-4C68-41CD-A77C-098E693F0AC1}" destId="{148F5B70-70A3-4B29-AB1E-37E59101E7A0}" srcOrd="3" destOrd="0" presId="urn:microsoft.com/office/officeart/2005/8/layout/list1"/>
    <dgm:cxn modelId="{D99D1E0C-2BA6-439D-BA88-4F89C9DC4F27}" type="presParOf" srcId="{3B45164F-4C68-41CD-A77C-098E693F0AC1}" destId="{853459F9-6868-4F3C-95E5-C89A7A8CF737}" srcOrd="4" destOrd="0" presId="urn:microsoft.com/office/officeart/2005/8/layout/list1"/>
    <dgm:cxn modelId="{F467EB0F-BE35-4DF3-AE8E-7719913F8644}" type="presParOf" srcId="{853459F9-6868-4F3C-95E5-C89A7A8CF737}" destId="{F129371C-D8FB-4783-9CC2-6DCB0FD1AAE9}" srcOrd="0" destOrd="0" presId="urn:microsoft.com/office/officeart/2005/8/layout/list1"/>
    <dgm:cxn modelId="{D11833B2-B5C5-42D1-8407-19767FCEDE69}" type="presParOf" srcId="{853459F9-6868-4F3C-95E5-C89A7A8CF737}" destId="{90D5688D-2FF3-44AF-8805-FBD307C45CAF}" srcOrd="1" destOrd="0" presId="urn:microsoft.com/office/officeart/2005/8/layout/list1"/>
    <dgm:cxn modelId="{5369AF0F-28A2-4E01-B7C7-F6A21418B80E}" type="presParOf" srcId="{3B45164F-4C68-41CD-A77C-098E693F0AC1}" destId="{03CA1C8B-67D8-4C34-8D34-55DED36B15C9}" srcOrd="5" destOrd="0" presId="urn:microsoft.com/office/officeart/2005/8/layout/list1"/>
    <dgm:cxn modelId="{0B9E9C92-525C-4BB5-AE07-7E9A7C5008FE}" type="presParOf" srcId="{3B45164F-4C68-41CD-A77C-098E693F0AC1}" destId="{E2C96BB2-810A-4037-A24E-42A930FC0FD7}" srcOrd="6" destOrd="0" presId="urn:microsoft.com/office/officeart/2005/8/layout/list1"/>
    <dgm:cxn modelId="{5AC455A4-D7F5-4D3F-81EC-3DB9280E88F7}" type="presParOf" srcId="{3B45164F-4C68-41CD-A77C-098E693F0AC1}" destId="{1F659637-2D37-445D-BF13-C4348063ECA4}" srcOrd="7" destOrd="0" presId="urn:microsoft.com/office/officeart/2005/8/layout/list1"/>
    <dgm:cxn modelId="{6C136C65-21F3-44B0-BBE7-CB852D54E9CD}" type="presParOf" srcId="{3B45164F-4C68-41CD-A77C-098E693F0AC1}" destId="{87CAE303-CD36-4CD3-9D05-53056050F5BA}" srcOrd="8" destOrd="0" presId="urn:microsoft.com/office/officeart/2005/8/layout/list1"/>
    <dgm:cxn modelId="{0BD7589A-975E-42AC-8EC1-2ED08DE038D9}" type="presParOf" srcId="{87CAE303-CD36-4CD3-9D05-53056050F5BA}" destId="{FB9BEEE3-86F1-46C2-AD14-536153868714}" srcOrd="0" destOrd="0" presId="urn:microsoft.com/office/officeart/2005/8/layout/list1"/>
    <dgm:cxn modelId="{015F96EB-8A89-4C10-9A64-D752290ADA0A}" type="presParOf" srcId="{87CAE303-CD36-4CD3-9D05-53056050F5BA}" destId="{23D1FFED-0AEA-4B1B-845D-F9563CE34D65}" srcOrd="1" destOrd="0" presId="urn:microsoft.com/office/officeart/2005/8/layout/list1"/>
    <dgm:cxn modelId="{99C53DC0-67A3-471A-B841-F54947BDABF0}" type="presParOf" srcId="{3B45164F-4C68-41CD-A77C-098E693F0AC1}" destId="{57458DAE-D178-47A0-B1A9-439882A449A5}" srcOrd="9" destOrd="0" presId="urn:microsoft.com/office/officeart/2005/8/layout/list1"/>
    <dgm:cxn modelId="{8204EFD7-66A3-47BA-B720-421C4B1AA734}" type="presParOf" srcId="{3B45164F-4C68-41CD-A77C-098E693F0AC1}" destId="{EB4F1ECD-2410-4351-A99E-AB0FBA5B2788}" srcOrd="10" destOrd="0" presId="urn:microsoft.com/office/officeart/2005/8/layout/list1"/>
    <dgm:cxn modelId="{FE111F30-E7C3-4BCB-8B6D-057AF3A2571F}" type="presParOf" srcId="{3B45164F-4C68-41CD-A77C-098E693F0AC1}" destId="{5AA1137B-87E4-41A2-BAC4-FB38B9C12CE1}" srcOrd="11" destOrd="0" presId="urn:microsoft.com/office/officeart/2005/8/layout/list1"/>
    <dgm:cxn modelId="{1B3994C3-6225-4FAB-BD67-A2EA4FB1F40A}" type="presParOf" srcId="{3B45164F-4C68-41CD-A77C-098E693F0AC1}" destId="{6592A4F4-0BDA-463F-ACC8-C06F8F8B5768}" srcOrd="12" destOrd="0" presId="urn:microsoft.com/office/officeart/2005/8/layout/list1"/>
    <dgm:cxn modelId="{A312DE83-A6D5-4A33-8B89-BEDB6E936FCF}" type="presParOf" srcId="{6592A4F4-0BDA-463F-ACC8-C06F8F8B5768}" destId="{A60FDA94-35E5-49EE-A656-B44E5D653F69}" srcOrd="0" destOrd="0" presId="urn:microsoft.com/office/officeart/2005/8/layout/list1"/>
    <dgm:cxn modelId="{ABAED7AA-7C3C-4ADB-A63E-AA0B5BC22E25}" type="presParOf" srcId="{6592A4F4-0BDA-463F-ACC8-C06F8F8B5768}" destId="{9887C1AC-75EE-4F60-A595-FF62B10D6E59}" srcOrd="1" destOrd="0" presId="urn:microsoft.com/office/officeart/2005/8/layout/list1"/>
    <dgm:cxn modelId="{77527E6B-9C5E-4681-AF26-D428AB301134}" type="presParOf" srcId="{3B45164F-4C68-41CD-A77C-098E693F0AC1}" destId="{A33DD6D8-3D2D-4B8A-9EA0-B838C00EDF4B}" srcOrd="13" destOrd="0" presId="urn:microsoft.com/office/officeart/2005/8/layout/list1"/>
    <dgm:cxn modelId="{78D5975A-4A7C-4BE2-8790-0239F1136888}" type="presParOf" srcId="{3B45164F-4C68-41CD-A77C-098E693F0AC1}" destId="{5C34BF06-5750-4649-96A6-44A945D5794C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68646A4-FCB8-474C-A8CC-D600DCBF889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DDBDCD8-8B1A-48C6-8C2C-1AD201F670E9}" type="pres">
      <dgm:prSet presAssocID="{068646A4-FCB8-474C-A8CC-D600DCBF889F}" presName="Name0" presStyleCnt="0">
        <dgm:presLayoutVars>
          <dgm:chMax val="7"/>
          <dgm:chPref val="7"/>
          <dgm:dir val="rev"/>
        </dgm:presLayoutVars>
      </dgm:prSet>
      <dgm:spPr/>
    </dgm:pt>
    <dgm:pt modelId="{90D37BAD-0340-4E11-93F8-60613872A2FC}" type="pres">
      <dgm:prSet presAssocID="{068646A4-FCB8-474C-A8CC-D600DCBF889F}" presName="Name1" presStyleCnt="0"/>
      <dgm:spPr/>
    </dgm:pt>
    <dgm:pt modelId="{5815BED6-1D6D-4487-8223-9DD8C620433C}" type="pres">
      <dgm:prSet presAssocID="{068646A4-FCB8-474C-A8CC-D600DCBF889F}" presName="cycle" presStyleCnt="0"/>
      <dgm:spPr/>
    </dgm:pt>
    <dgm:pt modelId="{6B3145A7-E4B8-4396-97BE-F61EB2B618C4}" type="pres">
      <dgm:prSet presAssocID="{068646A4-FCB8-474C-A8CC-D600DCBF889F}" presName="srcNode" presStyleLbl="node1" presStyleIdx="0" presStyleCnt="0"/>
      <dgm:spPr/>
    </dgm:pt>
    <dgm:pt modelId="{800278A7-2EC8-4887-A3B3-6905FCFD3453}" type="pres">
      <dgm:prSet presAssocID="{068646A4-FCB8-474C-A8CC-D600DCBF889F}" presName="conn" presStyleLbl="parChTrans1D2" presStyleIdx="0" presStyleCnt="1"/>
      <dgm:spPr/>
    </dgm:pt>
    <dgm:pt modelId="{26CD7EE3-9B85-4481-A883-232EA573D7E3}" type="pres">
      <dgm:prSet presAssocID="{068646A4-FCB8-474C-A8CC-D600DCBF889F}" presName="extraNode" presStyleLbl="node1" presStyleIdx="0" presStyleCnt="0"/>
      <dgm:spPr/>
    </dgm:pt>
    <dgm:pt modelId="{5EABDF2D-11EE-4576-8E75-14B38DC17710}" type="pres">
      <dgm:prSet presAssocID="{068646A4-FCB8-474C-A8CC-D600DCBF889F}" presName="dstNode" presStyleLbl="node1" presStyleIdx="0" presStyleCnt="0"/>
      <dgm:spPr/>
    </dgm:pt>
  </dgm:ptLst>
  <dgm:cxnLst>
    <dgm:cxn modelId="{39AE7944-C691-4EAE-9ED3-AB08EC4F8337}" type="presOf" srcId="{068646A4-FCB8-474C-A8CC-D600DCBF889F}" destId="{9DDBDCD8-8B1A-48C6-8C2C-1AD201F670E9}" srcOrd="0" destOrd="0" presId="urn:microsoft.com/office/officeart/2008/layout/VerticalCurvedList"/>
    <dgm:cxn modelId="{DE341052-2C99-457E-8764-51C7FA38C57D}" type="presParOf" srcId="{9DDBDCD8-8B1A-48C6-8C2C-1AD201F670E9}" destId="{90D37BAD-0340-4E11-93F8-60613872A2FC}" srcOrd="0" destOrd="0" presId="urn:microsoft.com/office/officeart/2008/layout/VerticalCurvedList"/>
    <dgm:cxn modelId="{246ADA10-4FE3-408D-B121-794A5D195C59}" type="presParOf" srcId="{90D37BAD-0340-4E11-93F8-60613872A2FC}" destId="{5815BED6-1D6D-4487-8223-9DD8C620433C}" srcOrd="0" destOrd="0" presId="urn:microsoft.com/office/officeart/2008/layout/VerticalCurvedList"/>
    <dgm:cxn modelId="{4023FCE0-5D89-4D19-A4FA-7E3A5A73E653}" type="presParOf" srcId="{5815BED6-1D6D-4487-8223-9DD8C620433C}" destId="{6B3145A7-E4B8-4396-97BE-F61EB2B618C4}" srcOrd="0" destOrd="0" presId="urn:microsoft.com/office/officeart/2008/layout/VerticalCurvedList"/>
    <dgm:cxn modelId="{9CE76774-53B7-419A-8B86-C8474C7AB9E9}" type="presParOf" srcId="{5815BED6-1D6D-4487-8223-9DD8C620433C}" destId="{800278A7-2EC8-4887-A3B3-6905FCFD3453}" srcOrd="1" destOrd="0" presId="urn:microsoft.com/office/officeart/2008/layout/VerticalCurvedList"/>
    <dgm:cxn modelId="{F5ED3AB9-302C-4DE2-A2C2-5345246E8422}" type="presParOf" srcId="{5815BED6-1D6D-4487-8223-9DD8C620433C}" destId="{26CD7EE3-9B85-4481-A883-232EA573D7E3}" srcOrd="2" destOrd="0" presId="urn:microsoft.com/office/officeart/2008/layout/VerticalCurvedList"/>
    <dgm:cxn modelId="{AD120588-E044-433B-A8CD-97DBB73A1637}" type="presParOf" srcId="{5815BED6-1D6D-4487-8223-9DD8C620433C}" destId="{5EABDF2D-11EE-4576-8E75-14B38DC17710}" srcOrd="3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68646A4-FCB8-474C-A8CC-D600DCBF889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DDBDCD8-8B1A-48C6-8C2C-1AD201F670E9}" type="pres">
      <dgm:prSet presAssocID="{068646A4-FCB8-474C-A8CC-D600DCBF889F}" presName="Name0" presStyleCnt="0">
        <dgm:presLayoutVars>
          <dgm:chMax val="7"/>
          <dgm:chPref val="7"/>
          <dgm:dir val="rev"/>
        </dgm:presLayoutVars>
      </dgm:prSet>
      <dgm:spPr/>
    </dgm:pt>
    <dgm:pt modelId="{90D37BAD-0340-4E11-93F8-60613872A2FC}" type="pres">
      <dgm:prSet presAssocID="{068646A4-FCB8-474C-A8CC-D600DCBF889F}" presName="Name1" presStyleCnt="0"/>
      <dgm:spPr/>
    </dgm:pt>
    <dgm:pt modelId="{5815BED6-1D6D-4487-8223-9DD8C620433C}" type="pres">
      <dgm:prSet presAssocID="{068646A4-FCB8-474C-A8CC-D600DCBF889F}" presName="cycle" presStyleCnt="0"/>
      <dgm:spPr/>
    </dgm:pt>
    <dgm:pt modelId="{6B3145A7-E4B8-4396-97BE-F61EB2B618C4}" type="pres">
      <dgm:prSet presAssocID="{068646A4-FCB8-474C-A8CC-D600DCBF889F}" presName="srcNode" presStyleLbl="node1" presStyleIdx="0" presStyleCnt="0"/>
      <dgm:spPr/>
    </dgm:pt>
    <dgm:pt modelId="{800278A7-2EC8-4887-A3B3-6905FCFD3453}" type="pres">
      <dgm:prSet presAssocID="{068646A4-FCB8-474C-A8CC-D600DCBF889F}" presName="conn" presStyleLbl="parChTrans1D2" presStyleIdx="0" presStyleCnt="1"/>
      <dgm:spPr/>
    </dgm:pt>
    <dgm:pt modelId="{26CD7EE3-9B85-4481-A883-232EA573D7E3}" type="pres">
      <dgm:prSet presAssocID="{068646A4-FCB8-474C-A8CC-D600DCBF889F}" presName="extraNode" presStyleLbl="node1" presStyleIdx="0" presStyleCnt="0"/>
      <dgm:spPr/>
    </dgm:pt>
    <dgm:pt modelId="{5EABDF2D-11EE-4576-8E75-14B38DC17710}" type="pres">
      <dgm:prSet presAssocID="{068646A4-FCB8-474C-A8CC-D600DCBF889F}" presName="dstNode" presStyleLbl="node1" presStyleIdx="0" presStyleCnt="0"/>
      <dgm:spPr/>
    </dgm:pt>
  </dgm:ptLst>
  <dgm:cxnLst>
    <dgm:cxn modelId="{39AE7944-C691-4EAE-9ED3-AB08EC4F8337}" type="presOf" srcId="{068646A4-FCB8-474C-A8CC-D600DCBF889F}" destId="{9DDBDCD8-8B1A-48C6-8C2C-1AD201F670E9}" srcOrd="0" destOrd="0" presId="urn:microsoft.com/office/officeart/2008/layout/VerticalCurvedList"/>
    <dgm:cxn modelId="{DE341052-2C99-457E-8764-51C7FA38C57D}" type="presParOf" srcId="{9DDBDCD8-8B1A-48C6-8C2C-1AD201F670E9}" destId="{90D37BAD-0340-4E11-93F8-60613872A2FC}" srcOrd="0" destOrd="0" presId="urn:microsoft.com/office/officeart/2008/layout/VerticalCurvedList"/>
    <dgm:cxn modelId="{246ADA10-4FE3-408D-B121-794A5D195C59}" type="presParOf" srcId="{90D37BAD-0340-4E11-93F8-60613872A2FC}" destId="{5815BED6-1D6D-4487-8223-9DD8C620433C}" srcOrd="0" destOrd="0" presId="urn:microsoft.com/office/officeart/2008/layout/VerticalCurvedList"/>
    <dgm:cxn modelId="{4023FCE0-5D89-4D19-A4FA-7E3A5A73E653}" type="presParOf" srcId="{5815BED6-1D6D-4487-8223-9DD8C620433C}" destId="{6B3145A7-E4B8-4396-97BE-F61EB2B618C4}" srcOrd="0" destOrd="0" presId="urn:microsoft.com/office/officeart/2008/layout/VerticalCurvedList"/>
    <dgm:cxn modelId="{9CE76774-53B7-419A-8B86-C8474C7AB9E9}" type="presParOf" srcId="{5815BED6-1D6D-4487-8223-9DD8C620433C}" destId="{800278A7-2EC8-4887-A3B3-6905FCFD3453}" srcOrd="1" destOrd="0" presId="urn:microsoft.com/office/officeart/2008/layout/VerticalCurvedList"/>
    <dgm:cxn modelId="{F5ED3AB9-302C-4DE2-A2C2-5345246E8422}" type="presParOf" srcId="{5815BED6-1D6D-4487-8223-9DD8C620433C}" destId="{26CD7EE3-9B85-4481-A883-232EA573D7E3}" srcOrd="2" destOrd="0" presId="urn:microsoft.com/office/officeart/2008/layout/VerticalCurvedList"/>
    <dgm:cxn modelId="{AD120588-E044-433B-A8CD-97DBB73A1637}" type="presParOf" srcId="{5815BED6-1D6D-4487-8223-9DD8C620433C}" destId="{5EABDF2D-11EE-4576-8E75-14B38DC17710}" srcOrd="3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68646A4-FCB8-474C-A8CC-D600DCBF889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DDBDCD8-8B1A-48C6-8C2C-1AD201F670E9}" type="pres">
      <dgm:prSet presAssocID="{068646A4-FCB8-474C-A8CC-D600DCBF889F}" presName="Name0" presStyleCnt="0">
        <dgm:presLayoutVars>
          <dgm:chMax val="7"/>
          <dgm:chPref val="7"/>
          <dgm:dir val="rev"/>
        </dgm:presLayoutVars>
      </dgm:prSet>
      <dgm:spPr/>
    </dgm:pt>
    <dgm:pt modelId="{90D37BAD-0340-4E11-93F8-60613872A2FC}" type="pres">
      <dgm:prSet presAssocID="{068646A4-FCB8-474C-A8CC-D600DCBF889F}" presName="Name1" presStyleCnt="0"/>
      <dgm:spPr/>
    </dgm:pt>
    <dgm:pt modelId="{5815BED6-1D6D-4487-8223-9DD8C620433C}" type="pres">
      <dgm:prSet presAssocID="{068646A4-FCB8-474C-A8CC-D600DCBF889F}" presName="cycle" presStyleCnt="0"/>
      <dgm:spPr/>
    </dgm:pt>
    <dgm:pt modelId="{6B3145A7-E4B8-4396-97BE-F61EB2B618C4}" type="pres">
      <dgm:prSet presAssocID="{068646A4-FCB8-474C-A8CC-D600DCBF889F}" presName="srcNode" presStyleLbl="node1" presStyleIdx="0" presStyleCnt="0"/>
      <dgm:spPr/>
    </dgm:pt>
    <dgm:pt modelId="{800278A7-2EC8-4887-A3B3-6905FCFD3453}" type="pres">
      <dgm:prSet presAssocID="{068646A4-FCB8-474C-A8CC-D600DCBF889F}" presName="conn" presStyleLbl="parChTrans1D2" presStyleIdx="0" presStyleCnt="1"/>
      <dgm:spPr/>
    </dgm:pt>
    <dgm:pt modelId="{26CD7EE3-9B85-4481-A883-232EA573D7E3}" type="pres">
      <dgm:prSet presAssocID="{068646A4-FCB8-474C-A8CC-D600DCBF889F}" presName="extraNode" presStyleLbl="node1" presStyleIdx="0" presStyleCnt="0"/>
      <dgm:spPr/>
    </dgm:pt>
    <dgm:pt modelId="{5EABDF2D-11EE-4576-8E75-14B38DC17710}" type="pres">
      <dgm:prSet presAssocID="{068646A4-FCB8-474C-A8CC-D600DCBF889F}" presName="dstNode" presStyleLbl="node1" presStyleIdx="0" presStyleCnt="0"/>
      <dgm:spPr/>
    </dgm:pt>
  </dgm:ptLst>
  <dgm:cxnLst>
    <dgm:cxn modelId="{39AE7944-C691-4EAE-9ED3-AB08EC4F8337}" type="presOf" srcId="{068646A4-FCB8-474C-A8CC-D600DCBF889F}" destId="{9DDBDCD8-8B1A-48C6-8C2C-1AD201F670E9}" srcOrd="0" destOrd="0" presId="urn:microsoft.com/office/officeart/2008/layout/VerticalCurvedList"/>
    <dgm:cxn modelId="{DE341052-2C99-457E-8764-51C7FA38C57D}" type="presParOf" srcId="{9DDBDCD8-8B1A-48C6-8C2C-1AD201F670E9}" destId="{90D37BAD-0340-4E11-93F8-60613872A2FC}" srcOrd="0" destOrd="0" presId="urn:microsoft.com/office/officeart/2008/layout/VerticalCurvedList"/>
    <dgm:cxn modelId="{246ADA10-4FE3-408D-B121-794A5D195C59}" type="presParOf" srcId="{90D37BAD-0340-4E11-93F8-60613872A2FC}" destId="{5815BED6-1D6D-4487-8223-9DD8C620433C}" srcOrd="0" destOrd="0" presId="urn:microsoft.com/office/officeart/2008/layout/VerticalCurvedList"/>
    <dgm:cxn modelId="{4023FCE0-5D89-4D19-A4FA-7E3A5A73E653}" type="presParOf" srcId="{5815BED6-1D6D-4487-8223-9DD8C620433C}" destId="{6B3145A7-E4B8-4396-97BE-F61EB2B618C4}" srcOrd="0" destOrd="0" presId="urn:microsoft.com/office/officeart/2008/layout/VerticalCurvedList"/>
    <dgm:cxn modelId="{9CE76774-53B7-419A-8B86-C8474C7AB9E9}" type="presParOf" srcId="{5815BED6-1D6D-4487-8223-9DD8C620433C}" destId="{800278A7-2EC8-4887-A3B3-6905FCFD3453}" srcOrd="1" destOrd="0" presId="urn:microsoft.com/office/officeart/2008/layout/VerticalCurvedList"/>
    <dgm:cxn modelId="{F5ED3AB9-302C-4DE2-A2C2-5345246E8422}" type="presParOf" srcId="{5815BED6-1D6D-4487-8223-9DD8C620433C}" destId="{26CD7EE3-9B85-4481-A883-232EA573D7E3}" srcOrd="2" destOrd="0" presId="urn:microsoft.com/office/officeart/2008/layout/VerticalCurvedList"/>
    <dgm:cxn modelId="{AD120588-E044-433B-A8CD-97DBB73A1637}" type="presParOf" srcId="{5815BED6-1D6D-4487-8223-9DD8C620433C}" destId="{5EABDF2D-11EE-4576-8E75-14B38DC17710}" srcOrd="3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68646A4-FCB8-474C-A8CC-D600DCBF889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DDBDCD8-8B1A-48C6-8C2C-1AD201F670E9}" type="pres">
      <dgm:prSet presAssocID="{068646A4-FCB8-474C-A8CC-D600DCBF889F}" presName="Name0" presStyleCnt="0">
        <dgm:presLayoutVars>
          <dgm:chMax val="7"/>
          <dgm:chPref val="7"/>
          <dgm:dir val="rev"/>
        </dgm:presLayoutVars>
      </dgm:prSet>
      <dgm:spPr/>
    </dgm:pt>
    <dgm:pt modelId="{90D37BAD-0340-4E11-93F8-60613872A2FC}" type="pres">
      <dgm:prSet presAssocID="{068646A4-FCB8-474C-A8CC-D600DCBF889F}" presName="Name1" presStyleCnt="0"/>
      <dgm:spPr/>
    </dgm:pt>
    <dgm:pt modelId="{5815BED6-1D6D-4487-8223-9DD8C620433C}" type="pres">
      <dgm:prSet presAssocID="{068646A4-FCB8-474C-A8CC-D600DCBF889F}" presName="cycle" presStyleCnt="0"/>
      <dgm:spPr/>
    </dgm:pt>
    <dgm:pt modelId="{6B3145A7-E4B8-4396-97BE-F61EB2B618C4}" type="pres">
      <dgm:prSet presAssocID="{068646A4-FCB8-474C-A8CC-D600DCBF889F}" presName="srcNode" presStyleLbl="node1" presStyleIdx="0" presStyleCnt="0"/>
      <dgm:spPr/>
    </dgm:pt>
    <dgm:pt modelId="{800278A7-2EC8-4887-A3B3-6905FCFD3453}" type="pres">
      <dgm:prSet presAssocID="{068646A4-FCB8-474C-A8CC-D600DCBF889F}" presName="conn" presStyleLbl="parChTrans1D2" presStyleIdx="0" presStyleCnt="1"/>
      <dgm:spPr/>
    </dgm:pt>
    <dgm:pt modelId="{26CD7EE3-9B85-4481-A883-232EA573D7E3}" type="pres">
      <dgm:prSet presAssocID="{068646A4-FCB8-474C-A8CC-D600DCBF889F}" presName="extraNode" presStyleLbl="node1" presStyleIdx="0" presStyleCnt="0"/>
      <dgm:spPr/>
    </dgm:pt>
    <dgm:pt modelId="{5EABDF2D-11EE-4576-8E75-14B38DC17710}" type="pres">
      <dgm:prSet presAssocID="{068646A4-FCB8-474C-A8CC-D600DCBF889F}" presName="dstNode" presStyleLbl="node1" presStyleIdx="0" presStyleCnt="0"/>
      <dgm:spPr/>
    </dgm:pt>
  </dgm:ptLst>
  <dgm:cxnLst>
    <dgm:cxn modelId="{39AE7944-C691-4EAE-9ED3-AB08EC4F8337}" type="presOf" srcId="{068646A4-FCB8-474C-A8CC-D600DCBF889F}" destId="{9DDBDCD8-8B1A-48C6-8C2C-1AD201F670E9}" srcOrd="0" destOrd="0" presId="urn:microsoft.com/office/officeart/2008/layout/VerticalCurvedList"/>
    <dgm:cxn modelId="{DE341052-2C99-457E-8764-51C7FA38C57D}" type="presParOf" srcId="{9DDBDCD8-8B1A-48C6-8C2C-1AD201F670E9}" destId="{90D37BAD-0340-4E11-93F8-60613872A2FC}" srcOrd="0" destOrd="0" presId="urn:microsoft.com/office/officeart/2008/layout/VerticalCurvedList"/>
    <dgm:cxn modelId="{246ADA10-4FE3-408D-B121-794A5D195C59}" type="presParOf" srcId="{90D37BAD-0340-4E11-93F8-60613872A2FC}" destId="{5815BED6-1D6D-4487-8223-9DD8C620433C}" srcOrd="0" destOrd="0" presId="urn:microsoft.com/office/officeart/2008/layout/VerticalCurvedList"/>
    <dgm:cxn modelId="{4023FCE0-5D89-4D19-A4FA-7E3A5A73E653}" type="presParOf" srcId="{5815BED6-1D6D-4487-8223-9DD8C620433C}" destId="{6B3145A7-E4B8-4396-97BE-F61EB2B618C4}" srcOrd="0" destOrd="0" presId="urn:microsoft.com/office/officeart/2008/layout/VerticalCurvedList"/>
    <dgm:cxn modelId="{9CE76774-53B7-419A-8B86-C8474C7AB9E9}" type="presParOf" srcId="{5815BED6-1D6D-4487-8223-9DD8C620433C}" destId="{800278A7-2EC8-4887-A3B3-6905FCFD3453}" srcOrd="1" destOrd="0" presId="urn:microsoft.com/office/officeart/2008/layout/VerticalCurvedList"/>
    <dgm:cxn modelId="{F5ED3AB9-302C-4DE2-A2C2-5345246E8422}" type="presParOf" srcId="{5815BED6-1D6D-4487-8223-9DD8C620433C}" destId="{26CD7EE3-9B85-4481-A883-232EA573D7E3}" srcOrd="2" destOrd="0" presId="urn:microsoft.com/office/officeart/2008/layout/VerticalCurvedList"/>
    <dgm:cxn modelId="{AD120588-E044-433B-A8CD-97DBB73A1637}" type="presParOf" srcId="{5815BED6-1D6D-4487-8223-9DD8C620433C}" destId="{5EABDF2D-11EE-4576-8E75-14B38DC17710}" srcOrd="3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68646A4-FCB8-474C-A8CC-D600DCBF889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DDBDCD8-8B1A-48C6-8C2C-1AD201F670E9}" type="pres">
      <dgm:prSet presAssocID="{068646A4-FCB8-474C-A8CC-D600DCBF889F}" presName="Name0" presStyleCnt="0">
        <dgm:presLayoutVars>
          <dgm:chMax val="7"/>
          <dgm:chPref val="7"/>
          <dgm:dir val="rev"/>
        </dgm:presLayoutVars>
      </dgm:prSet>
      <dgm:spPr/>
    </dgm:pt>
    <dgm:pt modelId="{90D37BAD-0340-4E11-93F8-60613872A2FC}" type="pres">
      <dgm:prSet presAssocID="{068646A4-FCB8-474C-A8CC-D600DCBF889F}" presName="Name1" presStyleCnt="0"/>
      <dgm:spPr/>
    </dgm:pt>
    <dgm:pt modelId="{5815BED6-1D6D-4487-8223-9DD8C620433C}" type="pres">
      <dgm:prSet presAssocID="{068646A4-FCB8-474C-A8CC-D600DCBF889F}" presName="cycle" presStyleCnt="0"/>
      <dgm:spPr/>
    </dgm:pt>
    <dgm:pt modelId="{6B3145A7-E4B8-4396-97BE-F61EB2B618C4}" type="pres">
      <dgm:prSet presAssocID="{068646A4-FCB8-474C-A8CC-D600DCBF889F}" presName="srcNode" presStyleLbl="node1" presStyleIdx="0" presStyleCnt="0"/>
      <dgm:spPr/>
    </dgm:pt>
    <dgm:pt modelId="{800278A7-2EC8-4887-A3B3-6905FCFD3453}" type="pres">
      <dgm:prSet presAssocID="{068646A4-FCB8-474C-A8CC-D600DCBF889F}" presName="conn" presStyleLbl="parChTrans1D2" presStyleIdx="0" presStyleCnt="1"/>
      <dgm:spPr/>
    </dgm:pt>
    <dgm:pt modelId="{26CD7EE3-9B85-4481-A883-232EA573D7E3}" type="pres">
      <dgm:prSet presAssocID="{068646A4-FCB8-474C-A8CC-D600DCBF889F}" presName="extraNode" presStyleLbl="node1" presStyleIdx="0" presStyleCnt="0"/>
      <dgm:spPr/>
    </dgm:pt>
    <dgm:pt modelId="{5EABDF2D-11EE-4576-8E75-14B38DC17710}" type="pres">
      <dgm:prSet presAssocID="{068646A4-FCB8-474C-A8CC-D600DCBF889F}" presName="dstNode" presStyleLbl="node1" presStyleIdx="0" presStyleCnt="0"/>
      <dgm:spPr/>
    </dgm:pt>
  </dgm:ptLst>
  <dgm:cxnLst>
    <dgm:cxn modelId="{39AE7944-C691-4EAE-9ED3-AB08EC4F8337}" type="presOf" srcId="{068646A4-FCB8-474C-A8CC-D600DCBF889F}" destId="{9DDBDCD8-8B1A-48C6-8C2C-1AD201F670E9}" srcOrd="0" destOrd="0" presId="urn:microsoft.com/office/officeart/2008/layout/VerticalCurvedList"/>
    <dgm:cxn modelId="{DE341052-2C99-457E-8764-51C7FA38C57D}" type="presParOf" srcId="{9DDBDCD8-8B1A-48C6-8C2C-1AD201F670E9}" destId="{90D37BAD-0340-4E11-93F8-60613872A2FC}" srcOrd="0" destOrd="0" presId="urn:microsoft.com/office/officeart/2008/layout/VerticalCurvedList"/>
    <dgm:cxn modelId="{246ADA10-4FE3-408D-B121-794A5D195C59}" type="presParOf" srcId="{90D37BAD-0340-4E11-93F8-60613872A2FC}" destId="{5815BED6-1D6D-4487-8223-9DD8C620433C}" srcOrd="0" destOrd="0" presId="urn:microsoft.com/office/officeart/2008/layout/VerticalCurvedList"/>
    <dgm:cxn modelId="{4023FCE0-5D89-4D19-A4FA-7E3A5A73E653}" type="presParOf" srcId="{5815BED6-1D6D-4487-8223-9DD8C620433C}" destId="{6B3145A7-E4B8-4396-97BE-F61EB2B618C4}" srcOrd="0" destOrd="0" presId="urn:microsoft.com/office/officeart/2008/layout/VerticalCurvedList"/>
    <dgm:cxn modelId="{9CE76774-53B7-419A-8B86-C8474C7AB9E9}" type="presParOf" srcId="{5815BED6-1D6D-4487-8223-9DD8C620433C}" destId="{800278A7-2EC8-4887-A3B3-6905FCFD3453}" srcOrd="1" destOrd="0" presId="urn:microsoft.com/office/officeart/2008/layout/VerticalCurvedList"/>
    <dgm:cxn modelId="{F5ED3AB9-302C-4DE2-A2C2-5345246E8422}" type="presParOf" srcId="{5815BED6-1D6D-4487-8223-9DD8C620433C}" destId="{26CD7EE3-9B85-4481-A883-232EA573D7E3}" srcOrd="2" destOrd="0" presId="urn:microsoft.com/office/officeart/2008/layout/VerticalCurvedList"/>
    <dgm:cxn modelId="{AD120588-E044-433B-A8CD-97DBB73A1637}" type="presParOf" srcId="{5815BED6-1D6D-4487-8223-9DD8C620433C}" destId="{5EABDF2D-11EE-4576-8E75-14B38DC17710}" srcOrd="3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B887A7-DEF4-4953-9A9D-624C34C2AA49}">
      <dsp:nvSpPr>
        <dsp:cNvPr id="0" name=""/>
        <dsp:cNvSpPr/>
      </dsp:nvSpPr>
      <dsp:spPr>
        <a:xfrm>
          <a:off x="1469169" y="0"/>
          <a:ext cx="892506" cy="1625001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62B8D5-A542-4AC1-A65A-C6250BFB2DBC}">
      <dsp:nvSpPr>
        <dsp:cNvPr id="0" name=""/>
        <dsp:cNvSpPr/>
      </dsp:nvSpPr>
      <dsp:spPr>
        <a:xfrm>
          <a:off x="0" y="0"/>
          <a:ext cx="1467716" cy="162500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7406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17145" rIns="34290" bIns="17145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900" b="1" kern="12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rPr>
            <a:t>Концепция развития высшего образования и науки в Республике Казахстан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900" b="1" kern="12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rPr>
            <a:t>на 2023 – 2029 гг.</a:t>
          </a:r>
          <a:endParaRPr lang="x-none" sz="1100" b="1" kern="1200" dirty="0">
            <a:solidFill>
              <a:srgbClr val="1F497D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648" y="71648"/>
        <a:ext cx="1324420" cy="148170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0278A7-2EC8-4887-A3B3-6905FCFD3453}">
      <dsp:nvSpPr>
        <dsp:cNvPr id="0" name=""/>
        <dsp:cNvSpPr/>
      </dsp:nvSpPr>
      <dsp:spPr>
        <a:xfrm>
          <a:off x="-3337039" y="-513265"/>
          <a:ext cx="3979238" cy="3979238"/>
        </a:xfrm>
        <a:prstGeom prst="blockArc">
          <a:avLst>
            <a:gd name="adj1" fmla="val 18900000"/>
            <a:gd name="adj2" fmla="val 2700000"/>
            <a:gd name="adj3" fmla="val 543"/>
          </a:avLst>
        </a:prstGeom>
        <a:noFill/>
        <a:ln w="12700" cap="flat" cmpd="sng" algn="ctr">
          <a:solidFill>
            <a:srgbClr val="17406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62200F-2C9F-4F4F-918B-D1AB77A2934E}">
      <dsp:nvSpPr>
        <dsp:cNvPr id="0" name=""/>
        <dsp:cNvSpPr/>
      </dsp:nvSpPr>
      <dsp:spPr>
        <a:xfrm>
          <a:off x="412948" y="295270"/>
          <a:ext cx="4076656" cy="590541"/>
        </a:xfrm>
        <a:prstGeom prst="rect">
          <a:avLst/>
        </a:prstGeom>
        <a:solidFill>
          <a:srgbClr val="1F497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8742" tIns="25400" rIns="25400" bIns="25400" numCol="1" spcCol="1270" anchor="ctr" anchorCtr="0">
          <a:noAutofit/>
        </a:bodyPr>
        <a:lstStyle/>
        <a:p>
          <a:pPr marL="0" lvl="0" indent="0" algn="l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altLang="ru-RU" sz="1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ОТКРЫТИЕ ОБСЕРВАТОРИИ ОБРАЗОВАНИЯ </a:t>
          </a:r>
          <a:r>
            <a:rPr lang="en-US" altLang="ru-RU" sz="1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OECD</a:t>
          </a:r>
          <a:endParaRPr lang="ru-RU" sz="1000" kern="1200" dirty="0">
            <a:solidFill>
              <a:schemeClr val="bg1"/>
            </a:solidFill>
          </a:endParaRPr>
        </a:p>
      </dsp:txBody>
      <dsp:txXfrm>
        <a:off x="412948" y="295270"/>
        <a:ext cx="4076656" cy="590541"/>
      </dsp:txXfrm>
    </dsp:sp>
    <dsp:sp modelId="{F646E360-CD17-4318-9F1F-5BBBDEDD4BAA}">
      <dsp:nvSpPr>
        <dsp:cNvPr id="0" name=""/>
        <dsp:cNvSpPr/>
      </dsp:nvSpPr>
      <dsp:spPr>
        <a:xfrm>
          <a:off x="43859" y="221453"/>
          <a:ext cx="738176" cy="7381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7406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C9C2F5-E2DF-44B8-904F-5941EB039AB1}">
      <dsp:nvSpPr>
        <dsp:cNvPr id="0" name=""/>
        <dsp:cNvSpPr/>
      </dsp:nvSpPr>
      <dsp:spPr>
        <a:xfrm>
          <a:off x="627610" y="1181082"/>
          <a:ext cx="3861995" cy="590541"/>
        </a:xfrm>
        <a:prstGeom prst="rect">
          <a:avLst/>
        </a:prstGeom>
        <a:solidFill>
          <a:srgbClr val="1F497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8742" tIns="25400" rIns="25400" bIns="25400" numCol="1" spcCol="1270" anchor="ctr" anchorCtr="0">
          <a:noAutofit/>
        </a:bodyPr>
        <a:lstStyle/>
        <a:p>
          <a:pPr marL="0" lvl="0" indent="0" algn="l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FontTx/>
            <a:buNone/>
          </a:pPr>
          <a:r>
            <a:rPr lang="kk-KZ" altLang="ru-RU" sz="1000" b="1" kern="1200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ИНтеграция </a:t>
          </a:r>
          <a:r>
            <a:rPr lang="en-US" altLang="ru-RU" sz="1000" b="1" kern="1200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AI </a:t>
          </a:r>
          <a:r>
            <a:rPr lang="ru-RU" altLang="ru-RU" sz="1000" b="1" kern="1200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И аналитики данных в управление, образование и науку </a:t>
          </a:r>
        </a:p>
        <a:p>
          <a:pPr marL="0" lvl="0" indent="0" algn="l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FontTx/>
            <a:buNone/>
          </a:pPr>
          <a:r>
            <a:rPr lang="ru-RU" altLang="ru-RU" sz="1000" b="1" kern="1200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в рамках </a:t>
          </a:r>
          <a:r>
            <a:rPr lang="kk-KZ" altLang="ru-RU" sz="1000" b="1" kern="1200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программы </a:t>
          </a:r>
          <a:r>
            <a:rPr lang="en-US" altLang="ru-RU" sz="1000" b="1" kern="1200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AI-SANA</a:t>
          </a:r>
          <a:endParaRPr lang="ru-RU" sz="1000" kern="1200" dirty="0">
            <a:solidFill>
              <a:schemeClr val="bg1"/>
            </a:solidFill>
          </a:endParaRPr>
        </a:p>
      </dsp:txBody>
      <dsp:txXfrm>
        <a:off x="627610" y="1181082"/>
        <a:ext cx="3861995" cy="590541"/>
      </dsp:txXfrm>
    </dsp:sp>
    <dsp:sp modelId="{54FCCDB6-A83D-4B5B-BA0C-075C86DD23F9}">
      <dsp:nvSpPr>
        <dsp:cNvPr id="0" name=""/>
        <dsp:cNvSpPr/>
      </dsp:nvSpPr>
      <dsp:spPr>
        <a:xfrm>
          <a:off x="258521" y="1107265"/>
          <a:ext cx="738176" cy="7381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7406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0E30F7-8835-4B4D-A14C-A472AA26DB61}">
      <dsp:nvSpPr>
        <dsp:cNvPr id="0" name=""/>
        <dsp:cNvSpPr/>
      </dsp:nvSpPr>
      <dsp:spPr>
        <a:xfrm>
          <a:off x="412948" y="2066894"/>
          <a:ext cx="4076656" cy="590541"/>
        </a:xfrm>
        <a:prstGeom prst="rect">
          <a:avLst/>
        </a:prstGeom>
        <a:solidFill>
          <a:srgbClr val="1F497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8742" tIns="25400" rIns="25400" bIns="25400" numCol="1" spcCol="1270" anchor="ctr" anchorCtr="0">
          <a:noAutofit/>
        </a:bodyPr>
        <a:lstStyle/>
        <a:p>
          <a:pPr marL="0" lvl="0" indent="0" algn="just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FontTx/>
            <a:buNone/>
          </a:pPr>
          <a:r>
            <a:rPr lang="ru-RU" sz="1000" b="1" kern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ОТКРЫТИЕ ЦЕНТРА ИССЛЕДОВАНИЙ И ИННОВАЦИЙ В ОБЛАСТИ ПТИЦЕВОДСТВА SHAKARIM UNIVERSITY – UNIVERSITY OF ARKANSAS</a:t>
          </a:r>
          <a:endParaRPr lang="ru-RU" sz="1000" b="1" kern="1200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2948" y="2066894"/>
        <a:ext cx="4076656" cy="590541"/>
      </dsp:txXfrm>
    </dsp:sp>
    <dsp:sp modelId="{FD68EA5D-88DA-422C-BD2D-5489C68E7481}">
      <dsp:nvSpPr>
        <dsp:cNvPr id="0" name=""/>
        <dsp:cNvSpPr/>
      </dsp:nvSpPr>
      <dsp:spPr>
        <a:xfrm>
          <a:off x="43859" y="1993077"/>
          <a:ext cx="738176" cy="7381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7406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0278A7-2EC8-4887-A3B3-6905FCFD3453}">
      <dsp:nvSpPr>
        <dsp:cNvPr id="0" name=""/>
        <dsp:cNvSpPr/>
      </dsp:nvSpPr>
      <dsp:spPr>
        <a:xfrm>
          <a:off x="-3348926" y="-515072"/>
          <a:ext cx="3993359" cy="3993359"/>
        </a:xfrm>
        <a:prstGeom prst="blockArc">
          <a:avLst>
            <a:gd name="adj1" fmla="val 18900000"/>
            <a:gd name="adj2" fmla="val 2700000"/>
            <a:gd name="adj3" fmla="val 541"/>
          </a:avLst>
        </a:prstGeom>
        <a:noFill/>
        <a:ln w="12700" cap="flat" cmpd="sng" algn="ctr">
          <a:solidFill>
            <a:srgbClr val="17406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62200F-2C9F-4F4F-918B-D1AB77A2934E}">
      <dsp:nvSpPr>
        <dsp:cNvPr id="0" name=""/>
        <dsp:cNvSpPr/>
      </dsp:nvSpPr>
      <dsp:spPr>
        <a:xfrm>
          <a:off x="414385" y="296321"/>
          <a:ext cx="4084318" cy="592642"/>
        </a:xfrm>
        <a:prstGeom prst="rect">
          <a:avLst/>
        </a:prstGeom>
        <a:solidFill>
          <a:srgbClr val="1F497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0410" tIns="25400" rIns="25400" bIns="25400" numCol="1" spcCol="1270" anchor="ctr" anchorCtr="0">
          <a:noAutofit/>
        </a:bodyPr>
        <a:lstStyle/>
        <a:p>
          <a:pPr marL="0" lvl="0" indent="0" algn="l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АККРЕДИТАЦИЯ ЛАБОРАТОРИИ ПО ОПРЕДЕЛЕНИЮ КАЧЕСТВА ПОЧВЫ И ВОДЫ </a:t>
          </a:r>
          <a:endParaRPr lang="ru-RU" sz="1000" b="1" kern="1200" cap="all" dirty="0">
            <a:solidFill>
              <a:prstClr val="white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414385" y="296321"/>
        <a:ext cx="4084318" cy="592642"/>
      </dsp:txXfrm>
    </dsp:sp>
    <dsp:sp modelId="{F646E360-CD17-4318-9F1F-5BBBDEDD4BAA}">
      <dsp:nvSpPr>
        <dsp:cNvPr id="0" name=""/>
        <dsp:cNvSpPr/>
      </dsp:nvSpPr>
      <dsp:spPr>
        <a:xfrm>
          <a:off x="38390" y="228004"/>
          <a:ext cx="740803" cy="7408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7406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C9C2F5-E2DF-44B8-904F-5941EB039AB1}">
      <dsp:nvSpPr>
        <dsp:cNvPr id="0" name=""/>
        <dsp:cNvSpPr/>
      </dsp:nvSpPr>
      <dsp:spPr>
        <a:xfrm>
          <a:off x="629811" y="1185285"/>
          <a:ext cx="3868892" cy="592642"/>
        </a:xfrm>
        <a:prstGeom prst="rect">
          <a:avLst/>
        </a:prstGeom>
        <a:solidFill>
          <a:srgbClr val="1F497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0410" tIns="25400" rIns="25400" bIns="254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kern="1200" cap="all" dirty="0" err="1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вХОЖДЕНИЕ</a:t>
          </a:r>
          <a:r>
            <a:rPr lang="ru-RU" sz="1000" b="1" kern="1200" cap="all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ОДНОГО НАПРАВЛЕНИЯ ЖУРНАЛА В ПЕРЕЧЕНЬ ИЗДАНИЙ, рекомендуемых КОКСНВО МНВО РК </a:t>
          </a:r>
        </a:p>
      </dsp:txBody>
      <dsp:txXfrm>
        <a:off x="629811" y="1185285"/>
        <a:ext cx="3868892" cy="592642"/>
      </dsp:txXfrm>
    </dsp:sp>
    <dsp:sp modelId="{54FCCDB6-A83D-4B5B-BA0C-075C86DD23F9}">
      <dsp:nvSpPr>
        <dsp:cNvPr id="0" name=""/>
        <dsp:cNvSpPr/>
      </dsp:nvSpPr>
      <dsp:spPr>
        <a:xfrm>
          <a:off x="259409" y="1111205"/>
          <a:ext cx="740803" cy="7408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7406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0E30F7-8835-4B4D-A14C-A472AA26DB61}">
      <dsp:nvSpPr>
        <dsp:cNvPr id="0" name=""/>
        <dsp:cNvSpPr/>
      </dsp:nvSpPr>
      <dsp:spPr>
        <a:xfrm>
          <a:off x="414385" y="2074249"/>
          <a:ext cx="4084318" cy="592642"/>
        </a:xfrm>
        <a:prstGeom prst="rect">
          <a:avLst/>
        </a:prstGeom>
        <a:solidFill>
          <a:srgbClr val="1F497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0410" tIns="25400" rIns="25400" bIns="25400" numCol="1" spcCol="1270" anchor="ctr" anchorCtr="0">
          <a:noAutofit/>
        </a:bodyPr>
        <a:lstStyle/>
        <a:p>
          <a:pPr marL="0" lvl="0" indent="0" algn="l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FontTx/>
            <a:buNone/>
          </a:pPr>
          <a:r>
            <a:rPr lang="ru-RU" sz="1000" b="1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ИНТЕГРАЦИЯ RFID-ТЕХНОЛОГИЙ В БИБЛИОТЕЧНО-ИНФОРМАЦИОННЫЕ СИСТЕМЫ</a:t>
          </a:r>
          <a:endParaRPr lang="ru-RU" sz="10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4385" y="2074249"/>
        <a:ext cx="4084318" cy="592642"/>
      </dsp:txXfrm>
    </dsp:sp>
    <dsp:sp modelId="{FD68EA5D-88DA-422C-BD2D-5489C68E7481}">
      <dsp:nvSpPr>
        <dsp:cNvPr id="0" name=""/>
        <dsp:cNvSpPr/>
      </dsp:nvSpPr>
      <dsp:spPr>
        <a:xfrm>
          <a:off x="43983" y="2000169"/>
          <a:ext cx="740803" cy="7408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7406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B41385-BC45-42D2-82A4-937FAA923233}">
      <dsp:nvSpPr>
        <dsp:cNvPr id="0" name=""/>
        <dsp:cNvSpPr/>
      </dsp:nvSpPr>
      <dsp:spPr>
        <a:xfrm rot="5400000">
          <a:off x="-120612" y="132059"/>
          <a:ext cx="804081" cy="562857"/>
        </a:xfrm>
        <a:prstGeom prst="chevron">
          <a:avLst/>
        </a:prstGeom>
        <a:solidFill>
          <a:srgbClr val="1F497D"/>
        </a:solidFill>
        <a:ln w="12700" cap="flat" cmpd="sng" algn="ctr">
          <a:solidFill>
            <a:schemeClr val="accent5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wordArtVert" wrap="square" lIns="0" tIns="0" rIns="0" bIns="0" numCol="1" spcCol="1270" anchor="ctr" anchorCtr="1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rPr>
            <a:t>1</a:t>
          </a:r>
        </a:p>
      </dsp:txBody>
      <dsp:txXfrm rot="-5400000">
        <a:off x="1" y="292876"/>
        <a:ext cx="562857" cy="241224"/>
      </dsp:txXfrm>
    </dsp:sp>
    <dsp:sp modelId="{DB0E0004-7516-47BE-A2FB-925A4D978E45}">
      <dsp:nvSpPr>
        <dsp:cNvPr id="0" name=""/>
        <dsp:cNvSpPr/>
      </dsp:nvSpPr>
      <dsp:spPr>
        <a:xfrm rot="5400000">
          <a:off x="1632219" y="-1057914"/>
          <a:ext cx="522928" cy="266165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7406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5715" rIns="5715" bIns="571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altLang="ru-RU" sz="900" kern="1200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rPr>
            <a:t>Доля обучающихся по программам послевузовского образования (магистранты, докторанты) от общего контингента обучающихся – 9%</a:t>
          </a:r>
          <a:endParaRPr lang="ru-RU" sz="900" kern="1200" dirty="0">
            <a:solidFill>
              <a:srgbClr val="17406D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562858" y="36974"/>
        <a:ext cx="2636125" cy="471874"/>
      </dsp:txXfrm>
    </dsp:sp>
    <dsp:sp modelId="{32C1BCF7-9FE0-4180-BC65-73A38A2A72B1}">
      <dsp:nvSpPr>
        <dsp:cNvPr id="0" name=""/>
        <dsp:cNvSpPr/>
      </dsp:nvSpPr>
      <dsp:spPr>
        <a:xfrm rot="5400000">
          <a:off x="-120612" y="824824"/>
          <a:ext cx="804081" cy="562857"/>
        </a:xfrm>
        <a:prstGeom prst="chevron">
          <a:avLst/>
        </a:prstGeom>
        <a:solidFill>
          <a:srgbClr val="1F497D"/>
        </a:solidFill>
        <a:ln w="12700" cap="flat" cmpd="sng" algn="ctr">
          <a:solidFill>
            <a:schemeClr val="accent5">
              <a:shade val="50000"/>
              <a:hueOff val="114998"/>
              <a:satOff val="-2801"/>
              <a:lumOff val="1225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wordArtVert" wrap="square" lIns="0" tIns="0" rIns="0" bIns="0" numCol="1" spcCol="1270" anchor="ctr" anchorCtr="1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rPr>
            <a:t>2</a:t>
          </a:r>
          <a:endParaRPr lang="ru-RU" sz="1200" b="1" kern="1200" dirty="0">
            <a:solidFill>
              <a:schemeClr val="bg1"/>
            </a:solidFill>
            <a:latin typeface="Arial Black" panose="020B0A04020102020204" pitchFamily="34" charset="0"/>
            <a:cs typeface="Arial" panose="020B0604020202020204" pitchFamily="34" charset="0"/>
          </a:endParaRPr>
        </a:p>
      </dsp:txBody>
      <dsp:txXfrm rot="-5400000">
        <a:off x="1" y="985641"/>
        <a:ext cx="562857" cy="241224"/>
      </dsp:txXfrm>
    </dsp:sp>
    <dsp:sp modelId="{033024B1-CEFC-4B54-B3A7-A5AC438C1BC5}">
      <dsp:nvSpPr>
        <dsp:cNvPr id="0" name=""/>
        <dsp:cNvSpPr/>
      </dsp:nvSpPr>
      <dsp:spPr>
        <a:xfrm rot="5400000">
          <a:off x="1632357" y="-365287"/>
          <a:ext cx="522653" cy="266165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7406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5715" rIns="5715" bIns="571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altLang="ru-RU" sz="900" kern="1200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rPr>
            <a:t>Доля образовательных программ, прошедших международную аккредитацию – 80%</a:t>
          </a:r>
          <a:endParaRPr lang="ru-RU" sz="900" kern="1200" dirty="0">
            <a:solidFill>
              <a:srgbClr val="17406D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562858" y="729726"/>
        <a:ext cx="2636138" cy="471625"/>
      </dsp:txXfrm>
    </dsp:sp>
    <dsp:sp modelId="{EB2C627D-9E88-40DE-A8E2-B74A069FE3C3}">
      <dsp:nvSpPr>
        <dsp:cNvPr id="0" name=""/>
        <dsp:cNvSpPr/>
      </dsp:nvSpPr>
      <dsp:spPr>
        <a:xfrm rot="5400000">
          <a:off x="-120612" y="1517590"/>
          <a:ext cx="804081" cy="562857"/>
        </a:xfrm>
        <a:prstGeom prst="chevron">
          <a:avLst/>
        </a:prstGeom>
        <a:solidFill>
          <a:srgbClr val="1F497D"/>
        </a:solidFill>
        <a:ln w="12700" cap="flat" cmpd="sng" algn="ctr">
          <a:solidFill>
            <a:schemeClr val="accent5">
              <a:shade val="50000"/>
              <a:hueOff val="229996"/>
              <a:satOff val="-5601"/>
              <a:lumOff val="2451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wordArtVert" wrap="square" lIns="0" tIns="0" rIns="0" bIns="0" numCol="1" spcCol="1270" anchor="ctr" anchorCtr="1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rPr>
            <a:t>3</a:t>
          </a:r>
          <a:endParaRPr lang="ru-RU" sz="1200" b="1" kern="1200" dirty="0">
            <a:solidFill>
              <a:schemeClr val="bg1"/>
            </a:solidFill>
            <a:latin typeface="Arial Black" panose="020B0A04020102020204" pitchFamily="34" charset="0"/>
            <a:cs typeface="Arial" panose="020B0604020202020204" pitchFamily="34" charset="0"/>
          </a:endParaRPr>
        </a:p>
      </dsp:txBody>
      <dsp:txXfrm rot="-5400000">
        <a:off x="1" y="1678407"/>
        <a:ext cx="562857" cy="241224"/>
      </dsp:txXfrm>
    </dsp:sp>
    <dsp:sp modelId="{F5CCD747-7FDF-484A-BD52-0269671325E6}">
      <dsp:nvSpPr>
        <dsp:cNvPr id="0" name=""/>
        <dsp:cNvSpPr/>
      </dsp:nvSpPr>
      <dsp:spPr>
        <a:xfrm rot="5400000">
          <a:off x="1632357" y="327478"/>
          <a:ext cx="522653" cy="266165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7406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5715" rIns="5715" bIns="571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altLang="ru-RU" sz="900" kern="1200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rPr>
            <a:t>Количество финансируемых образовательных и научно-исследовательских проектов, выполняемых на базе вуза – 50</a:t>
          </a:r>
          <a:endParaRPr lang="ru-RU" sz="900" kern="1200" dirty="0">
            <a:solidFill>
              <a:srgbClr val="17406D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562858" y="1422491"/>
        <a:ext cx="2636138" cy="471625"/>
      </dsp:txXfrm>
    </dsp:sp>
    <dsp:sp modelId="{3EEB0CD1-90A9-4598-A70E-A84BD6E0191E}">
      <dsp:nvSpPr>
        <dsp:cNvPr id="0" name=""/>
        <dsp:cNvSpPr/>
      </dsp:nvSpPr>
      <dsp:spPr>
        <a:xfrm rot="5400000">
          <a:off x="-120612" y="2210355"/>
          <a:ext cx="804081" cy="562857"/>
        </a:xfrm>
        <a:prstGeom prst="chevron">
          <a:avLst/>
        </a:prstGeom>
        <a:solidFill>
          <a:srgbClr val="1F497D"/>
        </a:solidFill>
        <a:ln w="12700" cap="flat" cmpd="sng" algn="ctr">
          <a:solidFill>
            <a:schemeClr val="accent5">
              <a:shade val="50000"/>
              <a:hueOff val="344994"/>
              <a:satOff val="-8402"/>
              <a:lumOff val="3676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wordArtVert" wrap="square" lIns="0" tIns="0" rIns="0" bIns="0" numCol="1" spcCol="1270" anchor="ctr" anchorCtr="1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rPr>
            <a:t>4</a:t>
          </a:r>
          <a:endParaRPr lang="ru-RU" sz="1200" b="1" kern="1200" dirty="0">
            <a:solidFill>
              <a:schemeClr val="bg1"/>
            </a:solidFill>
            <a:latin typeface="Arial Black" panose="020B0A04020102020204" pitchFamily="34" charset="0"/>
            <a:cs typeface="Arial" panose="020B0604020202020204" pitchFamily="34" charset="0"/>
          </a:endParaRPr>
        </a:p>
      </dsp:txBody>
      <dsp:txXfrm rot="-5400000">
        <a:off x="1" y="2371172"/>
        <a:ext cx="562857" cy="241224"/>
      </dsp:txXfrm>
    </dsp:sp>
    <dsp:sp modelId="{7CC76059-2D28-4C01-BB1D-4EE3514D2A0B}">
      <dsp:nvSpPr>
        <dsp:cNvPr id="0" name=""/>
        <dsp:cNvSpPr/>
      </dsp:nvSpPr>
      <dsp:spPr>
        <a:xfrm rot="5400000">
          <a:off x="1632357" y="1020243"/>
          <a:ext cx="522653" cy="266165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7406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5715" rIns="5715" bIns="571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altLang="ru-RU" sz="900" kern="1200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rPr>
            <a:t>Позиция университета в QS World University Rankings – 1001-1300 место</a:t>
          </a:r>
          <a:endParaRPr lang="ru-RU" sz="900" kern="1200" dirty="0">
            <a:solidFill>
              <a:srgbClr val="17406D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562858" y="2115256"/>
        <a:ext cx="2636138" cy="471625"/>
      </dsp:txXfrm>
    </dsp:sp>
    <dsp:sp modelId="{A08F060A-3C81-4508-BA08-BCF87712BA34}">
      <dsp:nvSpPr>
        <dsp:cNvPr id="0" name=""/>
        <dsp:cNvSpPr/>
      </dsp:nvSpPr>
      <dsp:spPr>
        <a:xfrm rot="5400000">
          <a:off x="-120612" y="2903120"/>
          <a:ext cx="804081" cy="562857"/>
        </a:xfrm>
        <a:prstGeom prst="chevron">
          <a:avLst/>
        </a:prstGeom>
        <a:solidFill>
          <a:srgbClr val="1F497D"/>
        </a:solidFill>
        <a:ln w="12700" cap="flat" cmpd="sng" algn="ctr">
          <a:solidFill>
            <a:schemeClr val="accent5">
              <a:shade val="50000"/>
              <a:hueOff val="344994"/>
              <a:satOff val="-8402"/>
              <a:lumOff val="3676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wordArtVert" wrap="square" lIns="0" tIns="0" rIns="0" bIns="0" numCol="1" spcCol="1270" anchor="ctr" anchorCtr="1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rPr>
            <a:t>5</a:t>
          </a:r>
          <a:endParaRPr lang="ru-RU" sz="1200" b="1" kern="1200" dirty="0">
            <a:solidFill>
              <a:schemeClr val="bg1"/>
            </a:solidFill>
            <a:latin typeface="Arial Black" panose="020B0A04020102020204" pitchFamily="34" charset="0"/>
            <a:cs typeface="Arial" panose="020B0604020202020204" pitchFamily="34" charset="0"/>
          </a:endParaRPr>
        </a:p>
      </dsp:txBody>
      <dsp:txXfrm rot="-5400000">
        <a:off x="1" y="3063937"/>
        <a:ext cx="562857" cy="241224"/>
      </dsp:txXfrm>
    </dsp:sp>
    <dsp:sp modelId="{99DC8731-FB06-48DA-9D44-59693EFAE1DE}">
      <dsp:nvSpPr>
        <dsp:cNvPr id="0" name=""/>
        <dsp:cNvSpPr/>
      </dsp:nvSpPr>
      <dsp:spPr>
        <a:xfrm rot="5400000">
          <a:off x="1632357" y="1713008"/>
          <a:ext cx="522653" cy="266165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7406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5715" rIns="5715" bIns="571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altLang="ru-RU" sz="900" kern="1200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rPr>
            <a:t>Количество ППС, имеющих международные сертификаты о владении иностранным языком – 20</a:t>
          </a:r>
          <a:endParaRPr lang="ru-RU" sz="900" kern="1200" dirty="0">
            <a:solidFill>
              <a:srgbClr val="17406D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562858" y="2808021"/>
        <a:ext cx="2636138" cy="471625"/>
      </dsp:txXfrm>
    </dsp:sp>
    <dsp:sp modelId="{3E0A97F2-7CE9-46EE-8195-158F7B3AC5E2}">
      <dsp:nvSpPr>
        <dsp:cNvPr id="0" name=""/>
        <dsp:cNvSpPr/>
      </dsp:nvSpPr>
      <dsp:spPr>
        <a:xfrm rot="5400000">
          <a:off x="-120612" y="3654414"/>
          <a:ext cx="804081" cy="562857"/>
        </a:xfrm>
        <a:prstGeom prst="chevron">
          <a:avLst/>
        </a:prstGeom>
        <a:solidFill>
          <a:srgbClr val="1F497D"/>
        </a:solidFill>
        <a:ln w="12700" cap="flat" cmpd="sng" algn="ctr">
          <a:solidFill>
            <a:schemeClr val="accent5">
              <a:shade val="50000"/>
              <a:hueOff val="229996"/>
              <a:satOff val="-5601"/>
              <a:lumOff val="2451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wordArtVert" wrap="square" lIns="0" tIns="0" rIns="0" bIns="0" numCol="1" spcCol="1270" anchor="ctr" anchorCtr="1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rPr>
            <a:t>6</a:t>
          </a:r>
          <a:endParaRPr lang="ru-RU" sz="1200" b="1" kern="1200" dirty="0">
            <a:solidFill>
              <a:schemeClr val="bg1"/>
            </a:solidFill>
            <a:latin typeface="Arial Black" panose="020B0A04020102020204" pitchFamily="34" charset="0"/>
            <a:cs typeface="Arial" panose="020B0604020202020204" pitchFamily="34" charset="0"/>
          </a:endParaRPr>
        </a:p>
      </dsp:txBody>
      <dsp:txXfrm rot="-5400000">
        <a:off x="1" y="3815231"/>
        <a:ext cx="562857" cy="241224"/>
      </dsp:txXfrm>
    </dsp:sp>
    <dsp:sp modelId="{A144990F-752B-4A0E-BAF9-AB74631D9784}">
      <dsp:nvSpPr>
        <dsp:cNvPr id="0" name=""/>
        <dsp:cNvSpPr/>
      </dsp:nvSpPr>
      <dsp:spPr>
        <a:xfrm rot="5400000">
          <a:off x="1573827" y="2457670"/>
          <a:ext cx="639711" cy="266165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7406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5715" rIns="5715" bIns="5715" numCol="1" spcCol="1270" anchor="ctr" anchorCtr="0">
          <a:noAutofit/>
        </a:bodyPr>
        <a:lstStyle/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altLang="ru-RU" sz="900" kern="1200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rPr>
            <a:t>Доля студентов, призеров международных, республиканских, городских, спортивных соревнований, творческих конкурсов, интеллектуальных конкурсов от общего количества обучающихся – 30%</a:t>
          </a:r>
          <a:endParaRPr lang="ru-RU" sz="900" kern="1200" dirty="0">
            <a:solidFill>
              <a:srgbClr val="17406D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562857" y="3499868"/>
        <a:ext cx="2630424" cy="577255"/>
      </dsp:txXfrm>
    </dsp:sp>
    <dsp:sp modelId="{0AB718B6-43B1-4AE0-971F-4B89A257DC44}">
      <dsp:nvSpPr>
        <dsp:cNvPr id="0" name=""/>
        <dsp:cNvSpPr/>
      </dsp:nvSpPr>
      <dsp:spPr>
        <a:xfrm rot="5400000">
          <a:off x="-120612" y="4347179"/>
          <a:ext cx="804081" cy="562857"/>
        </a:xfrm>
        <a:prstGeom prst="chevron">
          <a:avLst/>
        </a:prstGeom>
        <a:solidFill>
          <a:srgbClr val="1F497D"/>
        </a:solidFill>
        <a:ln w="12700" cap="flat" cmpd="sng" algn="ctr">
          <a:solidFill>
            <a:schemeClr val="accent5">
              <a:shade val="50000"/>
              <a:hueOff val="114998"/>
              <a:satOff val="-2801"/>
              <a:lumOff val="1225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wordArtVert" wrap="square" lIns="0" tIns="0" rIns="0" bIns="0" numCol="1" spcCol="1270" anchor="ctr" anchorCtr="1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rPr>
            <a:t>7</a:t>
          </a:r>
        </a:p>
      </dsp:txBody>
      <dsp:txXfrm rot="-5400000">
        <a:off x="1" y="4507996"/>
        <a:ext cx="562857" cy="241224"/>
      </dsp:txXfrm>
    </dsp:sp>
    <dsp:sp modelId="{A4BF5555-3D05-40FD-A56A-4B366664DC09}">
      <dsp:nvSpPr>
        <dsp:cNvPr id="0" name=""/>
        <dsp:cNvSpPr/>
      </dsp:nvSpPr>
      <dsp:spPr>
        <a:xfrm rot="5400000">
          <a:off x="1639713" y="3157067"/>
          <a:ext cx="507940" cy="266165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7406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5715" rIns="5715" bIns="571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altLang="ru-RU" sz="900" kern="1200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rPr>
            <a:t>Доля средств, выделенных на ремонт (текущий, капитальный) от общего бюджета расходов – 5%</a:t>
          </a:r>
          <a:endParaRPr lang="ru-RU" sz="900" kern="1200" dirty="0">
            <a:solidFill>
              <a:srgbClr val="17406D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562857" y="4258719"/>
        <a:ext cx="2636856" cy="458348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0278A7-2EC8-4887-A3B3-6905FCFD3453}">
      <dsp:nvSpPr>
        <dsp:cNvPr id="0" name=""/>
        <dsp:cNvSpPr/>
      </dsp:nvSpPr>
      <dsp:spPr>
        <a:xfrm>
          <a:off x="3818009" y="-509845"/>
          <a:ext cx="3952514" cy="3952514"/>
        </a:xfrm>
        <a:prstGeom prst="blockArc">
          <a:avLst>
            <a:gd name="adj1" fmla="val 8100000"/>
            <a:gd name="adj2" fmla="val 13500000"/>
            <a:gd name="adj3" fmla="val 546"/>
          </a:avLst>
        </a:prstGeom>
        <a:noFill/>
        <a:ln w="12700" cap="flat" cmpd="sng" algn="ctr">
          <a:solidFill>
            <a:srgbClr val="17406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62200F-2C9F-4F4F-918B-D1AB77A2934E}">
      <dsp:nvSpPr>
        <dsp:cNvPr id="0" name=""/>
        <dsp:cNvSpPr/>
      </dsp:nvSpPr>
      <dsp:spPr>
        <a:xfrm>
          <a:off x="44357" y="291364"/>
          <a:ext cx="4001395" cy="590400"/>
        </a:xfrm>
        <a:prstGeom prst="rect">
          <a:avLst/>
        </a:prstGeom>
        <a:solidFill>
          <a:srgbClr val="1F497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465586" bIns="25400" numCol="1" spcCol="1270" anchor="ctr" anchorCtr="0">
          <a:noAutofit/>
        </a:bodyPr>
        <a:lstStyle/>
        <a:p>
          <a:pPr marL="0" marR="0" lvl="0" indent="0" algn="r" defTabSz="4445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000" b="1" kern="1200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РАСШИРЕНИЕ ГЕОГРАФИИ ИНОСТРАННЫХ СТУДЕНТОВ</a:t>
          </a:r>
          <a:endParaRPr lang="ru-RU" sz="1000" b="1" kern="1200" dirty="0">
            <a:solidFill>
              <a:schemeClr val="bg1"/>
            </a:solidFill>
          </a:endParaRPr>
        </a:p>
      </dsp:txBody>
      <dsp:txXfrm>
        <a:off x="44357" y="291364"/>
        <a:ext cx="4001395" cy="590400"/>
      </dsp:txXfrm>
    </dsp:sp>
    <dsp:sp modelId="{F646E360-CD17-4318-9F1F-5BBBDEDD4BAA}">
      <dsp:nvSpPr>
        <dsp:cNvPr id="0" name=""/>
        <dsp:cNvSpPr/>
      </dsp:nvSpPr>
      <dsp:spPr>
        <a:xfrm>
          <a:off x="3679149" y="219961"/>
          <a:ext cx="733205" cy="7332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7406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C9C2F5-E2DF-44B8-904F-5941EB039AB1}">
      <dsp:nvSpPr>
        <dsp:cNvPr id="0" name=""/>
        <dsp:cNvSpPr/>
      </dsp:nvSpPr>
      <dsp:spPr>
        <a:xfrm>
          <a:off x="30284" y="1171211"/>
          <a:ext cx="3816325" cy="590400"/>
        </a:xfrm>
        <a:prstGeom prst="rect">
          <a:avLst/>
        </a:prstGeom>
        <a:solidFill>
          <a:srgbClr val="1F497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465586" bIns="25400" numCol="1" spcCol="1270" anchor="ctr" anchorCtr="0">
          <a:noAutofit/>
        </a:bodyPr>
        <a:lstStyle/>
        <a:p>
          <a:pPr marL="0" marR="0" lvl="0" indent="0" algn="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000" b="1" kern="1200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Интеграция принципов  устойчивого развития во все бизнес-процессы университета</a:t>
          </a:r>
          <a:endParaRPr lang="ru-RU" sz="1000" kern="1200" dirty="0">
            <a:solidFill>
              <a:srgbClr val="FF0000"/>
            </a:solidFill>
          </a:endParaRPr>
        </a:p>
      </dsp:txBody>
      <dsp:txXfrm>
        <a:off x="30284" y="1171211"/>
        <a:ext cx="3816325" cy="590400"/>
      </dsp:txXfrm>
    </dsp:sp>
    <dsp:sp modelId="{54FCCDB6-A83D-4B5B-BA0C-075C86DD23F9}">
      <dsp:nvSpPr>
        <dsp:cNvPr id="0" name=""/>
        <dsp:cNvSpPr/>
      </dsp:nvSpPr>
      <dsp:spPr>
        <a:xfrm>
          <a:off x="3465933" y="1099808"/>
          <a:ext cx="733205" cy="7332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7406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698354-6243-448D-A458-ACD566559A26}">
      <dsp:nvSpPr>
        <dsp:cNvPr id="0" name=""/>
        <dsp:cNvSpPr/>
      </dsp:nvSpPr>
      <dsp:spPr>
        <a:xfrm>
          <a:off x="44357" y="2051058"/>
          <a:ext cx="4001395" cy="590400"/>
        </a:xfrm>
        <a:prstGeom prst="rect">
          <a:avLst/>
        </a:prstGeom>
        <a:solidFill>
          <a:srgbClr val="1F497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465586" bIns="25400" numCol="1" spcCol="1270" anchor="ctr" anchorCtr="0">
          <a:noAutofit/>
        </a:bodyPr>
        <a:lstStyle/>
        <a:p>
          <a:pPr marL="0" marR="0" lvl="0" indent="0" algn="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u="none" kern="1200" dirty="0">
              <a:latin typeface="Arial" panose="020B0604020202020204" pitchFamily="34" charset="0"/>
              <a:cs typeface="Arial" panose="020B0604020202020204" pitchFamily="34" charset="0"/>
            </a:rPr>
            <a:t>ИНСТАЛЛЯЦИЯ МЕДИАФАСАДА ГЛАВНОГО КОРПУСА</a:t>
          </a:r>
          <a:endParaRPr lang="ru-RU" sz="1000" b="1" kern="1200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357" y="2051058"/>
        <a:ext cx="4001395" cy="590400"/>
      </dsp:txXfrm>
    </dsp:sp>
    <dsp:sp modelId="{FD68EA5D-88DA-422C-BD2D-5489C68E7481}">
      <dsp:nvSpPr>
        <dsp:cNvPr id="0" name=""/>
        <dsp:cNvSpPr/>
      </dsp:nvSpPr>
      <dsp:spPr>
        <a:xfrm>
          <a:off x="3679149" y="1979655"/>
          <a:ext cx="733205" cy="7332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7406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1AC5B4-B38C-4E2A-97F4-35D1E4CC563F}">
      <dsp:nvSpPr>
        <dsp:cNvPr id="0" name=""/>
        <dsp:cNvSpPr/>
      </dsp:nvSpPr>
      <dsp:spPr>
        <a:xfrm>
          <a:off x="1469154" y="275868"/>
          <a:ext cx="345798" cy="1073264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7406D">
              <a:alpha val="9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4CDDCD-4D7D-4B03-8B04-50F8205CB66C}">
      <dsp:nvSpPr>
        <dsp:cNvPr id="0" name=""/>
        <dsp:cNvSpPr/>
      </dsp:nvSpPr>
      <dsp:spPr>
        <a:xfrm>
          <a:off x="0" y="0"/>
          <a:ext cx="1468222" cy="162500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7406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17145" rIns="34290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kk-KZ" sz="900" b="1" kern="12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rPr>
            <a:t>П</a:t>
          </a:r>
          <a:r>
            <a:rPr lang="ru-RU" sz="900" b="1" kern="12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rPr>
            <a:t>рограмма развития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900" b="1" kern="12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rPr>
            <a:t>НАО «</a:t>
          </a:r>
          <a:r>
            <a:rPr lang="kk-KZ" sz="900" b="1" kern="12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rPr>
            <a:t>Шәкәрім университет</a:t>
          </a:r>
          <a:r>
            <a:rPr lang="ru-RU" sz="900" b="1" kern="12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rPr>
            <a:t>»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900" b="1" kern="12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rPr>
            <a:t>на 2023-2029 гг.</a:t>
          </a:r>
          <a:endParaRPr lang="x-none" sz="1100" kern="1200" dirty="0">
            <a:solidFill>
              <a:srgbClr val="1F497D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673" y="71673"/>
        <a:ext cx="1324876" cy="148165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5E2FB0-4802-4050-A733-E0D495A7526D}">
      <dsp:nvSpPr>
        <dsp:cNvPr id="0" name=""/>
        <dsp:cNvSpPr/>
      </dsp:nvSpPr>
      <dsp:spPr>
        <a:xfrm>
          <a:off x="0" y="260831"/>
          <a:ext cx="3756057" cy="20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515C4C-B79E-4889-B7C7-46DCB6FCEC68}">
      <dsp:nvSpPr>
        <dsp:cNvPr id="0" name=""/>
        <dsp:cNvSpPr/>
      </dsp:nvSpPr>
      <dsp:spPr>
        <a:xfrm>
          <a:off x="187619" y="12376"/>
          <a:ext cx="3298207" cy="366534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379" tIns="0" rIns="99379" bIns="0" numCol="1" spcCol="1270" anchor="ctr" anchorCtr="0">
          <a:noAutofit/>
        </a:bodyPr>
        <a:lstStyle/>
        <a:p>
          <a:pPr marL="0" lvl="0" indent="0" algn="l" defTabSz="422275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ru-RU" altLang="ru-RU" sz="950" b="1" kern="1200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rPr>
            <a:t>8D05301 – Химия и 8D05302 (6D072300) – Техническая физика</a:t>
          </a:r>
          <a:endParaRPr lang="ru-RU" sz="950" b="1" kern="1200" dirty="0">
            <a:solidFill>
              <a:srgbClr val="17406D"/>
            </a:solidFill>
          </a:endParaRPr>
        </a:p>
      </dsp:txBody>
      <dsp:txXfrm>
        <a:off x="205512" y="30269"/>
        <a:ext cx="3262421" cy="330748"/>
      </dsp:txXfrm>
    </dsp:sp>
    <dsp:sp modelId="{E2C96BB2-810A-4037-A24E-42A930FC0FD7}">
      <dsp:nvSpPr>
        <dsp:cNvPr id="0" name=""/>
        <dsp:cNvSpPr/>
      </dsp:nvSpPr>
      <dsp:spPr>
        <a:xfrm>
          <a:off x="0" y="873240"/>
          <a:ext cx="3756057" cy="20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7406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D5688D-2FF3-44AF-8805-FBD307C45CAF}">
      <dsp:nvSpPr>
        <dsp:cNvPr id="0" name=""/>
        <dsp:cNvSpPr/>
      </dsp:nvSpPr>
      <dsp:spPr>
        <a:xfrm>
          <a:off x="187619" y="505631"/>
          <a:ext cx="3298207" cy="485689"/>
        </a:xfrm>
        <a:prstGeom prst="roundRect">
          <a:avLst/>
        </a:prstGeom>
        <a:solidFill>
          <a:srgbClr val="17406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379" tIns="0" rIns="99379" bIns="0" numCol="1" spcCol="1270" anchor="ctr" anchorCtr="0">
          <a:noAutofit/>
        </a:bodyPr>
        <a:lstStyle/>
        <a:p>
          <a:pPr marL="0" lvl="0" indent="0" algn="l" defTabSz="422275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ru-RU" altLang="ru-RU" sz="95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8D07201(6D072700) – Технология продовольственных продуктов и 8D07202(6D073500) – Пищевая безопасность</a:t>
          </a:r>
          <a:endParaRPr lang="ru-RU" sz="950" b="1" kern="1200" dirty="0">
            <a:solidFill>
              <a:schemeClr val="bg1"/>
            </a:solidFill>
          </a:endParaRPr>
        </a:p>
      </dsp:txBody>
      <dsp:txXfrm>
        <a:off x="211328" y="529340"/>
        <a:ext cx="3250789" cy="438271"/>
      </dsp:txXfrm>
    </dsp:sp>
    <dsp:sp modelId="{EB4F1ECD-2410-4351-A99E-AB0FBA5B2788}">
      <dsp:nvSpPr>
        <dsp:cNvPr id="0" name=""/>
        <dsp:cNvSpPr/>
      </dsp:nvSpPr>
      <dsp:spPr>
        <a:xfrm>
          <a:off x="0" y="1403161"/>
          <a:ext cx="3756057" cy="20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D1FFED-0AEA-4B1B-845D-F9563CE34D65}">
      <dsp:nvSpPr>
        <dsp:cNvPr id="0" name=""/>
        <dsp:cNvSpPr/>
      </dsp:nvSpPr>
      <dsp:spPr>
        <a:xfrm>
          <a:off x="187619" y="1118040"/>
          <a:ext cx="3301438" cy="403200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379" tIns="0" rIns="99379" bIns="0" numCol="1" spcCol="1270" anchor="ctr" anchorCtr="0">
          <a:noAutofit/>
        </a:bodyPr>
        <a:lstStyle/>
        <a:p>
          <a:pPr marL="0" lvl="0" indent="0" algn="l" defTabSz="422275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ru-RU" altLang="ru-RU" sz="950" b="1" kern="1200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rPr>
            <a:t>8D07101(6D072400) -Технологические машины и оборудование</a:t>
          </a:r>
          <a:endParaRPr lang="ru-RU" sz="950" b="1" kern="1200" dirty="0">
            <a:solidFill>
              <a:srgbClr val="17406D"/>
            </a:solidFill>
          </a:endParaRPr>
        </a:p>
      </dsp:txBody>
      <dsp:txXfrm>
        <a:off x="207302" y="1137723"/>
        <a:ext cx="3262072" cy="363834"/>
      </dsp:txXfrm>
    </dsp:sp>
    <dsp:sp modelId="{5C34BF06-5750-4649-96A6-44A945D5794C}">
      <dsp:nvSpPr>
        <dsp:cNvPr id="0" name=""/>
        <dsp:cNvSpPr/>
      </dsp:nvSpPr>
      <dsp:spPr>
        <a:xfrm>
          <a:off x="0" y="1877636"/>
          <a:ext cx="3756057" cy="20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87C1AC-75EE-4F60-A595-FF62B10D6E59}">
      <dsp:nvSpPr>
        <dsp:cNvPr id="0" name=""/>
        <dsp:cNvSpPr/>
      </dsp:nvSpPr>
      <dsp:spPr>
        <a:xfrm>
          <a:off x="168943" y="1620153"/>
          <a:ext cx="3304458" cy="347755"/>
        </a:xfrm>
        <a:prstGeom prst="roundRect">
          <a:avLst/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379" tIns="0" rIns="99379" bIns="0" numCol="1" spcCol="1270" anchor="ctr" anchorCtr="0">
          <a:noAutofit/>
        </a:bodyPr>
        <a:lstStyle/>
        <a:p>
          <a:pPr marL="0" lvl="0" indent="0" algn="l" defTabSz="422275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950" b="1" kern="1200" dirty="0">
              <a:latin typeface="Arial" panose="020B0604020202020204" pitchFamily="34" charset="0"/>
              <a:cs typeface="Arial" panose="020B0604020202020204" pitchFamily="34" charset="0"/>
            </a:rPr>
            <a:t>8D09101 (6D120100) Ветеринарная медицина; 8D09102 (6D120200) Ветеринарная санитария</a:t>
          </a:r>
          <a:endParaRPr lang="ru-RU" sz="950" b="1" kern="1200" dirty="0">
            <a:solidFill>
              <a:srgbClr val="17406D"/>
            </a:solidFill>
          </a:endParaRPr>
        </a:p>
      </dsp:txBody>
      <dsp:txXfrm>
        <a:off x="185919" y="1637129"/>
        <a:ext cx="3270506" cy="31380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F716D28B-B133-49B5-97EF-76DCF0F339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7825" cy="495300"/>
          </a:xfrm>
          <a:prstGeom prst="rect">
            <a:avLst/>
          </a:prstGeom>
        </p:spPr>
        <p:txBody>
          <a:bodyPr vert="horz" lIns="91228" tIns="45616" rIns="91228" bIns="45616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E48B15E-B5CE-43F4-A0DB-0482334155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228" tIns="45616" rIns="91228" bIns="45616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59D15D6-EEF6-4E72-9C46-B535C71343A2}" type="datetimeFigureOut">
              <a:rPr lang="ru-RU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2A622A7-6C3D-479B-A002-6A9D759C88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7825" cy="495300"/>
          </a:xfrm>
          <a:prstGeom prst="rect">
            <a:avLst/>
          </a:prstGeom>
        </p:spPr>
        <p:txBody>
          <a:bodyPr vert="horz" lIns="91228" tIns="45616" rIns="91228" bIns="45616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9661D1B-3040-4143-BB6D-27C58986FC6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wrap="square" lIns="91228" tIns="45616" rIns="91228" bIns="4561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5AF37A7-911B-424F-9938-80412FECDA2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633586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06C470F0-62A2-4271-A202-105A53FC25C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0501" tIns="45252" rIns="90501" bIns="45252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1AEA593-24A0-4525-BA4C-24F6704DFFF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16350" y="0"/>
            <a:ext cx="2917825" cy="493713"/>
          </a:xfrm>
          <a:prstGeom prst="rect">
            <a:avLst/>
          </a:prstGeom>
        </p:spPr>
        <p:txBody>
          <a:bodyPr vert="horz" lIns="90501" tIns="45252" rIns="90501" bIns="45252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7082BC3-7E82-4C12-BE42-86E31878E054}" type="datetimeFigureOut">
              <a:rPr lang="ru-RU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0B632974-AE57-4F30-8670-EE603F1F6FD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96913" y="739775"/>
            <a:ext cx="5341937" cy="3698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501" tIns="45252" rIns="90501" bIns="45252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E3EA6A94-DB3E-4398-A29B-E62FEF9359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wrap="square" lIns="90501" tIns="45252" rIns="90501" bIns="4525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/>
              <a:t>Образец текста</a:t>
            </a:r>
          </a:p>
          <a:p>
            <a:pPr lvl="1"/>
            <a:r>
              <a:rPr lang="ru-RU" altLang="ru-RU" noProof="0"/>
              <a:t>Второй уровень</a:t>
            </a:r>
          </a:p>
          <a:p>
            <a:pPr lvl="2"/>
            <a:r>
              <a:rPr lang="ru-RU" altLang="ru-RU" noProof="0"/>
              <a:t>Третий уровень</a:t>
            </a:r>
          </a:p>
          <a:p>
            <a:pPr lvl="3"/>
            <a:r>
              <a:rPr lang="ru-RU" altLang="ru-RU" noProof="0"/>
              <a:t>Четвертый уровень</a:t>
            </a:r>
          </a:p>
          <a:p>
            <a:pPr lvl="4"/>
            <a:r>
              <a:rPr lang="ru-RU" alt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20747FD-3992-487B-A6F7-688BB221399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369425"/>
            <a:ext cx="2919413" cy="495300"/>
          </a:xfrm>
          <a:prstGeom prst="rect">
            <a:avLst/>
          </a:prstGeom>
        </p:spPr>
        <p:txBody>
          <a:bodyPr vert="horz" lIns="90501" tIns="45252" rIns="90501" bIns="45252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F8046DE-689A-4EF2-9965-134B8EAFC7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16350" y="9369425"/>
            <a:ext cx="2917825" cy="495300"/>
          </a:xfrm>
          <a:prstGeom prst="rect">
            <a:avLst/>
          </a:prstGeom>
        </p:spPr>
        <p:txBody>
          <a:bodyPr vert="horz" wrap="square" lIns="90501" tIns="45252" rIns="90501" bIns="4525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5E830E2-2BF8-4D3A-87C2-516F019D538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306484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>
            <a:extLst>
              <a:ext uri="{FF2B5EF4-FFF2-40B4-BE49-F238E27FC236}">
                <a16:creationId xmlns:a16="http://schemas.microsoft.com/office/drawing/2014/main" id="{1ECCB88E-963F-4EC2-BC06-8551A88B18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96913" y="739775"/>
            <a:ext cx="5341937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Заметки 2">
            <a:extLst>
              <a:ext uri="{FF2B5EF4-FFF2-40B4-BE49-F238E27FC236}">
                <a16:creationId xmlns:a16="http://schemas.microsoft.com/office/drawing/2014/main" id="{B6F60217-A9E5-4C77-B849-52396D5AE4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/>
          </a:p>
        </p:txBody>
      </p:sp>
      <p:sp>
        <p:nvSpPr>
          <p:cNvPr id="15364" name="Номер слайда 3">
            <a:extLst>
              <a:ext uri="{FF2B5EF4-FFF2-40B4-BE49-F238E27FC236}">
                <a16:creationId xmlns:a16="http://schemas.microsoft.com/office/drawing/2014/main" id="{485C7F8F-D0E7-4BD6-983F-75780D03B3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4F59550C-5AAB-4857-B003-3168EA5A1A38}" type="slidenum">
              <a:rPr lang="ru-RU" altLang="ru-RU" smtClean="0"/>
              <a:pPr/>
              <a:t>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143195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96913" y="739775"/>
            <a:ext cx="5341937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112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2014" indent="-289236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6945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9722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82500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45278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8056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70834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33612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75EA9F5-3F11-4082-BBB3-64BDDD2F6FAB}" type="slidenum">
              <a:rPr lang="ru-RU" altLang="ru-RU"/>
              <a:pPr/>
              <a:t>24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174918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96913" y="739775"/>
            <a:ext cx="5341937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Заметки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KZ" altLang="ru-KZ"/>
          </a:p>
        </p:txBody>
      </p:sp>
      <p:sp>
        <p:nvSpPr>
          <p:cNvPr id="14340" name="Номер слайда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2014" indent="-289236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6945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9722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82500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45278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8056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70834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33612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25809FD-AC51-4491-82B2-18399E98EA1D}" type="slidenum">
              <a:rPr lang="ru-RU" altLang="ru-RU"/>
              <a:pPr/>
              <a:t>25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231583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96913" y="739775"/>
            <a:ext cx="5341937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2014" indent="-289236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6945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9722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82500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45278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8056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70834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33612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067B177-5C10-4CC5-AB0F-82BB8CF91596}" type="slidenum">
              <a:rPr lang="ru-RU" altLang="ru-RU"/>
              <a:pPr/>
              <a:t>31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266635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96913" y="739775"/>
            <a:ext cx="5341937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2014" indent="-289236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6945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9722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82500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45278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8056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70834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33612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067B177-5C10-4CC5-AB0F-82BB8CF91596}" type="slidenum">
              <a:rPr lang="ru-RU" altLang="ru-RU"/>
              <a:pPr/>
              <a:t>42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286562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96913" y="739775"/>
            <a:ext cx="5341937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2014" indent="-289236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6945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9722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82500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45278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8056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70834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33612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067B177-5C10-4CC5-AB0F-82BB8CF91596}" type="slidenum">
              <a:rPr lang="ru-RU" altLang="ru-RU"/>
              <a:pPr/>
              <a:t>43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82574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96913" y="739775"/>
            <a:ext cx="5341937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2014" indent="-289236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6945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9722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82500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45278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8056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70834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33612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067B177-5C10-4CC5-AB0F-82BB8CF91596}" type="slidenum">
              <a:rPr lang="ru-RU" altLang="ru-RU"/>
              <a:pPr/>
              <a:t>44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301399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96913" y="739775"/>
            <a:ext cx="5341937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2014" indent="-289236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6945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9722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82500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45278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8056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70834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33612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067B177-5C10-4CC5-AB0F-82BB8CF91596}" type="slidenum">
              <a:rPr lang="ru-RU" altLang="ru-RU"/>
              <a:pPr/>
              <a:t>45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927999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96913" y="739775"/>
            <a:ext cx="5341937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2014" indent="-289236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6945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9722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82500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45278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8056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70834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33612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067B177-5C10-4CC5-AB0F-82BB8CF91596}" type="slidenum">
              <a:rPr lang="ru-RU" altLang="ru-RU"/>
              <a:pPr/>
              <a:t>46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754912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96913" y="739775"/>
            <a:ext cx="5341937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2014" indent="-289236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6945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9722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82500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45278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8056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70834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33612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067B177-5C10-4CC5-AB0F-82BB8CF91596}" type="slidenum">
              <a:rPr lang="ru-RU" altLang="ru-RU"/>
              <a:pPr/>
              <a:t>47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89965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96913" y="739775"/>
            <a:ext cx="5341937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2014" indent="-289236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6945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9722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82500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45278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8056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70834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33612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067B177-5C10-4CC5-AB0F-82BB8CF91596}" type="slidenum">
              <a:rPr lang="ru-RU" altLang="ru-RU"/>
              <a:pPr/>
              <a:t>48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156873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>
            <a:extLst>
              <a:ext uri="{FF2B5EF4-FFF2-40B4-BE49-F238E27FC236}">
                <a16:creationId xmlns:a16="http://schemas.microsoft.com/office/drawing/2014/main" id="{C2C1532C-A4C6-436E-AB17-DED68A05DD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96913" y="739775"/>
            <a:ext cx="5341937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Заметки 2">
            <a:extLst>
              <a:ext uri="{FF2B5EF4-FFF2-40B4-BE49-F238E27FC236}">
                <a16:creationId xmlns:a16="http://schemas.microsoft.com/office/drawing/2014/main" id="{DF705B63-9EF4-411B-B753-0E35A1DB36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18436" name="Номер слайда 3">
            <a:extLst>
              <a:ext uri="{FF2B5EF4-FFF2-40B4-BE49-F238E27FC236}">
                <a16:creationId xmlns:a16="http://schemas.microsoft.com/office/drawing/2014/main" id="{9DC28984-4894-4A50-9597-927B22E62EF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28D7246-E44F-4912-B25D-DC654EE6D3F6}" type="slidenum">
              <a:rPr lang="ru-RU" altLang="ru-RU" smtClean="0"/>
              <a:pPr/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476190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96913" y="739775"/>
            <a:ext cx="5341937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2014" indent="-289236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6945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9722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82500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45278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8056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70834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33612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067B177-5C10-4CC5-AB0F-82BB8CF91596}" type="slidenum">
              <a:rPr lang="ru-RU" altLang="ru-RU"/>
              <a:pPr/>
              <a:t>49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745875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96913" y="739775"/>
            <a:ext cx="5341937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2014" indent="-289236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6945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9722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82500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45278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8056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70834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33612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067B177-5C10-4CC5-AB0F-82BB8CF91596}" type="slidenum">
              <a:rPr lang="ru-RU" altLang="ru-RU"/>
              <a:pPr/>
              <a:t>50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25020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96913" y="739775"/>
            <a:ext cx="5341937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2014" indent="-289236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6945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9722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82500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45278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8056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70834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33612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067B177-5C10-4CC5-AB0F-82BB8CF91596}" type="slidenum">
              <a:rPr lang="ru-RU" altLang="ru-RU"/>
              <a:pPr/>
              <a:t>51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858262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96913" y="739775"/>
            <a:ext cx="5341937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2014" indent="-289236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6945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9722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82500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45278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8056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70834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33612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067B177-5C10-4CC5-AB0F-82BB8CF91596}" type="slidenum">
              <a:rPr lang="ru-RU" altLang="ru-RU"/>
              <a:pPr/>
              <a:t>52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060562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96913" y="739775"/>
            <a:ext cx="5341937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2014" indent="-289236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6945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9722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82500" indent="-23138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45278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8056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70834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33612" indent="-231389" defTabSz="4627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067B177-5C10-4CC5-AB0F-82BB8CF91596}" type="slidenum">
              <a:rPr lang="ru-RU" altLang="ru-RU"/>
              <a:pPr/>
              <a:t>53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67684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96913" y="739775"/>
            <a:ext cx="5341937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067B177-5C10-4CC5-AB0F-82BB8CF91596}" type="slidenum">
              <a:rPr lang="ru-RU" altLang="ru-RU"/>
              <a:pPr/>
              <a:t>56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0534917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96913" y="739775"/>
            <a:ext cx="5341937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EF69807-123B-4AF0-B065-74C391AC491C}" type="slidenum">
              <a:rPr lang="ru-RU" altLang="ru-RU"/>
              <a:pPr/>
              <a:t>57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5258749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96913" y="739775"/>
            <a:ext cx="5341937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542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8EA209A-4CEC-4C61-BF2F-4798703DDD31}" type="slidenum">
              <a:rPr lang="ru-RU" altLang="ru-RU"/>
              <a:pPr/>
              <a:t>58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0987317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96913" y="739775"/>
            <a:ext cx="5341937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563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0FAB39A-D936-463D-BAE6-1FE9F25399AB}" type="slidenum">
              <a:rPr lang="ru-RU" altLang="ru-RU"/>
              <a:pPr/>
              <a:t>59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441139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96913" y="739775"/>
            <a:ext cx="5341937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563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0FAB39A-D936-463D-BAE6-1FE9F25399AB}" type="slidenum">
              <a:rPr lang="ru-RU" altLang="ru-RU"/>
              <a:pPr/>
              <a:t>60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057394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96913" y="739775"/>
            <a:ext cx="5341937" cy="36988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5E830E2-2BF8-4D3A-87C2-516F019D538E}" type="slidenum">
              <a:rPr lang="ru-RU" altLang="ru-RU" smtClean="0"/>
              <a:pPr>
                <a:defRPr/>
              </a:pPr>
              <a:t>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1007590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96913" y="739775"/>
            <a:ext cx="5341937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C95FCB1-2584-4DD1-9EDC-90880F8FCA9C}" type="slidenum">
              <a:rPr lang="ru-RU" altLang="ru-RU"/>
              <a:pPr/>
              <a:t>61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3095113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96913" y="739775"/>
            <a:ext cx="5341937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B4AAB73-22AF-423A-92B8-3AE1BA4EDE53}" type="slidenum">
              <a:rPr lang="ru-RU" altLang="ru-RU"/>
              <a:pPr/>
              <a:t>62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323877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раз слайда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96913" y="739775"/>
            <a:ext cx="5341937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Заметки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10244" name="Номер слайда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0AFEA6C-A6AF-4C1B-8D00-31C4C651CF2A}" type="slidenum">
              <a:rPr lang="ru-RU" altLang="ru-RU"/>
              <a:pPr/>
              <a:t>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539858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>
            <a:extLst>
              <a:ext uri="{FF2B5EF4-FFF2-40B4-BE49-F238E27FC236}">
                <a16:creationId xmlns:a16="http://schemas.microsoft.com/office/drawing/2014/main" id="{3BC71D08-66F4-46B8-B387-4942225F47C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96913" y="739775"/>
            <a:ext cx="5341937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Заметки 2">
            <a:extLst>
              <a:ext uri="{FF2B5EF4-FFF2-40B4-BE49-F238E27FC236}">
                <a16:creationId xmlns:a16="http://schemas.microsoft.com/office/drawing/2014/main" id="{4011D81F-B8B3-4EE6-B4C8-457AE9035F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/>
          </a:p>
        </p:txBody>
      </p:sp>
      <p:sp>
        <p:nvSpPr>
          <p:cNvPr id="11268" name="Номер слайда 3">
            <a:extLst>
              <a:ext uri="{FF2B5EF4-FFF2-40B4-BE49-F238E27FC236}">
                <a16:creationId xmlns:a16="http://schemas.microsoft.com/office/drawing/2014/main" id="{2B7B0D63-C03C-4139-86B4-075D39D9F5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4872F44-F9C4-4686-A057-C3FEDEB828DC}" type="slidenum">
              <a:rPr lang="ru-RU" altLang="ru-RU" smtClean="0"/>
              <a:pPr/>
              <a:t>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587662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>
            <a:extLst>
              <a:ext uri="{FF2B5EF4-FFF2-40B4-BE49-F238E27FC236}">
                <a16:creationId xmlns:a16="http://schemas.microsoft.com/office/drawing/2014/main" id="{3BC71D08-66F4-46B8-B387-4942225F47C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96913" y="739775"/>
            <a:ext cx="5341937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Заметки 2">
            <a:extLst>
              <a:ext uri="{FF2B5EF4-FFF2-40B4-BE49-F238E27FC236}">
                <a16:creationId xmlns:a16="http://schemas.microsoft.com/office/drawing/2014/main" id="{4011D81F-B8B3-4EE6-B4C8-457AE9035F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11268" name="Номер слайда 3">
            <a:extLst>
              <a:ext uri="{FF2B5EF4-FFF2-40B4-BE49-F238E27FC236}">
                <a16:creationId xmlns:a16="http://schemas.microsoft.com/office/drawing/2014/main" id="{2B7B0D63-C03C-4139-86B4-075D39D9F5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4872F44-F9C4-4686-A057-C3FEDEB828DC}" type="slidenum">
              <a:rPr lang="ru-RU" altLang="ru-RU" smtClean="0"/>
              <a:pPr/>
              <a:t>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781689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96913" y="739775"/>
            <a:ext cx="5341937" cy="36988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5E830E2-2BF8-4D3A-87C2-516F019D538E}" type="slidenum">
              <a:rPr lang="ru-RU" altLang="ru-RU" smtClean="0"/>
              <a:pPr>
                <a:defRPr/>
              </a:pPr>
              <a:t>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673874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CF614-8228-7071-5F11-AFA3CF711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A85D8F1-A569-4EDF-941A-519C8CB7AF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96913" y="739775"/>
            <a:ext cx="5341937" cy="3698875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15E9704-8C39-664D-793C-DA0A895B15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CE62C69-9C14-8E90-D97F-278E784DDF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5E830E2-2BF8-4D3A-87C2-516F019D538E}" type="slidenum">
              <a:rPr lang="ru-RU" altLang="ru-RU" smtClean="0"/>
              <a:pPr>
                <a:defRPr/>
              </a:pPr>
              <a:t>10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368866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96913" y="739775"/>
            <a:ext cx="5341937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65776" indent="-29452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78117" indent="-23562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49363" indent="-23562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20610" indent="-23562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91857" indent="-235623" defTabSz="47124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63103" indent="-235623" defTabSz="47124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534350" indent="-235623" defTabSz="47124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005597" indent="-235623" defTabSz="47124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7C3B7CC-1256-47F3-B86A-54AF1CB325DF}" type="slidenum">
              <a:rPr lang="ru-RU" altLang="ru-RU" smtClean="0"/>
              <a:pPr/>
              <a:t>17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073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12" indent="0" algn="ctr">
              <a:buNone/>
              <a:defRPr sz="2000"/>
            </a:lvl2pPr>
            <a:lvl3pPr marL="914423" indent="0" algn="ctr">
              <a:buNone/>
              <a:defRPr sz="1800"/>
            </a:lvl3pPr>
            <a:lvl4pPr marL="1371634" indent="0" algn="ctr">
              <a:buNone/>
              <a:defRPr sz="1600"/>
            </a:lvl4pPr>
            <a:lvl5pPr marL="1828846" indent="0" algn="ctr">
              <a:buNone/>
              <a:defRPr sz="1600"/>
            </a:lvl5pPr>
            <a:lvl6pPr marL="2286057" indent="0" algn="ctr">
              <a:buNone/>
              <a:defRPr sz="1600"/>
            </a:lvl6pPr>
            <a:lvl7pPr marL="2743269" indent="0" algn="ctr">
              <a:buNone/>
              <a:defRPr sz="1600"/>
            </a:lvl7pPr>
            <a:lvl8pPr marL="3200480" indent="0" algn="ctr">
              <a:buNone/>
              <a:defRPr sz="1600"/>
            </a:lvl8pPr>
            <a:lvl9pPr marL="3657691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0C669F-D227-407D-B5A4-AB8AD30A6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D7AFC-6B6C-4A12-9987-AE5D2E23D458}" type="datetimeFigureOut">
              <a:rPr lang="ru-RU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F9ACD04-03A0-466B-B711-0CB1D6BCA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8C1D20-84AB-40BC-B368-69BCE6A9B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D7D92E-464C-4949-B4FC-B08A904611E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55023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DADF4C-B383-48DD-A3EF-FA3F269C1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9E1883-A3D0-4DC8-B26F-6383308125ED}" type="datetimeFigureOut">
              <a:rPr lang="ru-RU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FF23196-16ED-4358-A0F8-FF70A90BB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F2D7CD-7638-4881-9A70-990F9D002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3D0A62-E9DB-4AE0-905A-0201E674403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58584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89775" y="365125"/>
            <a:ext cx="2135188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1039" y="365125"/>
            <a:ext cx="6256337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DDA0AC-C7E5-4D1C-BDAD-A9F1B0F3B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9828D-4CC4-488F-80AE-6FA259E25185}" type="datetimeFigureOut">
              <a:rPr lang="ru-RU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662DE84-6FA8-4608-BE67-8FDA7C959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A0CA33-3865-4B5B-82CC-41E82A9AB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DA108-2D9E-4942-8DBD-31D56E7D129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441133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12" indent="0" algn="ctr">
              <a:buNone/>
              <a:defRPr sz="2000"/>
            </a:lvl2pPr>
            <a:lvl3pPr marL="914423" indent="0" algn="ctr">
              <a:buNone/>
              <a:defRPr sz="1800"/>
            </a:lvl3pPr>
            <a:lvl4pPr marL="1371634" indent="0" algn="ctr">
              <a:buNone/>
              <a:defRPr sz="1600"/>
            </a:lvl4pPr>
            <a:lvl5pPr marL="1828846" indent="0" algn="ctr">
              <a:buNone/>
              <a:defRPr sz="1600"/>
            </a:lvl5pPr>
            <a:lvl6pPr marL="2286057" indent="0" algn="ctr">
              <a:buNone/>
              <a:defRPr sz="1600"/>
            </a:lvl6pPr>
            <a:lvl7pPr marL="2743269" indent="0" algn="ctr">
              <a:buNone/>
              <a:defRPr sz="1600"/>
            </a:lvl7pPr>
            <a:lvl8pPr marL="3200480" indent="0" algn="ctr">
              <a:buNone/>
              <a:defRPr sz="1600"/>
            </a:lvl8pPr>
            <a:lvl9pPr marL="3657691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E17125-F070-4FC9-9ED1-5C0001D31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7D874E-C8E4-490D-9A60-5D88FF7DABBB}" type="datetimeFigureOut">
              <a:rPr lang="ru-RU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AC5355-B26B-4AD5-8F9E-238D9532D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14FBC0-992D-4965-AD3D-6ABE6C31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C588DA-3FD7-4676-B867-EAA24904DF1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364870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4A0CEF-0BB5-47D2-BA07-85F7F7B9E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6F7FE6-4566-45BB-89AB-16FA9EF829A9}" type="datetimeFigureOut">
              <a:rPr lang="ru-RU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C14FB1-AEA1-46A4-9C36-8461CE03A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1CEE05-7778-41A1-AEB9-32C0981EA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5F343-2AC2-49EE-82D0-5E33D69BF86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999907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6275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6275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2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2708AF-23BB-4B9D-9834-8B6980524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153AB-172E-4C21-95AF-761AC2ED2850}" type="datetimeFigureOut">
              <a:rPr lang="ru-RU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12C678-3EF3-4C1E-AF34-5AE13FA63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398F22B-BD28-466E-9C62-9D0AAD970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2C38F7-4910-4A43-B642-482ED46D7F9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453492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1039" y="1825625"/>
            <a:ext cx="4195762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29200" y="1825625"/>
            <a:ext cx="41957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FFB9C7FF-8CEE-4DF6-BA85-2B9184AFE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19A83-3BA0-40FA-9819-2E4365945A4B}" type="datetimeFigureOut">
              <a:rPr lang="ru-RU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5100C5E1-292D-4CB1-BF87-43F5DFB35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C5EB7000-9724-40E1-AA34-393999972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765B0A-5350-4420-8233-0B3FD33DFE2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677213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625" y="365127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91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2" indent="0">
              <a:buNone/>
              <a:defRPr sz="2000" b="1"/>
            </a:lvl2pPr>
            <a:lvl3pPr marL="914423" indent="0">
              <a:buNone/>
              <a:defRPr sz="1800" b="1"/>
            </a:lvl3pPr>
            <a:lvl4pPr marL="1371634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9" indent="0">
              <a:buNone/>
              <a:defRPr sz="1600" b="1"/>
            </a:lvl7pPr>
            <a:lvl8pPr marL="3200480" indent="0">
              <a:buNone/>
              <a:defRPr sz="1600" b="1"/>
            </a:lvl8pPr>
            <a:lvl9pPr marL="365769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9100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14914" y="1681163"/>
            <a:ext cx="42116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2" indent="0">
              <a:buNone/>
              <a:defRPr sz="2000" b="1"/>
            </a:lvl2pPr>
            <a:lvl3pPr marL="914423" indent="0">
              <a:buNone/>
              <a:defRPr sz="1800" b="1"/>
            </a:lvl3pPr>
            <a:lvl4pPr marL="1371634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9" indent="0">
              <a:buNone/>
              <a:defRPr sz="1600" b="1"/>
            </a:lvl7pPr>
            <a:lvl8pPr marL="3200480" indent="0">
              <a:buNone/>
              <a:defRPr sz="1600" b="1"/>
            </a:lvl8pPr>
            <a:lvl9pPr marL="365769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14914" y="2505075"/>
            <a:ext cx="421163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4D766590-0198-405A-AE0C-10C9DDEE4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DFFE21-B738-42AA-BF80-ED727A8FFE4D}" type="datetimeFigureOut">
              <a:rPr lang="ru-RU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7BAD6D8C-0B11-41DC-9D45-F16B7CAD5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1D4E8EDB-D37F-41B8-9523-8FF04C5CD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073BD-6243-446A-9678-593B7E6B9D1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003686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559A77E9-B312-4238-907F-CAE1822B8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4121D6-CE16-4BBE-8F0F-B9BCA18695A8}" type="datetimeFigureOut">
              <a:rPr lang="ru-RU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B536366E-43F7-4427-8A03-761C67570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6B267483-3DF1-430A-ADAC-78859ED19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7226E-6ACC-42CE-9E4B-B927797ECED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125478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027EEBD5-765F-4ADA-83B1-4178BBF385B9}"/>
              </a:ext>
            </a:extLst>
          </p:cNvPr>
          <p:cNvCxnSpPr/>
          <p:nvPr userDrawn="1"/>
        </p:nvCxnSpPr>
        <p:spPr>
          <a:xfrm>
            <a:off x="0" y="549275"/>
            <a:ext cx="9906000" cy="0"/>
          </a:xfrm>
          <a:prstGeom prst="line">
            <a:avLst/>
          </a:prstGeom>
          <a:ln w="952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1" descr="C:\Users\Admin\Desktop\герб\герб новый 2021 смик.png">
            <a:extLst>
              <a:ext uri="{FF2B5EF4-FFF2-40B4-BE49-F238E27FC236}">
                <a16:creationId xmlns:a16="http://schemas.microsoft.com/office/drawing/2014/main" id="{8B2DB5F4-6254-41EC-A628-B3738757BFA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55563"/>
            <a:ext cx="442912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Дата 1">
            <a:extLst>
              <a:ext uri="{FF2B5EF4-FFF2-40B4-BE49-F238E27FC236}">
                <a16:creationId xmlns:a16="http://schemas.microsoft.com/office/drawing/2014/main" id="{6A6ADED4-500B-49CE-82DF-5F8D4FFD1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1F672F-4441-41B7-BB8B-BDDFE492AA37}" type="datetimeFigureOut">
              <a:rPr lang="ru-RU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5" name="Нижний колонтитул 2">
            <a:extLst>
              <a:ext uri="{FF2B5EF4-FFF2-40B4-BE49-F238E27FC236}">
                <a16:creationId xmlns:a16="http://schemas.microsoft.com/office/drawing/2014/main" id="{2A23DAF4-0B40-4638-9CC1-5FC8A24E8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2399F2A7-3FF6-42CC-BC0D-5ACA40D38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1BF046-F7FC-485B-8D0C-896D8DD0C12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467684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639" y="987427"/>
            <a:ext cx="501491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2" indent="0">
              <a:buNone/>
              <a:defRPr sz="1400"/>
            </a:lvl2pPr>
            <a:lvl3pPr marL="914423" indent="0">
              <a:buNone/>
              <a:defRPr sz="1200"/>
            </a:lvl3pPr>
            <a:lvl4pPr marL="1371634" indent="0">
              <a:buNone/>
              <a:defRPr sz="1000"/>
            </a:lvl4pPr>
            <a:lvl5pPr marL="1828846" indent="0">
              <a:buNone/>
              <a:defRPr sz="1000"/>
            </a:lvl5pPr>
            <a:lvl6pPr marL="2286057" indent="0">
              <a:buNone/>
              <a:defRPr sz="1000"/>
            </a:lvl6pPr>
            <a:lvl7pPr marL="2743269" indent="0">
              <a:buNone/>
              <a:defRPr sz="1000"/>
            </a:lvl7pPr>
            <a:lvl8pPr marL="3200480" indent="0">
              <a:buNone/>
              <a:defRPr sz="1000"/>
            </a:lvl8pPr>
            <a:lvl9pPr marL="3657691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034E1236-64FE-49CF-9531-400225E77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8876F3-94F9-440D-8833-D5D2FF623FA6}" type="datetimeFigureOut">
              <a:rPr lang="ru-RU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50D9087D-0903-4660-8588-5D7432747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8936C0FA-9CF0-4CA1-8C5F-560A38FCC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E816B-D915-4885-85FF-8419181DB12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96163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B85609D-527D-42B3-A7EC-8CC741249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1DAF6-4332-46D9-B523-222B889712C9}" type="datetimeFigureOut">
              <a:rPr lang="ru-RU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F063FD2-8B7F-43E7-B71D-8B2A7E483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98603B-F1DA-41BA-872A-D94246152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498993-FBC7-4BAA-8F85-098D4CF262B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682159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1639" y="987427"/>
            <a:ext cx="5014912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12" indent="0">
              <a:buNone/>
              <a:defRPr sz="2800"/>
            </a:lvl2pPr>
            <a:lvl3pPr marL="914423" indent="0">
              <a:buNone/>
              <a:defRPr sz="2400"/>
            </a:lvl3pPr>
            <a:lvl4pPr marL="1371634" indent="0">
              <a:buNone/>
              <a:defRPr sz="2000"/>
            </a:lvl4pPr>
            <a:lvl5pPr marL="1828846" indent="0">
              <a:buNone/>
              <a:defRPr sz="2000"/>
            </a:lvl5pPr>
            <a:lvl6pPr marL="2286057" indent="0">
              <a:buNone/>
              <a:defRPr sz="2000"/>
            </a:lvl6pPr>
            <a:lvl7pPr marL="2743269" indent="0">
              <a:buNone/>
              <a:defRPr sz="2000"/>
            </a:lvl7pPr>
            <a:lvl8pPr marL="3200480" indent="0">
              <a:buNone/>
              <a:defRPr sz="2000"/>
            </a:lvl8pPr>
            <a:lvl9pPr marL="3657691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2" indent="0">
              <a:buNone/>
              <a:defRPr sz="1400"/>
            </a:lvl2pPr>
            <a:lvl3pPr marL="914423" indent="0">
              <a:buNone/>
              <a:defRPr sz="1200"/>
            </a:lvl3pPr>
            <a:lvl4pPr marL="1371634" indent="0">
              <a:buNone/>
              <a:defRPr sz="1000"/>
            </a:lvl4pPr>
            <a:lvl5pPr marL="1828846" indent="0">
              <a:buNone/>
              <a:defRPr sz="1000"/>
            </a:lvl5pPr>
            <a:lvl6pPr marL="2286057" indent="0">
              <a:buNone/>
              <a:defRPr sz="1000"/>
            </a:lvl6pPr>
            <a:lvl7pPr marL="2743269" indent="0">
              <a:buNone/>
              <a:defRPr sz="1000"/>
            </a:lvl7pPr>
            <a:lvl8pPr marL="3200480" indent="0">
              <a:buNone/>
              <a:defRPr sz="1000"/>
            </a:lvl8pPr>
            <a:lvl9pPr marL="3657691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7E08795C-E7E1-4DE3-8068-7BB165BC1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2A38E4-7DC0-450A-96BF-F50896D5FF5C}" type="datetimeFigureOut">
              <a:rPr lang="ru-RU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37264B8C-AA47-4815-90D2-4F092433D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BFA7CABE-BB4F-4784-A839-892EAED9D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5D5538-B6A8-401D-95AF-84C03AF5A63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830629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78213A-3A05-409F-A3BC-2AEDF91C5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6F08F-9590-4000-AC2F-C6010CA86189}" type="datetimeFigureOut">
              <a:rPr lang="ru-RU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41EF95-B1BB-41A4-A01B-87A2BCA53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F9CADC-E8C2-4F8A-8275-7BE4CD34D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AE601-DF42-4EED-8559-027D82DE9B3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599071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89775" y="365125"/>
            <a:ext cx="2135188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1039" y="365125"/>
            <a:ext cx="6256337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3334FE8-82F5-4B98-B968-F92EF5171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BC969-AD4A-4466-99BE-BCE5F37ECF5A}" type="datetimeFigureOut">
              <a:rPr lang="ru-RU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ACC7AA-41EA-4DAD-99F1-F0DF6A75B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6A3C719-8F16-4C61-BB4F-A1BBB27AF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E26A7D-2952-4C1B-8DDE-EACD3E689AC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064862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12" indent="0" algn="ctr">
              <a:buNone/>
              <a:defRPr sz="2000"/>
            </a:lvl2pPr>
            <a:lvl3pPr marL="914423" indent="0" algn="ctr">
              <a:buNone/>
              <a:defRPr sz="1800"/>
            </a:lvl3pPr>
            <a:lvl4pPr marL="1371634" indent="0" algn="ctr">
              <a:buNone/>
              <a:defRPr sz="1600"/>
            </a:lvl4pPr>
            <a:lvl5pPr marL="1828846" indent="0" algn="ctr">
              <a:buNone/>
              <a:defRPr sz="1600"/>
            </a:lvl5pPr>
            <a:lvl6pPr marL="2286057" indent="0" algn="ctr">
              <a:buNone/>
              <a:defRPr sz="1600"/>
            </a:lvl6pPr>
            <a:lvl7pPr marL="2743269" indent="0" algn="ctr">
              <a:buNone/>
              <a:defRPr sz="1600"/>
            </a:lvl7pPr>
            <a:lvl8pPr marL="3200480" indent="0" algn="ctr">
              <a:buNone/>
              <a:defRPr sz="1600"/>
            </a:lvl8pPr>
            <a:lvl9pPr marL="3657691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4C122D-E075-4576-AC15-7A652E7D6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2EF05-8B28-4393-994B-2223CA8059BC}" type="datetimeFigureOut">
              <a:rPr lang="ru-RU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43A214-47D4-41D0-9A30-AAC1EE152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897BC8-0D36-41E2-8BD9-767310237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65C69-C8EF-4D6F-88FB-C541F3072DF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273553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A95007-95D1-4B33-8BC6-72E6A991D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E34E4C-8FD1-4E1E-9192-8F5940FD2B12}" type="datetimeFigureOut">
              <a:rPr lang="ru-RU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1925E29-6F55-4872-9C19-52A41CDE3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754E21-4743-4999-B5C1-57CAED708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9A9CC4-C90D-4D43-B973-A4F450897CC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206136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6275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6275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2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8840C1-F665-47AF-A3DE-D74D3F700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A64A6-8909-40C7-9B88-156DA56A4DDE}" type="datetimeFigureOut">
              <a:rPr lang="ru-RU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F1F214-5A10-4A19-83CD-9FE8C9A2C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2C70B4-4BB3-4F1C-AFEC-654C8DEB1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AF030-AE9C-45ED-953F-BDDA0E96D3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764685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1039" y="1825625"/>
            <a:ext cx="4195762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29200" y="1825625"/>
            <a:ext cx="41957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CCD90F9B-EA95-44C3-ABE4-4E93999BD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72B78-9258-4566-97E9-707523E5BD43}" type="datetimeFigureOut">
              <a:rPr lang="ru-RU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F88F5317-923E-4F38-9FAE-C87A262F0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8530245B-50E2-43F8-B4B9-E031D5BB6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25182-8718-499B-BA08-68B8C90853C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10924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625" y="365127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91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2" indent="0">
              <a:buNone/>
              <a:defRPr sz="2000" b="1"/>
            </a:lvl2pPr>
            <a:lvl3pPr marL="914423" indent="0">
              <a:buNone/>
              <a:defRPr sz="1800" b="1"/>
            </a:lvl3pPr>
            <a:lvl4pPr marL="1371634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9" indent="0">
              <a:buNone/>
              <a:defRPr sz="1600" b="1"/>
            </a:lvl7pPr>
            <a:lvl8pPr marL="3200480" indent="0">
              <a:buNone/>
              <a:defRPr sz="1600" b="1"/>
            </a:lvl8pPr>
            <a:lvl9pPr marL="365769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9100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14914" y="1681163"/>
            <a:ext cx="42116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2" indent="0">
              <a:buNone/>
              <a:defRPr sz="2000" b="1"/>
            </a:lvl2pPr>
            <a:lvl3pPr marL="914423" indent="0">
              <a:buNone/>
              <a:defRPr sz="1800" b="1"/>
            </a:lvl3pPr>
            <a:lvl4pPr marL="1371634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9" indent="0">
              <a:buNone/>
              <a:defRPr sz="1600" b="1"/>
            </a:lvl7pPr>
            <a:lvl8pPr marL="3200480" indent="0">
              <a:buNone/>
              <a:defRPr sz="1600" b="1"/>
            </a:lvl8pPr>
            <a:lvl9pPr marL="365769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14914" y="2505075"/>
            <a:ext cx="421163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04F98E6F-7CCE-43D0-91A8-AE6A3B44B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14862-1FBD-4070-B4C8-954BD6D8BF64}" type="datetimeFigureOut">
              <a:rPr lang="ru-RU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CBBC3E70-37E4-4FEA-A558-784AEAD1C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448F4068-01AE-4F12-B80E-1704A19DD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6BCDD2-F1F6-4834-B072-CA3A7AFEE98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713954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28FA8229-193A-4E9E-B8CF-473616E42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1B8ADA-FC6F-4FCE-B86F-F875C6D9C99C}" type="datetimeFigureOut">
              <a:rPr lang="ru-RU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FC8FE689-4569-4A54-A420-C95C1765B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7208B4D1-F741-469C-AA3E-7D3CE5BCC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84FA1-6098-4C2F-8767-73E8B01FE04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681661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334F53A3-2B45-41B6-BD04-2A8A1FAF3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85D0BC-E732-48A3-9774-0D1481A3C090}" type="datetimeFigureOut">
              <a:rPr lang="ru-RU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33D4A58A-9355-491E-BFB1-53325198B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630A0F59-04DB-408D-B8C4-4D6BD6BC0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09652E-7B8D-4086-A347-14E4F781085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57942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6275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6275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2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D18D49-1539-45F9-B248-755FC5074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56CE8-62F8-4F31-B429-7AAED9D19870}" type="datetimeFigureOut">
              <a:rPr lang="ru-RU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34AC3F-EDD3-44B4-B836-E15DCFE00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56CA6A-5422-4FF7-A698-CBA91CFDA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9266E-CD75-4B3B-A4DA-95C2D4FD1A8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061066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639" y="987427"/>
            <a:ext cx="501491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2" indent="0">
              <a:buNone/>
              <a:defRPr sz="1400"/>
            </a:lvl2pPr>
            <a:lvl3pPr marL="914423" indent="0">
              <a:buNone/>
              <a:defRPr sz="1200"/>
            </a:lvl3pPr>
            <a:lvl4pPr marL="1371634" indent="0">
              <a:buNone/>
              <a:defRPr sz="1000"/>
            </a:lvl4pPr>
            <a:lvl5pPr marL="1828846" indent="0">
              <a:buNone/>
              <a:defRPr sz="1000"/>
            </a:lvl5pPr>
            <a:lvl6pPr marL="2286057" indent="0">
              <a:buNone/>
              <a:defRPr sz="1000"/>
            </a:lvl6pPr>
            <a:lvl7pPr marL="2743269" indent="0">
              <a:buNone/>
              <a:defRPr sz="1000"/>
            </a:lvl7pPr>
            <a:lvl8pPr marL="3200480" indent="0">
              <a:buNone/>
              <a:defRPr sz="1000"/>
            </a:lvl8pPr>
            <a:lvl9pPr marL="3657691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BFEF5B31-D9E8-4939-9E15-B403734AE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668B80-2A2C-4431-A0A2-F1566DA33ECB}" type="datetimeFigureOut">
              <a:rPr lang="ru-RU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33AD0399-0D88-4E1F-9765-ADC28BDAE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1F59A4EF-8A2D-4541-A874-0A1BF044F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42642-70F0-44DF-A496-17029F4FF9E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077081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1639" y="987427"/>
            <a:ext cx="5014912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12" indent="0">
              <a:buNone/>
              <a:defRPr sz="2800"/>
            </a:lvl2pPr>
            <a:lvl3pPr marL="914423" indent="0">
              <a:buNone/>
              <a:defRPr sz="2400"/>
            </a:lvl3pPr>
            <a:lvl4pPr marL="1371634" indent="0">
              <a:buNone/>
              <a:defRPr sz="2000"/>
            </a:lvl4pPr>
            <a:lvl5pPr marL="1828846" indent="0">
              <a:buNone/>
              <a:defRPr sz="2000"/>
            </a:lvl5pPr>
            <a:lvl6pPr marL="2286057" indent="0">
              <a:buNone/>
              <a:defRPr sz="2000"/>
            </a:lvl6pPr>
            <a:lvl7pPr marL="2743269" indent="0">
              <a:buNone/>
              <a:defRPr sz="2000"/>
            </a:lvl7pPr>
            <a:lvl8pPr marL="3200480" indent="0">
              <a:buNone/>
              <a:defRPr sz="2000"/>
            </a:lvl8pPr>
            <a:lvl9pPr marL="3657691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2" indent="0">
              <a:buNone/>
              <a:defRPr sz="1400"/>
            </a:lvl2pPr>
            <a:lvl3pPr marL="914423" indent="0">
              <a:buNone/>
              <a:defRPr sz="1200"/>
            </a:lvl3pPr>
            <a:lvl4pPr marL="1371634" indent="0">
              <a:buNone/>
              <a:defRPr sz="1000"/>
            </a:lvl4pPr>
            <a:lvl5pPr marL="1828846" indent="0">
              <a:buNone/>
              <a:defRPr sz="1000"/>
            </a:lvl5pPr>
            <a:lvl6pPr marL="2286057" indent="0">
              <a:buNone/>
              <a:defRPr sz="1000"/>
            </a:lvl6pPr>
            <a:lvl7pPr marL="2743269" indent="0">
              <a:buNone/>
              <a:defRPr sz="1000"/>
            </a:lvl7pPr>
            <a:lvl8pPr marL="3200480" indent="0">
              <a:buNone/>
              <a:defRPr sz="1000"/>
            </a:lvl8pPr>
            <a:lvl9pPr marL="3657691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289F147A-7568-4B2E-B504-D875B5CF7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FCF46-7389-467F-AE7D-43190CA93D31}" type="datetimeFigureOut">
              <a:rPr lang="ru-RU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51CFFE56-9852-499C-976D-405CEB5AB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DB9BE1A7-8E6A-42A7-B4C9-94BEB4886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FE122-15B2-4E51-A6BA-A6CA884A073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744367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52B6D2-0B48-4CA0-AFC6-FA1B38E3B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88574-A82A-493D-B75F-2D49AC3BD033}" type="datetimeFigureOut">
              <a:rPr lang="ru-RU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06F328-FE47-4607-9633-FF6001A1F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3D73B6-519A-4E3E-BF79-3BE35B958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682F95-B130-4361-B299-ACEFA6FCC1F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764427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89775" y="365125"/>
            <a:ext cx="2135188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1039" y="365125"/>
            <a:ext cx="6256337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5F5C081-82C8-4AB3-BBEA-E3962467F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9C9FB-5B70-4ECC-B9FF-AAFB8B5A940E}" type="datetimeFigureOut">
              <a:rPr lang="ru-RU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C200DB-8412-4582-9FEF-337952DD6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76B6A4-A724-4743-8713-BECDEEB4C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6C0AA1-7649-49EE-9BA1-833C1EB5590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588524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501894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03CD9A58-A4A1-40FD-9533-5A24E56620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57927"/>
            <a:ext cx="99060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Users\1\Desktop\temp\logo-щ.png">
            <a:extLst>
              <a:ext uri="{FF2B5EF4-FFF2-40B4-BE49-F238E27FC236}">
                <a16:creationId xmlns:a16="http://schemas.microsoft.com/office/drawing/2014/main" id="{62F476A9-168F-4A82-BF74-2E80089B18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600" y="1458914"/>
            <a:ext cx="6589713" cy="111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 descr="C:\Users\1\Desktop\temp\logo-g1.png">
            <a:extLst>
              <a:ext uri="{FF2B5EF4-FFF2-40B4-BE49-F238E27FC236}">
                <a16:creationId xmlns:a16="http://schemas.microsoft.com/office/drawing/2014/main" id="{B801FE64-82A1-4B61-B20C-637503DCE6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71440"/>
            <a:ext cx="1084262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786058"/>
            <a:ext cx="8420100" cy="1470025"/>
          </a:xfrm>
        </p:spPr>
        <p:txBody>
          <a:bodyPr/>
          <a:lstStyle>
            <a:lvl1pPr>
              <a:defRPr b="1">
                <a:latin typeface="Cambria" pitchFamily="18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4429132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6EAD9950-232C-4B17-A24A-01C0E66A0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F9232567-E937-4F63-9CEB-8AC6B3D4A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5DB6E45F-7257-4CAF-ADA2-1AB2BA42E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7B43C-6C01-4F2E-AC1F-D5919ECE5EF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8897371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  <a:latin typeface="Cambria" pitchFamily="18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mbria" pitchFamily="18" charset="0"/>
              </a:defRPr>
            </a:lvl1pPr>
            <a:lvl2pPr>
              <a:defRPr>
                <a:latin typeface="Cambria" pitchFamily="18" charset="0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7DA056-5525-4520-87AA-180BD3087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FCD48C-FE7E-4322-8FC4-1A7970E82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66B0C3-1E3F-4B8A-94AC-6729F556D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FD6C8-FB89-43E7-A331-B04E0622F3F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2355650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1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FF9CEB2-7D36-4B49-8499-7C179339E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03F8E6-2D44-4550-BBA9-3A7E57618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B6D5DA-B4C4-4DC6-9795-44D8B977F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7F1A3-A18B-45E4-AE7B-A8FD4DC9851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0144225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3"/>
            <a:ext cx="4375150" cy="4525963"/>
          </a:xfrm>
        </p:spPr>
        <p:txBody>
          <a:bodyPr/>
          <a:lstStyle>
            <a:lvl1pPr>
              <a:defRPr sz="2800">
                <a:latin typeface="Cambria" pitchFamily="18" charset="0"/>
              </a:defRPr>
            </a:lvl1pPr>
            <a:lvl2pPr>
              <a:defRPr sz="2400">
                <a:latin typeface="Cambria" pitchFamily="18" charset="0"/>
              </a:defRPr>
            </a:lvl2pPr>
            <a:lvl3pPr>
              <a:defRPr sz="2000">
                <a:latin typeface="Cambria" pitchFamily="18" charset="0"/>
              </a:defRPr>
            </a:lvl3pPr>
            <a:lvl4pPr>
              <a:defRPr sz="1800">
                <a:latin typeface="Cambria" pitchFamily="18" charset="0"/>
              </a:defRPr>
            </a:lvl4pPr>
            <a:lvl5pPr>
              <a:defRPr sz="1800">
                <a:latin typeface="Cambria" pitchFamily="18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>
                <a:latin typeface="Cambria" pitchFamily="18" charset="0"/>
              </a:defRPr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28A8706A-808A-461F-9F44-0B5F01FB3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8430407A-1635-403A-906A-DF3025107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DF4E42AD-E6FE-4813-B52D-B8BB64A7F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4CAE5D-2204-4D89-8949-5281DB9A473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4064057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2" indent="0">
              <a:buNone/>
              <a:defRPr sz="2000" b="1"/>
            </a:lvl2pPr>
            <a:lvl3pPr marL="914423" indent="0">
              <a:buNone/>
              <a:defRPr sz="1800" b="1"/>
            </a:lvl3pPr>
            <a:lvl4pPr marL="1371634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9" indent="0">
              <a:buNone/>
              <a:defRPr sz="1600" b="1"/>
            </a:lvl7pPr>
            <a:lvl8pPr marL="3200480" indent="0">
              <a:buNone/>
              <a:defRPr sz="1600" b="1"/>
            </a:lvl8pPr>
            <a:lvl9pPr marL="365769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2" indent="0">
              <a:buNone/>
              <a:defRPr sz="2000" b="1"/>
            </a:lvl2pPr>
            <a:lvl3pPr marL="914423" indent="0">
              <a:buNone/>
              <a:defRPr sz="1800" b="1"/>
            </a:lvl3pPr>
            <a:lvl4pPr marL="1371634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9" indent="0">
              <a:buNone/>
              <a:defRPr sz="1600" b="1"/>
            </a:lvl7pPr>
            <a:lvl8pPr marL="3200480" indent="0">
              <a:buNone/>
              <a:defRPr sz="1600" b="1"/>
            </a:lvl8pPr>
            <a:lvl9pPr marL="365769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F791C9BF-AE0E-4616-ACF0-1A27B299B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5186C6D8-D2F9-4A34-BFAB-A5BDA8A65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D5AECE71-E2D3-49FF-A449-83E63F040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45BDB-02F4-4A4D-9C87-56F87AB4C94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44598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1039" y="1825625"/>
            <a:ext cx="4195762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29200" y="1825625"/>
            <a:ext cx="41957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2EE6CCF0-8F85-4BB4-8A33-389A3A508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ACB8B-D345-46A7-945D-1696B6029488}" type="datetimeFigureOut">
              <a:rPr lang="ru-RU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E0F7AEC6-6DF3-4B73-B62B-DCE39DC06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103E69FA-281B-4026-9830-7E3DC0360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359406-6CC0-43AF-B0EB-40887076A53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352120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261F7807-EE22-486E-91D6-00DF4E11A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19340F0D-6C7E-4508-9062-213B9FCA9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49DB24CC-22BB-47D8-B47C-F4FB7D54D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CA1CE-D095-4DED-9D86-6BBA111FEDB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0131921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06D8115E-9813-4C08-9C05-03B0B534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8903D870-54EB-4A04-A36B-16DDA0630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EA0827CC-D781-4544-94E5-2E5E2305B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670BC-90B4-4971-AEC7-4593D220B72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6927385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6922" y="1142984"/>
            <a:ext cx="3259006" cy="87629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6915" y="1285861"/>
            <a:ext cx="5463785" cy="484030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6921" y="2071678"/>
            <a:ext cx="3367385" cy="4054485"/>
          </a:xfrm>
        </p:spPr>
        <p:txBody>
          <a:bodyPr/>
          <a:lstStyle>
            <a:lvl1pPr marL="0" indent="0">
              <a:buNone/>
              <a:defRPr sz="1400"/>
            </a:lvl1pPr>
            <a:lvl2pPr marL="457212" indent="0">
              <a:buNone/>
              <a:defRPr sz="1200"/>
            </a:lvl2pPr>
            <a:lvl3pPr marL="914423" indent="0">
              <a:buNone/>
              <a:defRPr sz="1000"/>
            </a:lvl3pPr>
            <a:lvl4pPr marL="1371634" indent="0">
              <a:buNone/>
              <a:defRPr sz="900"/>
            </a:lvl4pPr>
            <a:lvl5pPr marL="1828846" indent="0">
              <a:buNone/>
              <a:defRPr sz="900"/>
            </a:lvl5pPr>
            <a:lvl6pPr marL="2286057" indent="0">
              <a:buNone/>
              <a:defRPr sz="900"/>
            </a:lvl6pPr>
            <a:lvl7pPr marL="2743269" indent="0">
              <a:buNone/>
              <a:defRPr sz="900"/>
            </a:lvl7pPr>
            <a:lvl8pPr marL="3200480" indent="0">
              <a:buNone/>
              <a:defRPr sz="900"/>
            </a:lvl8pPr>
            <a:lvl9pPr marL="3657691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F4702D74-3D01-4F70-948C-E75E3DBB9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4DCA836E-4F76-45C2-844E-826CA9768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BC29DEB6-816A-4B0E-8574-45A53C73F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D9A1E6-0D18-4534-A7BA-C716143E898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5123449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2873" y="4862526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79962" y="1214425"/>
            <a:ext cx="6105283" cy="358459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12" indent="0">
              <a:buNone/>
              <a:defRPr sz="2800"/>
            </a:lvl2pPr>
            <a:lvl3pPr marL="914423" indent="0">
              <a:buNone/>
              <a:defRPr sz="2400"/>
            </a:lvl3pPr>
            <a:lvl4pPr marL="1371634" indent="0">
              <a:buNone/>
              <a:defRPr sz="2000"/>
            </a:lvl4pPr>
            <a:lvl5pPr marL="1828846" indent="0">
              <a:buNone/>
              <a:defRPr sz="2000"/>
            </a:lvl5pPr>
            <a:lvl6pPr marL="2286057" indent="0">
              <a:buNone/>
              <a:defRPr sz="2000"/>
            </a:lvl6pPr>
            <a:lvl7pPr marL="2743269" indent="0">
              <a:buNone/>
              <a:defRPr sz="2000"/>
            </a:lvl7pPr>
            <a:lvl8pPr marL="3200480" indent="0">
              <a:buNone/>
              <a:defRPr sz="2000"/>
            </a:lvl8pPr>
            <a:lvl9pPr marL="3657691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57353" y="5410220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12" indent="0">
              <a:buNone/>
              <a:defRPr sz="1200"/>
            </a:lvl2pPr>
            <a:lvl3pPr marL="914423" indent="0">
              <a:buNone/>
              <a:defRPr sz="1000"/>
            </a:lvl3pPr>
            <a:lvl4pPr marL="1371634" indent="0">
              <a:buNone/>
              <a:defRPr sz="900"/>
            </a:lvl4pPr>
            <a:lvl5pPr marL="1828846" indent="0">
              <a:buNone/>
              <a:defRPr sz="900"/>
            </a:lvl5pPr>
            <a:lvl6pPr marL="2286057" indent="0">
              <a:buNone/>
              <a:defRPr sz="900"/>
            </a:lvl6pPr>
            <a:lvl7pPr marL="2743269" indent="0">
              <a:buNone/>
              <a:defRPr sz="900"/>
            </a:lvl7pPr>
            <a:lvl8pPr marL="3200480" indent="0">
              <a:buNone/>
              <a:defRPr sz="900"/>
            </a:lvl8pPr>
            <a:lvl9pPr marL="3657691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5486D9D4-CB80-4AB8-9C46-5728D81B0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8FA66E64-2DBB-4B7A-9A5D-3A36D9EF7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C8915949-7E24-4A86-A20A-AE9DF05B8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375274-4783-4B18-ACDA-C3968D7FA07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2949157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1546246"/>
            <a:ext cx="8915400" cy="452596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720564-3225-4D54-92AB-5D144201C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82B22A-99A6-4E59-8A03-10A44E603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4EF892-DD51-4E38-ACBB-B5A108FA7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658061-1FE7-48EC-AD4C-BE8FB077702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95700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1214425"/>
            <a:ext cx="2228850" cy="491174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1214425"/>
            <a:ext cx="6521450" cy="491174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200BDEB-56CC-4448-88AB-8BF5A85E6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3446A6-93EE-4CA8-AB74-87AB7595F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AF4043C-EF48-4E7C-8C38-42E2345CF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79087-5B2E-43BE-8227-7DCE8796CD0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74245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625" y="365127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91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2" indent="0">
              <a:buNone/>
              <a:defRPr sz="2000" b="1"/>
            </a:lvl2pPr>
            <a:lvl3pPr marL="914423" indent="0">
              <a:buNone/>
              <a:defRPr sz="1800" b="1"/>
            </a:lvl3pPr>
            <a:lvl4pPr marL="1371634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9" indent="0">
              <a:buNone/>
              <a:defRPr sz="1600" b="1"/>
            </a:lvl7pPr>
            <a:lvl8pPr marL="3200480" indent="0">
              <a:buNone/>
              <a:defRPr sz="1600" b="1"/>
            </a:lvl8pPr>
            <a:lvl9pPr marL="365769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9100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14914" y="1681163"/>
            <a:ext cx="42116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2" indent="0">
              <a:buNone/>
              <a:defRPr sz="2000" b="1"/>
            </a:lvl2pPr>
            <a:lvl3pPr marL="914423" indent="0">
              <a:buNone/>
              <a:defRPr sz="1800" b="1"/>
            </a:lvl3pPr>
            <a:lvl4pPr marL="1371634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9" indent="0">
              <a:buNone/>
              <a:defRPr sz="1600" b="1"/>
            </a:lvl7pPr>
            <a:lvl8pPr marL="3200480" indent="0">
              <a:buNone/>
              <a:defRPr sz="1600" b="1"/>
            </a:lvl8pPr>
            <a:lvl9pPr marL="365769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14914" y="2505075"/>
            <a:ext cx="421163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77F7D17B-5D4B-4263-9AAE-1AC0EF370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5D76F-366D-4506-8394-71286E3D7AE7}" type="datetimeFigureOut">
              <a:rPr lang="ru-RU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D7E1EA19-67C3-4351-86AE-2A6011121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45A2C057-6D2D-4654-96DD-F4389C96E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0D5EF-24D3-45D2-BE73-A1DC7252016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28988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A5E731D0-5DC3-49F0-903A-42ED9AD69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5F65FA-06BA-4B41-A5A2-CAD2455A5698}" type="datetimeFigureOut">
              <a:rPr lang="ru-RU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6ACF2CA0-FA22-4EDA-B601-474AFB216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38E3CC19-4942-446A-A417-8A0CAF249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AB6172-1582-4646-BD27-4D3EE2C802A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49294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9A38E16D-C12C-4010-BAEB-D54343F9F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203C52-1BB7-486D-8579-D54BAD83DA0C}" type="datetimeFigureOut">
              <a:rPr lang="ru-RU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A9AE668D-3EE8-4D80-9DE6-28C3CFF05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9AD08FEF-FC59-4DF3-A74A-1D8F8647E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72AF9-6049-41AA-B164-BA00DA67113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78128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639" y="987427"/>
            <a:ext cx="501491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2" indent="0">
              <a:buNone/>
              <a:defRPr sz="1400"/>
            </a:lvl2pPr>
            <a:lvl3pPr marL="914423" indent="0">
              <a:buNone/>
              <a:defRPr sz="1200"/>
            </a:lvl3pPr>
            <a:lvl4pPr marL="1371634" indent="0">
              <a:buNone/>
              <a:defRPr sz="1000"/>
            </a:lvl4pPr>
            <a:lvl5pPr marL="1828846" indent="0">
              <a:buNone/>
              <a:defRPr sz="1000"/>
            </a:lvl5pPr>
            <a:lvl6pPr marL="2286057" indent="0">
              <a:buNone/>
              <a:defRPr sz="1000"/>
            </a:lvl6pPr>
            <a:lvl7pPr marL="2743269" indent="0">
              <a:buNone/>
              <a:defRPr sz="1000"/>
            </a:lvl7pPr>
            <a:lvl8pPr marL="3200480" indent="0">
              <a:buNone/>
              <a:defRPr sz="1000"/>
            </a:lvl8pPr>
            <a:lvl9pPr marL="3657691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F9D51F72-6C35-460E-A3FE-A9740FBED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806206-0109-401D-86EB-8B7336684CDF}" type="datetimeFigureOut">
              <a:rPr lang="ru-RU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E846A743-ED05-4C79-99C9-C0F18D122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B11DF11B-6E38-412E-A3B5-FD5FA5E7D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A911F-933C-4BB8-9768-97EC39C78D6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88869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1639" y="987427"/>
            <a:ext cx="5014912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12" indent="0">
              <a:buNone/>
              <a:defRPr sz="2800"/>
            </a:lvl2pPr>
            <a:lvl3pPr marL="914423" indent="0">
              <a:buNone/>
              <a:defRPr sz="2400"/>
            </a:lvl3pPr>
            <a:lvl4pPr marL="1371634" indent="0">
              <a:buNone/>
              <a:defRPr sz="2000"/>
            </a:lvl4pPr>
            <a:lvl5pPr marL="1828846" indent="0">
              <a:buNone/>
              <a:defRPr sz="2000"/>
            </a:lvl5pPr>
            <a:lvl6pPr marL="2286057" indent="0">
              <a:buNone/>
              <a:defRPr sz="2000"/>
            </a:lvl6pPr>
            <a:lvl7pPr marL="2743269" indent="0">
              <a:buNone/>
              <a:defRPr sz="2000"/>
            </a:lvl7pPr>
            <a:lvl8pPr marL="3200480" indent="0">
              <a:buNone/>
              <a:defRPr sz="2000"/>
            </a:lvl8pPr>
            <a:lvl9pPr marL="3657691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2" indent="0">
              <a:buNone/>
              <a:defRPr sz="1400"/>
            </a:lvl2pPr>
            <a:lvl3pPr marL="914423" indent="0">
              <a:buNone/>
              <a:defRPr sz="1200"/>
            </a:lvl3pPr>
            <a:lvl4pPr marL="1371634" indent="0">
              <a:buNone/>
              <a:defRPr sz="1000"/>
            </a:lvl4pPr>
            <a:lvl5pPr marL="1828846" indent="0">
              <a:buNone/>
              <a:defRPr sz="1000"/>
            </a:lvl5pPr>
            <a:lvl6pPr marL="2286057" indent="0">
              <a:buNone/>
              <a:defRPr sz="1000"/>
            </a:lvl6pPr>
            <a:lvl7pPr marL="2743269" indent="0">
              <a:buNone/>
              <a:defRPr sz="1000"/>
            </a:lvl7pPr>
            <a:lvl8pPr marL="3200480" indent="0">
              <a:buNone/>
              <a:defRPr sz="1000"/>
            </a:lvl8pPr>
            <a:lvl9pPr marL="3657691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2ECAEA3D-AACF-4475-8226-7778FB201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2E3971-2451-4F1E-9185-6BFC37A908D1}" type="datetimeFigureOut">
              <a:rPr lang="ru-RU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8E080B03-4A22-4A8D-8B7B-AB3BD45F3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633BFBD7-9837-4710-864C-0D8FF8E9F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CB7F1-038A-4946-9634-C6563FFDF4D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00728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364FC665-309A-4020-8440-A63BD0DD0FD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81038" y="365127"/>
            <a:ext cx="85439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93ED5568-EE1A-4A83-ACA9-CB973635E25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BF6869-0D09-4CDF-B5D3-208C9FF38B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24732D8-C960-4AB4-AFE8-0457FBA6F64A}" type="datetimeFigureOut">
              <a:rPr lang="ru-RU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3D06C49-EAD4-4F11-AA19-5EA9B15F2D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91C4D8-7F4F-4DA7-B4B1-DEB91094B2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45D1E9F-70E3-4581-957F-B908D6DC46E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944" r:id="rId1"/>
    <p:sldLayoutId id="2147492945" r:id="rId2"/>
    <p:sldLayoutId id="2147492946" r:id="rId3"/>
    <p:sldLayoutId id="2147492947" r:id="rId4"/>
    <p:sldLayoutId id="2147492948" r:id="rId5"/>
    <p:sldLayoutId id="2147492949" r:id="rId6"/>
    <p:sldLayoutId id="2147492950" r:id="rId7"/>
    <p:sldLayoutId id="2147492951" r:id="rId8"/>
    <p:sldLayoutId id="2147492952" r:id="rId9"/>
    <p:sldLayoutId id="2147492953" r:id="rId10"/>
    <p:sldLayoutId id="2147492954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libri Light" panose="020F0302020204030204" pitchFamily="34" charset="0"/>
        </a:defRPr>
      </a:lvl5pPr>
      <a:lvl6pPr marL="457212" algn="l" rtl="0" fontAlgn="base">
        <a:lnSpc>
          <a:spcPct val="90000"/>
        </a:lnSpc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libri Light" panose="020F0302020204030204" pitchFamily="34" charset="0"/>
        </a:defRPr>
      </a:lvl6pPr>
      <a:lvl7pPr marL="914423" algn="l" rtl="0" fontAlgn="base">
        <a:lnSpc>
          <a:spcPct val="90000"/>
        </a:lnSpc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libri Light" panose="020F0302020204030204" pitchFamily="34" charset="0"/>
        </a:defRPr>
      </a:lvl7pPr>
      <a:lvl8pPr marL="1371634" algn="l" rtl="0" fontAlgn="base">
        <a:lnSpc>
          <a:spcPct val="90000"/>
        </a:lnSpc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libri Light" panose="020F0302020204030204" pitchFamily="34" charset="0"/>
        </a:defRPr>
      </a:lvl8pPr>
      <a:lvl9pPr marL="1828846" algn="l" rtl="0" fontAlgn="base">
        <a:lnSpc>
          <a:spcPct val="90000"/>
        </a:lnSpc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6" indent="-228606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28606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6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6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6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4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6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7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4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6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7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1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>
            <a:extLst>
              <a:ext uri="{FF2B5EF4-FFF2-40B4-BE49-F238E27FC236}">
                <a16:creationId xmlns:a16="http://schemas.microsoft.com/office/drawing/2014/main" id="{3EAED5C2-04D4-4ED0-BED0-9AD6156A5BE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81038" y="365127"/>
            <a:ext cx="85439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2051" name="Текст 2">
            <a:extLst>
              <a:ext uri="{FF2B5EF4-FFF2-40B4-BE49-F238E27FC236}">
                <a16:creationId xmlns:a16="http://schemas.microsoft.com/office/drawing/2014/main" id="{98F822FE-3AE5-47DB-9106-03B7F7BAFAA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57AF18E-03D7-4CD3-9FCA-C372ECBA14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6515494-F37C-41C7-A5CD-E8A6C496A06B}" type="datetimeFigureOut">
              <a:rPr lang="ru-RU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3E3683-006F-42B3-B722-814FF2031F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6DBD21-4A30-49A2-9845-D08429A50C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88B33A1A-B846-492A-83DA-FD886060692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955" r:id="rId1"/>
    <p:sldLayoutId id="2147492956" r:id="rId2"/>
    <p:sldLayoutId id="2147492957" r:id="rId3"/>
    <p:sldLayoutId id="2147492958" r:id="rId4"/>
    <p:sldLayoutId id="2147492959" r:id="rId5"/>
    <p:sldLayoutId id="2147492960" r:id="rId6"/>
    <p:sldLayoutId id="2147492986" r:id="rId7"/>
    <p:sldLayoutId id="2147492961" r:id="rId8"/>
    <p:sldLayoutId id="2147492962" r:id="rId9"/>
    <p:sldLayoutId id="2147492963" r:id="rId10"/>
    <p:sldLayoutId id="2147492964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libri Light" panose="020F0302020204030204" pitchFamily="34" charset="0"/>
        </a:defRPr>
      </a:lvl5pPr>
      <a:lvl6pPr marL="457212" algn="l" rtl="0" fontAlgn="base">
        <a:lnSpc>
          <a:spcPct val="90000"/>
        </a:lnSpc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libri Light" panose="020F0302020204030204" pitchFamily="34" charset="0"/>
        </a:defRPr>
      </a:lvl6pPr>
      <a:lvl7pPr marL="914423" algn="l" rtl="0" fontAlgn="base">
        <a:lnSpc>
          <a:spcPct val="90000"/>
        </a:lnSpc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libri Light" panose="020F0302020204030204" pitchFamily="34" charset="0"/>
        </a:defRPr>
      </a:lvl7pPr>
      <a:lvl8pPr marL="1371634" algn="l" rtl="0" fontAlgn="base">
        <a:lnSpc>
          <a:spcPct val="90000"/>
        </a:lnSpc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libri Light" panose="020F0302020204030204" pitchFamily="34" charset="0"/>
        </a:defRPr>
      </a:lvl8pPr>
      <a:lvl9pPr marL="1828846" algn="l" rtl="0" fontAlgn="base">
        <a:lnSpc>
          <a:spcPct val="90000"/>
        </a:lnSpc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6" indent="-228606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28606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6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6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6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4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6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7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4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6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7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1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>
            <a:extLst>
              <a:ext uri="{FF2B5EF4-FFF2-40B4-BE49-F238E27FC236}">
                <a16:creationId xmlns:a16="http://schemas.microsoft.com/office/drawing/2014/main" id="{DED32408-54B5-4509-9B94-6CF8F3A335A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81038" y="365127"/>
            <a:ext cx="85439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3075" name="Текст 2">
            <a:extLst>
              <a:ext uri="{FF2B5EF4-FFF2-40B4-BE49-F238E27FC236}">
                <a16:creationId xmlns:a16="http://schemas.microsoft.com/office/drawing/2014/main" id="{57B9E6FA-824B-4D74-AAA1-EEBC0FF4C16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3114FB-DB9A-4CE3-8A6C-C086E4CB9C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BCE0186-A28E-4B38-81B3-1E4AA41F7E75}" type="datetimeFigureOut">
              <a:rPr lang="ru-RU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18F3C5-7FF4-45E2-924D-F6D99770FC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BE56B3-C97A-45A2-B1A9-7B51D32AF2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AD68860-25D7-49FF-8D56-67C98D82AB1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965" r:id="rId1"/>
    <p:sldLayoutId id="2147492966" r:id="rId2"/>
    <p:sldLayoutId id="2147492967" r:id="rId3"/>
    <p:sldLayoutId id="2147492968" r:id="rId4"/>
    <p:sldLayoutId id="2147492969" r:id="rId5"/>
    <p:sldLayoutId id="2147492970" r:id="rId6"/>
    <p:sldLayoutId id="2147492971" r:id="rId7"/>
    <p:sldLayoutId id="2147492972" r:id="rId8"/>
    <p:sldLayoutId id="2147492973" r:id="rId9"/>
    <p:sldLayoutId id="2147492974" r:id="rId10"/>
    <p:sldLayoutId id="2147492975" r:id="rId11"/>
    <p:sldLayoutId id="2147492988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libri Light" panose="020F0302020204030204" pitchFamily="34" charset="0"/>
        </a:defRPr>
      </a:lvl5pPr>
      <a:lvl6pPr marL="457212" algn="l" rtl="0" fontAlgn="base">
        <a:lnSpc>
          <a:spcPct val="90000"/>
        </a:lnSpc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libri Light" panose="020F0302020204030204" pitchFamily="34" charset="0"/>
        </a:defRPr>
      </a:lvl6pPr>
      <a:lvl7pPr marL="914423" algn="l" rtl="0" fontAlgn="base">
        <a:lnSpc>
          <a:spcPct val="90000"/>
        </a:lnSpc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libri Light" panose="020F0302020204030204" pitchFamily="34" charset="0"/>
        </a:defRPr>
      </a:lvl7pPr>
      <a:lvl8pPr marL="1371634" algn="l" rtl="0" fontAlgn="base">
        <a:lnSpc>
          <a:spcPct val="90000"/>
        </a:lnSpc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libri Light" panose="020F0302020204030204" pitchFamily="34" charset="0"/>
        </a:defRPr>
      </a:lvl8pPr>
      <a:lvl9pPr marL="1828846" algn="l" rtl="0" fontAlgn="base">
        <a:lnSpc>
          <a:spcPct val="90000"/>
        </a:lnSpc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6" indent="-228606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28606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6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6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6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4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6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7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4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6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7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1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>
            <a:extLst>
              <a:ext uri="{FF2B5EF4-FFF2-40B4-BE49-F238E27FC236}">
                <a16:creationId xmlns:a16="http://schemas.microsoft.com/office/drawing/2014/main" id="{8C44CC5C-C5B9-4E99-B59A-9948323BA34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63550" y="0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4099" name="Текст 2">
            <a:extLst>
              <a:ext uri="{FF2B5EF4-FFF2-40B4-BE49-F238E27FC236}">
                <a16:creationId xmlns:a16="http://schemas.microsoft.com/office/drawing/2014/main" id="{A9526769-A12F-42EC-A535-31764B983FB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714501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8E95CE-69FC-4265-9ABD-13960596B5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31775" y="635794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3DA711-F326-46C2-BE8B-B3514E1CBC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82975" y="635794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2434AA-387B-4B36-AF8F-F2C22A3406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31050" y="642144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B8B8A"/>
                </a:solidFill>
              </a:defRPr>
            </a:lvl1pPr>
          </a:lstStyle>
          <a:p>
            <a:pPr>
              <a:defRPr/>
            </a:pPr>
            <a:fld id="{EA4E3D34-6559-4CC0-96B0-06631F26FF9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pic>
        <p:nvPicPr>
          <p:cNvPr id="4103" name="Picture 6">
            <a:extLst>
              <a:ext uri="{FF2B5EF4-FFF2-40B4-BE49-F238E27FC236}">
                <a16:creationId xmlns:a16="http://schemas.microsoft.com/office/drawing/2014/main" id="{7A85ECD1-AE63-4F0C-BDA9-17E083749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90600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2">
            <a:extLst>
              <a:ext uri="{FF2B5EF4-FFF2-40B4-BE49-F238E27FC236}">
                <a16:creationId xmlns:a16="http://schemas.microsoft.com/office/drawing/2014/main" id="{FC31ADEC-92F6-4BB0-9EE3-064DDC99AF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96027"/>
            <a:ext cx="990600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2987" r:id="rId1"/>
    <p:sldLayoutId id="2147492976" r:id="rId2"/>
    <p:sldLayoutId id="2147492977" r:id="rId3"/>
    <p:sldLayoutId id="2147492978" r:id="rId4"/>
    <p:sldLayoutId id="2147492979" r:id="rId5"/>
    <p:sldLayoutId id="2147492980" r:id="rId6"/>
    <p:sldLayoutId id="2147492981" r:id="rId7"/>
    <p:sldLayoutId id="2147492982" r:id="rId8"/>
    <p:sldLayoutId id="2147492983" r:id="rId9"/>
    <p:sldLayoutId id="2147492984" r:id="rId10"/>
    <p:sldLayoutId id="214749298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mbria" panose="020405030504060302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mbria" panose="020405030504060302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mbria" panose="020405030504060302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mbria" panose="02040503050406030204" pitchFamily="18" charset="0"/>
        </a:defRPr>
      </a:lvl5pPr>
      <a:lvl6pPr marL="457212" algn="ctr" rtl="0" fontAlgn="base"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mbria" panose="02040503050406030204" pitchFamily="18" charset="0"/>
        </a:defRPr>
      </a:lvl6pPr>
      <a:lvl7pPr marL="914423" algn="ctr" rtl="0" fontAlgn="base"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mbria" panose="02040503050406030204" pitchFamily="18" charset="0"/>
        </a:defRPr>
      </a:lvl7pPr>
      <a:lvl8pPr marL="1371634" algn="ctr" rtl="0" fontAlgn="base"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mbria" panose="02040503050406030204" pitchFamily="18" charset="0"/>
        </a:defRPr>
      </a:lvl8pPr>
      <a:lvl9pPr marL="1828846" algn="ctr" rtl="0" fontAlgn="base">
        <a:spcBef>
          <a:spcPct val="0"/>
        </a:spcBef>
        <a:spcAft>
          <a:spcPct val="0"/>
        </a:spcAft>
        <a:defRPr sz="4401">
          <a:solidFill>
            <a:schemeClr val="tx1"/>
          </a:solidFill>
          <a:latin typeface="Cambria" panose="02040503050406030204" pitchFamily="18" charset="0"/>
        </a:defRPr>
      </a:lvl9pPr>
    </p:titleStyle>
    <p:bodyStyle>
      <a:lvl1pPr marL="342908" indent="-34290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Cambria" pitchFamily="18" charset="0"/>
          <a:ea typeface="+mn-ea"/>
          <a:cs typeface="+mn-cs"/>
        </a:defRPr>
      </a:lvl1pPr>
      <a:lvl2pPr marL="742969" indent="-285757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6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6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6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4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6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7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4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6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7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1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3.jpeg"/><Relationship Id="rId11" Type="http://schemas.openxmlformats.org/officeDocument/2006/relationships/image" Target="../media/image8.png"/><Relationship Id="rId5" Type="http://schemas.openxmlformats.org/officeDocument/2006/relationships/image" Target="../media/image42.jpeg"/><Relationship Id="rId10" Type="http://schemas.openxmlformats.org/officeDocument/2006/relationships/image" Target="../media/image47.jpeg"/><Relationship Id="rId4" Type="http://schemas.openxmlformats.org/officeDocument/2006/relationships/image" Target="../media/image41.gif"/><Relationship Id="rId9" Type="http://schemas.openxmlformats.org/officeDocument/2006/relationships/image" Target="../media/image46.jpeg"/></Relationships>
</file>

<file path=ppt/slides/_rels/slide11.xml.rels><?xml version="1.0" encoding="UTF-8" standalone="yes"?>
<Relationships xmlns="http://schemas.openxmlformats.org/package/2006/relationships"><Relationship Id="rId26" Type="http://schemas.openxmlformats.org/officeDocument/2006/relationships/image" Target="../media/image72.svg"/><Relationship Id="rId21" Type="http://schemas.openxmlformats.org/officeDocument/2006/relationships/image" Target="../media/image67.png"/><Relationship Id="rId34" Type="http://schemas.openxmlformats.org/officeDocument/2006/relationships/image" Target="../media/image80.png"/><Relationship Id="rId42" Type="http://schemas.openxmlformats.org/officeDocument/2006/relationships/image" Target="../media/image88.png"/><Relationship Id="rId47" Type="http://schemas.openxmlformats.org/officeDocument/2006/relationships/image" Target="../media/image93.svg"/><Relationship Id="rId50" Type="http://schemas.openxmlformats.org/officeDocument/2006/relationships/image" Target="../media/image96.png"/><Relationship Id="rId55" Type="http://schemas.openxmlformats.org/officeDocument/2006/relationships/image" Target="../media/image101.png"/><Relationship Id="rId63" Type="http://schemas.openxmlformats.org/officeDocument/2006/relationships/image" Target="../media/image109.sv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6" Type="http://schemas.openxmlformats.org/officeDocument/2006/relationships/image" Target="../media/image62.svg"/><Relationship Id="rId29" Type="http://schemas.openxmlformats.org/officeDocument/2006/relationships/image" Target="../media/image75.png"/><Relationship Id="rId11" Type="http://schemas.openxmlformats.org/officeDocument/2006/relationships/image" Target="../media/image57.png"/><Relationship Id="rId24" Type="http://schemas.openxmlformats.org/officeDocument/2006/relationships/image" Target="../media/image70.svg"/><Relationship Id="rId32" Type="http://schemas.openxmlformats.org/officeDocument/2006/relationships/image" Target="../media/image78.svg"/><Relationship Id="rId37" Type="http://schemas.openxmlformats.org/officeDocument/2006/relationships/image" Target="../media/image83.svg"/><Relationship Id="rId40" Type="http://schemas.openxmlformats.org/officeDocument/2006/relationships/image" Target="../media/image86.png"/><Relationship Id="rId45" Type="http://schemas.openxmlformats.org/officeDocument/2006/relationships/image" Target="../media/image91.svg"/><Relationship Id="rId53" Type="http://schemas.openxmlformats.org/officeDocument/2006/relationships/image" Target="../media/image99.png"/><Relationship Id="rId58" Type="http://schemas.openxmlformats.org/officeDocument/2006/relationships/image" Target="../media/image104.svg"/><Relationship Id="rId66" Type="http://schemas.openxmlformats.org/officeDocument/2006/relationships/image" Target="../media/image8.png"/><Relationship Id="rId5" Type="http://schemas.openxmlformats.org/officeDocument/2006/relationships/image" Target="../media/image51.png"/><Relationship Id="rId61" Type="http://schemas.openxmlformats.org/officeDocument/2006/relationships/image" Target="../media/image107.png"/><Relationship Id="rId19" Type="http://schemas.openxmlformats.org/officeDocument/2006/relationships/image" Target="../media/image65.png"/><Relationship Id="rId14" Type="http://schemas.openxmlformats.org/officeDocument/2006/relationships/image" Target="../media/image60.svg"/><Relationship Id="rId22" Type="http://schemas.openxmlformats.org/officeDocument/2006/relationships/image" Target="../media/image68.svg"/><Relationship Id="rId27" Type="http://schemas.openxmlformats.org/officeDocument/2006/relationships/image" Target="../media/image73.png"/><Relationship Id="rId30" Type="http://schemas.openxmlformats.org/officeDocument/2006/relationships/image" Target="../media/image76.svg"/><Relationship Id="rId35" Type="http://schemas.openxmlformats.org/officeDocument/2006/relationships/image" Target="../media/image81.svg"/><Relationship Id="rId43" Type="http://schemas.openxmlformats.org/officeDocument/2006/relationships/image" Target="../media/image89.svg"/><Relationship Id="rId48" Type="http://schemas.openxmlformats.org/officeDocument/2006/relationships/image" Target="../media/image94.png"/><Relationship Id="rId56" Type="http://schemas.openxmlformats.org/officeDocument/2006/relationships/image" Target="../media/image102.svg"/><Relationship Id="rId64" Type="http://schemas.openxmlformats.org/officeDocument/2006/relationships/image" Target="../media/image110.png"/><Relationship Id="rId8" Type="http://schemas.openxmlformats.org/officeDocument/2006/relationships/image" Target="../media/image54.svg"/><Relationship Id="rId51" Type="http://schemas.openxmlformats.org/officeDocument/2006/relationships/image" Target="../media/image97.svg"/><Relationship Id="rId3" Type="http://schemas.openxmlformats.org/officeDocument/2006/relationships/image" Target="../media/image49.svg"/><Relationship Id="rId12" Type="http://schemas.openxmlformats.org/officeDocument/2006/relationships/image" Target="../media/image58.svg"/><Relationship Id="rId17" Type="http://schemas.openxmlformats.org/officeDocument/2006/relationships/image" Target="../media/image63.png"/><Relationship Id="rId25" Type="http://schemas.openxmlformats.org/officeDocument/2006/relationships/image" Target="../media/image71.png"/><Relationship Id="rId33" Type="http://schemas.openxmlformats.org/officeDocument/2006/relationships/image" Target="../media/image79.png"/><Relationship Id="rId38" Type="http://schemas.openxmlformats.org/officeDocument/2006/relationships/image" Target="../media/image84.png"/><Relationship Id="rId46" Type="http://schemas.openxmlformats.org/officeDocument/2006/relationships/image" Target="../media/image92.png"/><Relationship Id="rId59" Type="http://schemas.openxmlformats.org/officeDocument/2006/relationships/image" Target="../media/image105.png"/><Relationship Id="rId20" Type="http://schemas.openxmlformats.org/officeDocument/2006/relationships/image" Target="../media/image66.svg"/><Relationship Id="rId41" Type="http://schemas.openxmlformats.org/officeDocument/2006/relationships/image" Target="../media/image87.svg"/><Relationship Id="rId54" Type="http://schemas.openxmlformats.org/officeDocument/2006/relationships/image" Target="../media/image100.svg"/><Relationship Id="rId62" Type="http://schemas.openxmlformats.org/officeDocument/2006/relationships/image" Target="../media/image108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2.svg"/><Relationship Id="rId15" Type="http://schemas.openxmlformats.org/officeDocument/2006/relationships/image" Target="../media/image61.png"/><Relationship Id="rId23" Type="http://schemas.openxmlformats.org/officeDocument/2006/relationships/image" Target="../media/image69.png"/><Relationship Id="rId28" Type="http://schemas.openxmlformats.org/officeDocument/2006/relationships/image" Target="../media/image74.svg"/><Relationship Id="rId36" Type="http://schemas.openxmlformats.org/officeDocument/2006/relationships/image" Target="../media/image82.png"/><Relationship Id="rId49" Type="http://schemas.openxmlformats.org/officeDocument/2006/relationships/image" Target="../media/image95.svg"/><Relationship Id="rId57" Type="http://schemas.openxmlformats.org/officeDocument/2006/relationships/image" Target="../media/image103.png"/><Relationship Id="rId10" Type="http://schemas.openxmlformats.org/officeDocument/2006/relationships/image" Target="../media/image56.svg"/><Relationship Id="rId31" Type="http://schemas.openxmlformats.org/officeDocument/2006/relationships/image" Target="../media/image77.png"/><Relationship Id="rId44" Type="http://schemas.openxmlformats.org/officeDocument/2006/relationships/image" Target="../media/image90.png"/><Relationship Id="rId52" Type="http://schemas.openxmlformats.org/officeDocument/2006/relationships/image" Target="../media/image98.png"/><Relationship Id="rId60" Type="http://schemas.openxmlformats.org/officeDocument/2006/relationships/image" Target="../media/image106.svg"/><Relationship Id="rId65" Type="http://schemas.openxmlformats.org/officeDocument/2006/relationships/image" Target="../media/image111.svg"/><Relationship Id="rId4" Type="http://schemas.openxmlformats.org/officeDocument/2006/relationships/image" Target="../media/image50.png"/><Relationship Id="rId9" Type="http://schemas.openxmlformats.org/officeDocument/2006/relationships/image" Target="../media/image55.png"/><Relationship Id="rId13" Type="http://schemas.openxmlformats.org/officeDocument/2006/relationships/image" Target="../media/image59.png"/><Relationship Id="rId18" Type="http://schemas.openxmlformats.org/officeDocument/2006/relationships/image" Target="../media/image64.svg"/><Relationship Id="rId39" Type="http://schemas.openxmlformats.org/officeDocument/2006/relationships/image" Target="../media/image85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19.jpeg"/><Relationship Id="rId7" Type="http://schemas.openxmlformats.org/officeDocument/2006/relationships/image" Target="../media/image123.jpe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22.jpeg"/><Relationship Id="rId5" Type="http://schemas.openxmlformats.org/officeDocument/2006/relationships/image" Target="../media/image121.jpeg"/><Relationship Id="rId4" Type="http://schemas.openxmlformats.org/officeDocument/2006/relationships/image" Target="../media/image1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7" Type="http://schemas.openxmlformats.org/officeDocument/2006/relationships/image" Target="../media/image8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28.png"/><Relationship Id="rId5" Type="http://schemas.openxmlformats.org/officeDocument/2006/relationships/image" Target="../media/image127.jpeg"/><Relationship Id="rId4" Type="http://schemas.openxmlformats.org/officeDocument/2006/relationships/image" Target="../media/image12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13" Type="http://schemas.openxmlformats.org/officeDocument/2006/relationships/image" Target="../media/image140.png"/><Relationship Id="rId3" Type="http://schemas.openxmlformats.org/officeDocument/2006/relationships/image" Target="../media/image130.png"/><Relationship Id="rId7" Type="http://schemas.openxmlformats.org/officeDocument/2006/relationships/image" Target="../media/image134.png"/><Relationship Id="rId12" Type="http://schemas.openxmlformats.org/officeDocument/2006/relationships/image" Target="../media/image139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33.png"/><Relationship Id="rId11" Type="http://schemas.openxmlformats.org/officeDocument/2006/relationships/image" Target="../media/image138.png"/><Relationship Id="rId5" Type="http://schemas.openxmlformats.org/officeDocument/2006/relationships/image" Target="../media/image132.png"/><Relationship Id="rId10" Type="http://schemas.openxmlformats.org/officeDocument/2006/relationships/image" Target="../media/image137.png"/><Relationship Id="rId4" Type="http://schemas.openxmlformats.org/officeDocument/2006/relationships/image" Target="../media/image131.png"/><Relationship Id="rId9" Type="http://schemas.openxmlformats.org/officeDocument/2006/relationships/image" Target="../media/image136.png"/><Relationship Id="rId1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png"/><Relationship Id="rId3" Type="http://schemas.openxmlformats.org/officeDocument/2006/relationships/image" Target="../media/image142.png"/><Relationship Id="rId7" Type="http://schemas.openxmlformats.org/officeDocument/2006/relationships/image" Target="../media/image146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45.png"/><Relationship Id="rId11" Type="http://schemas.openxmlformats.org/officeDocument/2006/relationships/image" Target="../media/image8.png"/><Relationship Id="rId5" Type="http://schemas.openxmlformats.org/officeDocument/2006/relationships/image" Target="../media/image144.png"/><Relationship Id="rId10" Type="http://schemas.openxmlformats.org/officeDocument/2006/relationships/image" Target="../media/image149.png"/><Relationship Id="rId4" Type="http://schemas.openxmlformats.org/officeDocument/2006/relationships/image" Target="../media/image143.png"/><Relationship Id="rId9" Type="http://schemas.openxmlformats.org/officeDocument/2006/relationships/image" Target="../media/image1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8.png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png"/><Relationship Id="rId13" Type="http://schemas.openxmlformats.org/officeDocument/2006/relationships/image" Target="../media/image161.png"/><Relationship Id="rId18" Type="http://schemas.openxmlformats.org/officeDocument/2006/relationships/image" Target="../media/image8.png"/><Relationship Id="rId3" Type="http://schemas.openxmlformats.org/officeDocument/2006/relationships/image" Target="../media/image151.png"/><Relationship Id="rId7" Type="http://schemas.openxmlformats.org/officeDocument/2006/relationships/image" Target="../media/image155.png"/><Relationship Id="rId12" Type="http://schemas.openxmlformats.org/officeDocument/2006/relationships/image" Target="../media/image160.png"/><Relationship Id="rId17" Type="http://schemas.openxmlformats.org/officeDocument/2006/relationships/image" Target="../media/image165.png"/><Relationship Id="rId2" Type="http://schemas.openxmlformats.org/officeDocument/2006/relationships/image" Target="../media/image150.png"/><Relationship Id="rId16" Type="http://schemas.openxmlformats.org/officeDocument/2006/relationships/image" Target="../media/image164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54.png"/><Relationship Id="rId11" Type="http://schemas.openxmlformats.org/officeDocument/2006/relationships/image" Target="../media/image159.png"/><Relationship Id="rId5" Type="http://schemas.openxmlformats.org/officeDocument/2006/relationships/image" Target="../media/image153.png"/><Relationship Id="rId15" Type="http://schemas.openxmlformats.org/officeDocument/2006/relationships/image" Target="../media/image163.png"/><Relationship Id="rId10" Type="http://schemas.openxmlformats.org/officeDocument/2006/relationships/image" Target="../media/image158.png"/><Relationship Id="rId19" Type="http://schemas.openxmlformats.org/officeDocument/2006/relationships/image" Target="../media/image166.jpeg"/><Relationship Id="rId4" Type="http://schemas.openxmlformats.org/officeDocument/2006/relationships/image" Target="../media/image152.png"/><Relationship Id="rId9" Type="http://schemas.openxmlformats.org/officeDocument/2006/relationships/image" Target="../media/image157.png"/><Relationship Id="rId14" Type="http://schemas.openxmlformats.org/officeDocument/2006/relationships/image" Target="../media/image16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image" Target="../media/image8.png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7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70.png"/><Relationship Id="rId5" Type="http://schemas.openxmlformats.org/officeDocument/2006/relationships/image" Target="../media/image169.png"/><Relationship Id="rId4" Type="http://schemas.openxmlformats.org/officeDocument/2006/relationships/image" Target="../media/image16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eg"/><Relationship Id="rId7" Type="http://schemas.openxmlformats.org/officeDocument/2006/relationships/image" Target="../media/image8.png"/><Relationship Id="rId2" Type="http://schemas.openxmlformats.org/officeDocument/2006/relationships/image" Target="../media/image172.jp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76.jpg"/><Relationship Id="rId5" Type="http://schemas.openxmlformats.org/officeDocument/2006/relationships/image" Target="../media/image175.jpeg"/><Relationship Id="rId4" Type="http://schemas.openxmlformats.org/officeDocument/2006/relationships/image" Target="../media/image174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7" Type="http://schemas.openxmlformats.org/officeDocument/2006/relationships/image" Target="../media/image8.png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81.jpeg"/><Relationship Id="rId5" Type="http://schemas.openxmlformats.org/officeDocument/2006/relationships/image" Target="../media/image180.jpeg"/><Relationship Id="rId4" Type="http://schemas.openxmlformats.org/officeDocument/2006/relationships/image" Target="../media/image17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jpeg"/><Relationship Id="rId2" Type="http://schemas.openxmlformats.org/officeDocument/2006/relationships/image" Target="../media/image182.jpe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8.png"/><Relationship Id="rId4" Type="http://schemas.openxmlformats.org/officeDocument/2006/relationships/image" Target="../media/image18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jpeg"/><Relationship Id="rId2" Type="http://schemas.openxmlformats.org/officeDocument/2006/relationships/image" Target="../media/image185.jpe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8.png"/><Relationship Id="rId4" Type="http://schemas.openxmlformats.org/officeDocument/2006/relationships/image" Target="../media/image18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chart" Target="../charts/chart1.xml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8.png"/><Relationship Id="rId10" Type="http://schemas.openxmlformats.org/officeDocument/2006/relationships/image" Target="../media/image14.png"/><Relationship Id="rId4" Type="http://schemas.openxmlformats.org/officeDocument/2006/relationships/chart" Target="../charts/chart2.xml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jpg"/><Relationship Id="rId2" Type="http://schemas.openxmlformats.org/officeDocument/2006/relationships/image" Target="../media/image188.jp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8.png"/><Relationship Id="rId4" Type="http://schemas.openxmlformats.org/officeDocument/2006/relationships/image" Target="../media/image19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1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93.png"/><Relationship Id="rId7" Type="http://schemas.openxmlformats.org/officeDocument/2006/relationships/image" Target="../media/image197.png"/><Relationship Id="rId2" Type="http://schemas.openxmlformats.org/officeDocument/2006/relationships/image" Target="../media/image192.jpe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96.jpeg"/><Relationship Id="rId5" Type="http://schemas.openxmlformats.org/officeDocument/2006/relationships/image" Target="../media/image195.png"/><Relationship Id="rId4" Type="http://schemas.openxmlformats.org/officeDocument/2006/relationships/image" Target="../media/image19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2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jpg"/><Relationship Id="rId2" Type="http://schemas.openxmlformats.org/officeDocument/2006/relationships/image" Target="../media/image199.jp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8.png"/><Relationship Id="rId5" Type="http://schemas.openxmlformats.org/officeDocument/2006/relationships/image" Target="../media/image202.png"/><Relationship Id="rId4" Type="http://schemas.openxmlformats.org/officeDocument/2006/relationships/image" Target="../media/image20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jpg"/><Relationship Id="rId2" Type="http://schemas.openxmlformats.org/officeDocument/2006/relationships/image" Target="../media/image203.jp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jpeg"/><Relationship Id="rId2" Type="http://schemas.openxmlformats.org/officeDocument/2006/relationships/image" Target="../media/image205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8.png"/><Relationship Id="rId4" Type="http://schemas.openxmlformats.org/officeDocument/2006/relationships/image" Target="../media/image20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png"/><Relationship Id="rId2" Type="http://schemas.openxmlformats.org/officeDocument/2006/relationships/image" Target="../media/image208.jpe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8.png"/><Relationship Id="rId4" Type="http://schemas.openxmlformats.org/officeDocument/2006/relationships/image" Target="../media/image21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jpeg"/><Relationship Id="rId2" Type="http://schemas.openxmlformats.org/officeDocument/2006/relationships/image" Target="../media/image211.jpe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4.jpeg"/><Relationship Id="rId2" Type="http://schemas.openxmlformats.org/officeDocument/2006/relationships/image" Target="../media/image213.jpe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chart" Target="../charts/chart3.xml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1.jpeg"/><Relationship Id="rId11" Type="http://schemas.openxmlformats.org/officeDocument/2006/relationships/image" Target="../media/image8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jpeg"/><Relationship Id="rId2" Type="http://schemas.openxmlformats.org/officeDocument/2006/relationships/image" Target="../media/image215.jpe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jpeg"/><Relationship Id="rId2" Type="http://schemas.openxmlformats.org/officeDocument/2006/relationships/image" Target="../media/image217.jp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8.png"/><Relationship Id="rId5" Type="http://schemas.openxmlformats.org/officeDocument/2006/relationships/image" Target="../media/image220.jpeg"/><Relationship Id="rId4" Type="http://schemas.openxmlformats.org/officeDocument/2006/relationships/image" Target="../media/image219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1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8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2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Relationship Id="rId9" Type="http://schemas.openxmlformats.org/officeDocument/2006/relationships/image" Target="../media/image8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3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Relationship Id="rId9" Type="http://schemas.openxmlformats.org/officeDocument/2006/relationships/image" Target="../media/image8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4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Relationship Id="rId9" Type="http://schemas.openxmlformats.org/officeDocument/2006/relationships/image" Target="../media/image8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5.pn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Relationship Id="rId9" Type="http://schemas.openxmlformats.org/officeDocument/2006/relationships/image" Target="../media/image8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6.pn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Relationship Id="rId9" Type="http://schemas.openxmlformats.org/officeDocument/2006/relationships/image" Target="../media/image8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7.png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Relationship Id="rId9" Type="http://schemas.openxmlformats.org/officeDocument/2006/relationships/image" Target="../media/image8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8.png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8.png"/><Relationship Id="rId4" Type="http://schemas.openxmlformats.org/officeDocument/2006/relationships/chart" Target="../charts/chart4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9.png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Relationship Id="rId9" Type="http://schemas.openxmlformats.org/officeDocument/2006/relationships/image" Target="../media/image8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0.png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Relationship Id="rId9" Type="http://schemas.openxmlformats.org/officeDocument/2006/relationships/image" Target="../media/image8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1.png"/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Relationship Id="rId9" Type="http://schemas.openxmlformats.org/officeDocument/2006/relationships/image" Target="../media/image8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2.png"/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Relationship Id="rId9" Type="http://schemas.openxmlformats.org/officeDocument/2006/relationships/image" Target="../media/image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4.jpeg"/><Relationship Id="rId7" Type="http://schemas.openxmlformats.org/officeDocument/2006/relationships/image" Target="../media/image8.png"/><Relationship Id="rId2" Type="http://schemas.openxmlformats.org/officeDocument/2006/relationships/image" Target="../media/image233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37.png"/><Relationship Id="rId5" Type="http://schemas.openxmlformats.org/officeDocument/2006/relationships/image" Target="../media/image236.png"/><Relationship Id="rId4" Type="http://schemas.openxmlformats.org/officeDocument/2006/relationships/image" Target="../media/image235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38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39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9.xml"/><Relationship Id="rId13" Type="http://schemas.openxmlformats.org/officeDocument/2006/relationships/diagramData" Target="../diagrams/data20.xml"/><Relationship Id="rId18" Type="http://schemas.openxmlformats.org/officeDocument/2006/relationships/image" Target="../media/image8.png"/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12" Type="http://schemas.microsoft.com/office/2007/relationships/diagramDrawing" Target="../diagrams/drawing19.xml"/><Relationship Id="rId17" Type="http://schemas.microsoft.com/office/2007/relationships/diagramDrawing" Target="../diagrams/drawing20.xml"/><Relationship Id="rId2" Type="http://schemas.openxmlformats.org/officeDocument/2006/relationships/notesSlide" Target="../notesSlides/notesSlide25.xml"/><Relationship Id="rId16" Type="http://schemas.openxmlformats.org/officeDocument/2006/relationships/diagramColors" Target="../diagrams/colors20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18.xml"/><Relationship Id="rId11" Type="http://schemas.openxmlformats.org/officeDocument/2006/relationships/diagramColors" Target="../diagrams/colors19.xml"/><Relationship Id="rId5" Type="http://schemas.openxmlformats.org/officeDocument/2006/relationships/diagramQuickStyle" Target="../diagrams/quickStyle18.xml"/><Relationship Id="rId15" Type="http://schemas.openxmlformats.org/officeDocument/2006/relationships/diagramQuickStyle" Target="../diagrams/quickStyle20.xml"/><Relationship Id="rId10" Type="http://schemas.openxmlformats.org/officeDocument/2006/relationships/diagramQuickStyle" Target="../diagrams/quickStyle19.xml"/><Relationship Id="rId4" Type="http://schemas.openxmlformats.org/officeDocument/2006/relationships/diagramLayout" Target="../diagrams/layout18.xml"/><Relationship Id="rId9" Type="http://schemas.openxmlformats.org/officeDocument/2006/relationships/diagramLayout" Target="../diagrams/layout19.xml"/><Relationship Id="rId14" Type="http://schemas.openxmlformats.org/officeDocument/2006/relationships/diagramLayout" Target="../diagrams/layout20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7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10" Type="http://schemas.openxmlformats.org/officeDocument/2006/relationships/image" Target="../media/image8.png"/><Relationship Id="rId4" Type="http://schemas.openxmlformats.org/officeDocument/2006/relationships/diagramData" Target="../diagrams/data4.xml"/><Relationship Id="rId9" Type="http://schemas.openxmlformats.org/officeDocument/2006/relationships/chart" Target="../charts/chart5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1.png"/><Relationship Id="rId11" Type="http://schemas.openxmlformats.org/officeDocument/2006/relationships/image" Target="../media/image8.png"/><Relationship Id="rId5" Type="http://schemas.openxmlformats.org/officeDocument/2006/relationships/image" Target="../media/image30.jpeg"/><Relationship Id="rId10" Type="http://schemas.openxmlformats.org/officeDocument/2006/relationships/image" Target="../media/image33.png"/><Relationship Id="rId4" Type="http://schemas.openxmlformats.org/officeDocument/2006/relationships/image" Target="../media/image29.jpeg"/><Relationship Id="rId9" Type="http://schemas.openxmlformats.org/officeDocument/2006/relationships/image" Target="../media/image3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6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10" Type="http://schemas.openxmlformats.org/officeDocument/2006/relationships/image" Target="../media/image8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A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18891459">
            <a:off x="-2463933" y="53221"/>
            <a:ext cx="4650383" cy="2130669"/>
          </a:xfrm>
          <a:prstGeom prst="rect">
            <a:avLst/>
          </a:prstGeom>
          <a:solidFill>
            <a:srgbClr val="E1EBFF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9121372">
            <a:off x="3281707" y="3016232"/>
            <a:ext cx="10621305" cy="57885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93" y="64888"/>
            <a:ext cx="902655" cy="1291058"/>
          </a:xfrm>
          <a:prstGeom prst="rect">
            <a:avLst/>
          </a:prstGeom>
        </p:spPr>
      </p:pic>
      <p:sp>
        <p:nvSpPr>
          <p:cNvPr id="8" name="TextBox 1">
            <a:extLst>
              <a:ext uri="{FF2B5EF4-FFF2-40B4-BE49-F238E27FC236}">
                <a16:creationId xmlns:a16="http://schemas.microsoft.com/office/drawing/2014/main" id="{884FC55C-7880-4C20-AD2C-9FB06389F2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75592" y="2600858"/>
            <a:ext cx="9906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kk-KZ" alt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ОТЧЕТ О ДЕЯТЕЛЬНОСТИ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kk-KZ" alt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НАО «ШӘКӘРІМ УНИВЕРСИТЕТ»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kk-KZ" alt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2025 ГОД</a:t>
            </a:r>
            <a:endParaRPr lang="ru-RU" alt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48944" y="5085184"/>
            <a:ext cx="4953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Председатель Правления - ректор </a:t>
            </a:r>
          </a:p>
          <a:p>
            <a:pPr algn="r"/>
            <a:r>
              <a:rPr lang="ru-RU" sz="20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Орынбеков</a:t>
            </a:r>
            <a:r>
              <a:rPr lang="ru-RU" sz="20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Д.</a:t>
            </a:r>
            <a:endParaRPr lang="ru-RU" sz="2000" dirty="0">
              <a:solidFill>
                <a:srgbClr val="1F497D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2834739">
            <a:off x="-3370442" y="4803429"/>
            <a:ext cx="8267924" cy="4514591"/>
          </a:xfrm>
          <a:prstGeom prst="rect">
            <a:avLst/>
          </a:prstGeom>
          <a:solidFill>
            <a:srgbClr val="0453F1"/>
          </a:solidFill>
          <a:ln>
            <a:solidFill>
              <a:srgbClr val="563C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686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012E4-E57C-387E-7999-CCC68F448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11" name="AutoShape 2" descr="Флаг Польши — Википедия">
            <a:extLst>
              <a:ext uri="{FF2B5EF4-FFF2-40B4-BE49-F238E27FC236}">
                <a16:creationId xmlns:a16="http://schemas.microsoft.com/office/drawing/2014/main" id="{169AA4E2-3D22-D74F-4F83-A38ACBBD415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8275" y="487363"/>
            <a:ext cx="330200" cy="330200"/>
          </a:xfrm>
          <a:prstGeom prst="rect">
            <a:avLst/>
          </a:prstGeom>
          <a:noFill/>
          <a:ln>
            <a:noFill/>
          </a:ln>
        </p:spPr>
        <p:txBody>
          <a:bodyPr lIns="99060" tIns="49530" rIns="99060" bIns="4953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ru-RU" altLang="ru-RU" sz="1950"/>
          </a:p>
        </p:txBody>
      </p:sp>
      <p:sp>
        <p:nvSpPr>
          <p:cNvPr id="25620" name="AutoShape 30" descr="⬇ Скачать картинки Наука химия логотип, стоковые фото Наука химия логотип в  хорошем качестве | Depositphotos">
            <a:extLst>
              <a:ext uri="{FF2B5EF4-FFF2-40B4-BE49-F238E27FC236}">
                <a16:creationId xmlns:a16="http://schemas.microsoft.com/office/drawing/2014/main" id="{2B5040FA-21E2-091D-36AC-A85C287A05C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33375" y="652463"/>
            <a:ext cx="330200" cy="330200"/>
          </a:xfrm>
          <a:prstGeom prst="rect">
            <a:avLst/>
          </a:prstGeom>
          <a:noFill/>
          <a:ln>
            <a:noFill/>
          </a:ln>
        </p:spPr>
        <p:txBody>
          <a:bodyPr lIns="99060" tIns="49530" rIns="99060" bIns="4953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ru-RU" altLang="ru-RU" sz="1950"/>
          </a:p>
        </p:txBody>
      </p:sp>
      <p:sp>
        <p:nvSpPr>
          <p:cNvPr id="28684" name="Прямоугольник 52">
            <a:extLst>
              <a:ext uri="{FF2B5EF4-FFF2-40B4-BE49-F238E27FC236}">
                <a16:creationId xmlns:a16="http://schemas.microsoft.com/office/drawing/2014/main" id="{23F75B3A-45CF-0D5C-F631-4A38D78917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820618" y="88300"/>
            <a:ext cx="9906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1400" b="1" dirty="0">
                <a:solidFill>
                  <a:srgbClr val="1F497D"/>
                </a:solidFill>
                <a:latin typeface="Arial Black" pitchFamily="34" charset="0"/>
                <a:cs typeface="Arial" pitchFamily="34" charset="0"/>
              </a:rPr>
              <a:t>МЕЖДУНАРОДНЫЕ МЕРОПРИЯТИЯ НА БАЗЕ УНИВЕРСИТЕТА</a:t>
            </a:r>
          </a:p>
        </p:txBody>
      </p:sp>
      <p:grpSp>
        <p:nvGrpSpPr>
          <p:cNvPr id="28693" name="Группа 1">
            <a:extLst>
              <a:ext uri="{FF2B5EF4-FFF2-40B4-BE49-F238E27FC236}">
                <a16:creationId xmlns:a16="http://schemas.microsoft.com/office/drawing/2014/main" id="{9AB55222-B9EC-A484-4F7D-51A159D9EFAB}"/>
              </a:ext>
            </a:extLst>
          </p:cNvPr>
          <p:cNvGrpSpPr>
            <a:grpSpLocks/>
          </p:cNvGrpSpPr>
          <p:nvPr/>
        </p:nvGrpSpPr>
        <p:grpSpPr bwMode="auto">
          <a:xfrm>
            <a:off x="1015417" y="6175580"/>
            <a:ext cx="2405949" cy="276999"/>
            <a:chOff x="1047945" y="6165850"/>
            <a:chExt cx="2405348" cy="276998"/>
          </a:xfrm>
        </p:grpSpPr>
        <p:sp>
          <p:nvSpPr>
            <p:cNvPr id="28708" name="Прямоугольник 105">
              <a:extLst>
                <a:ext uri="{FF2B5EF4-FFF2-40B4-BE49-F238E27FC236}">
                  <a16:creationId xmlns:a16="http://schemas.microsoft.com/office/drawing/2014/main" id="{7FAF10F0-1ED1-01BF-14CB-F3F8ABE08D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7945" y="6165850"/>
              <a:ext cx="184685" cy="276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endParaRPr lang="ru-RU" altLang="ru-RU" sz="1200" dirty="0">
                <a:solidFill>
                  <a:srgbClr val="17406D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711" name="Прямоугольник 136">
              <a:extLst>
                <a:ext uri="{FF2B5EF4-FFF2-40B4-BE49-F238E27FC236}">
                  <a16:creationId xmlns:a16="http://schemas.microsoft.com/office/drawing/2014/main" id="{5730F244-4AC6-99A4-705F-C24E91390C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8608" y="6165850"/>
              <a:ext cx="184685" cy="276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endParaRPr lang="ru-RU" altLang="ru-RU" sz="1200" dirty="0">
                <a:solidFill>
                  <a:srgbClr val="17406D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" name="AutoShape 51" descr="Флаг Китая — Википедия">
            <a:extLst>
              <a:ext uri="{FF2B5EF4-FFF2-40B4-BE49-F238E27FC236}">
                <a16:creationId xmlns:a16="http://schemas.microsoft.com/office/drawing/2014/main" id="{1B892F53-AB49-EAFA-4485-B036D419D80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FA49AB8-1BA5-4732-CCDB-9BB563E031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148" y="2203017"/>
            <a:ext cx="1816761" cy="11718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Прямоугольник 50">
            <a:extLst>
              <a:ext uri="{FF2B5EF4-FFF2-40B4-BE49-F238E27FC236}">
                <a16:creationId xmlns:a16="http://schemas.microsoft.com/office/drawing/2014/main" id="{E585D6DA-2DDF-B914-E20F-EFE487DB42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7684" y="908281"/>
            <a:ext cx="4372164" cy="1208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9058" tIns="49528" rIns="99058" bIns="49528">
            <a:spAutoFit/>
          </a:bodyPr>
          <a:lstStyle/>
          <a:p>
            <a:pPr algn="just"/>
            <a:r>
              <a:rPr lang="ru-RU" altLang="ru-RU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04–05.05.2025 г. впервые в Казахстане состоялся I Международный конгресс по коневодству на базе университета. В мероприятии приняли участие более 20 ведущих экспертов из Китайской Народной Республики, представители аграрных вузов, научно-исследовательских институтов и племенных хозяйств.</a:t>
            </a:r>
            <a:endParaRPr lang="en-US" altLang="ru-RU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2" name="Picture 4">
            <a:extLst>
              <a:ext uri="{FF2B5EF4-FFF2-40B4-BE49-F238E27FC236}">
                <a16:creationId xmlns:a16="http://schemas.microsoft.com/office/drawing/2014/main" id="{C20CA200-DBD4-DFF5-466B-1DA84A0979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835" y="4477769"/>
            <a:ext cx="1166398" cy="37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50">
            <a:extLst>
              <a:ext uri="{FF2B5EF4-FFF2-40B4-BE49-F238E27FC236}">
                <a16:creationId xmlns:a16="http://schemas.microsoft.com/office/drawing/2014/main" id="{D6FF6194-BEAC-3DAD-BE87-B332506556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5547" y="4317566"/>
            <a:ext cx="3296255" cy="777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9058" tIns="49528" rIns="99058" bIns="49528">
            <a:spAutoFit/>
          </a:bodyPr>
          <a:lstStyle/>
          <a:p>
            <a:pPr algn="just"/>
            <a:r>
              <a:rPr lang="ru-RU" altLang="ru-RU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2025 году в университете были открыты курсы по подготовке к IELTS для профессорско-преподавательского состава и сотрудников. </a:t>
            </a:r>
            <a:endParaRPr lang="en-US" altLang="ru-RU" sz="11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4" name="Picture 6" descr="ПОСОЛ ХОРВАТИИ В КАЗАХСТАНЕ — В SHAKARIM UNIVERSITY">
            <a:extLst>
              <a:ext uri="{FF2B5EF4-FFF2-40B4-BE49-F238E27FC236}">
                <a16:creationId xmlns:a16="http://schemas.microsoft.com/office/drawing/2014/main" id="{5343E71F-4EB7-8F37-D97F-04C6214900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1" r="8238"/>
          <a:stretch>
            <a:fillRect/>
          </a:stretch>
        </p:blipFill>
        <p:spPr bwMode="auto">
          <a:xfrm>
            <a:off x="7947834" y="2205840"/>
            <a:ext cx="1667716" cy="11689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8" name="Picture 10" descr="Сотрудничество с Индонезией укрепляется">
            <a:extLst>
              <a:ext uri="{FF2B5EF4-FFF2-40B4-BE49-F238E27FC236}">
                <a16:creationId xmlns:a16="http://schemas.microsoft.com/office/drawing/2014/main" id="{EB4795F7-92A3-37D8-5B2F-35CC6AED72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214" y="2203018"/>
            <a:ext cx="1610462" cy="12078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40" name="Picture 12">
            <a:extLst>
              <a:ext uri="{FF2B5EF4-FFF2-40B4-BE49-F238E27FC236}">
                <a16:creationId xmlns:a16="http://schemas.microsoft.com/office/drawing/2014/main" id="{20DE7165-1F4C-1D29-5F3B-CC758E30DB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377" y="2192583"/>
            <a:ext cx="1881348" cy="11718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42" name="Picture 14" descr="HSK - Центр языкового тестирования СПбГУ">
            <a:extLst>
              <a:ext uri="{FF2B5EF4-FFF2-40B4-BE49-F238E27FC236}">
                <a16:creationId xmlns:a16="http://schemas.microsoft.com/office/drawing/2014/main" id="{FB394CE0-5B16-A829-369D-130E43D165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79" b="13988"/>
          <a:stretch/>
        </p:blipFill>
        <p:spPr bwMode="auto">
          <a:xfrm>
            <a:off x="1225014" y="5601350"/>
            <a:ext cx="1095975" cy="940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50">
            <a:extLst>
              <a:ext uri="{FF2B5EF4-FFF2-40B4-BE49-F238E27FC236}">
                <a16:creationId xmlns:a16="http://schemas.microsoft.com/office/drawing/2014/main" id="{D889ABFC-37EE-BB35-0249-C0EE9E59B1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9233" y="5669064"/>
            <a:ext cx="3161413" cy="607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9058" tIns="49528" rIns="99058" bIns="49528">
            <a:spAutoFit/>
          </a:bodyPr>
          <a:lstStyle/>
          <a:p>
            <a:pPr algn="just"/>
            <a:r>
              <a:rPr lang="ru-RU" altLang="ru-RU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2025 году в университете был открыт центр сдачи экзамена китайского языка HSK. Успешно прошли более 150 человек.</a:t>
            </a:r>
            <a:endParaRPr lang="en-US" altLang="ru-RU" sz="11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0F1EA95-2FA5-971B-2540-9853CDC34400}"/>
              </a:ext>
            </a:extLst>
          </p:cNvPr>
          <p:cNvSpPr txBox="1"/>
          <p:nvPr/>
        </p:nvSpPr>
        <p:spPr>
          <a:xfrm>
            <a:off x="5851939" y="4479164"/>
            <a:ext cx="33597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2025 году был открыт Казахстанско-китайский центр культурных исследований «</a:t>
            </a:r>
            <a:r>
              <a:rPr lang="ru-RU" sz="1200" dirty="0" err="1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Шәкәрім</a:t>
            </a:r>
            <a:r>
              <a:rPr lang="ru-RU" sz="1200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на базе </a:t>
            </a:r>
            <a:r>
              <a:rPr lang="ru-RU" sz="1200" dirty="0" err="1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Xi’an</a:t>
            </a:r>
            <a:r>
              <a:rPr lang="ru-RU" sz="1200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Jiantong</a:t>
            </a:r>
            <a:r>
              <a:rPr lang="ru-RU" sz="1200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University, КНР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F8A2B3A-EB22-DC30-3901-59484D1C3A3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3320" y="5462613"/>
            <a:ext cx="1660168" cy="1036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544" name="Picture 16">
            <a:extLst>
              <a:ext uri="{FF2B5EF4-FFF2-40B4-BE49-F238E27FC236}">
                <a16:creationId xmlns:a16="http://schemas.microsoft.com/office/drawing/2014/main" id="{567649AB-027A-1542-57F1-01B6AF4664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8494" y="5478068"/>
            <a:ext cx="1543182" cy="1036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9523BA8E-8394-D056-C5AA-50051E3012D4}"/>
              </a:ext>
            </a:extLst>
          </p:cNvPr>
          <p:cNvSpPr txBox="1"/>
          <p:nvPr/>
        </p:nvSpPr>
        <p:spPr>
          <a:xfrm>
            <a:off x="1586599" y="3598629"/>
            <a:ext cx="67883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k-KZ" altLang="ru-RU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МЕЖДУНАРОДНЫЕ ОБРАЗОВАТЕЛЬНЫЕ ИНИЦИАТИВЫ</a:t>
            </a:r>
            <a:endParaRPr lang="ru-RU" altLang="ru-RU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F2D4FF57-B683-4A1C-BA17-370E58D0149D}"/>
              </a:ext>
            </a:extLst>
          </p:cNvPr>
          <p:cNvSpPr/>
          <p:nvPr/>
        </p:nvSpPr>
        <p:spPr bwMode="auto">
          <a:xfrm>
            <a:off x="1116910" y="4038125"/>
            <a:ext cx="4449185" cy="1201103"/>
          </a:xfrm>
          <a:prstGeom prst="rect">
            <a:avLst/>
          </a:prstGeom>
          <a:noFill/>
          <a:ln w="3175">
            <a:solidFill>
              <a:srgbClr val="1740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38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39720A9F-3A7F-4F7C-93B2-EA98D3070AA5}"/>
              </a:ext>
            </a:extLst>
          </p:cNvPr>
          <p:cNvSpPr/>
          <p:nvPr/>
        </p:nvSpPr>
        <p:spPr bwMode="auto">
          <a:xfrm>
            <a:off x="1091905" y="5436478"/>
            <a:ext cx="4474191" cy="1270276"/>
          </a:xfrm>
          <a:prstGeom prst="rect">
            <a:avLst/>
          </a:prstGeom>
          <a:noFill/>
          <a:ln w="3175">
            <a:solidFill>
              <a:srgbClr val="1740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38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35">
            <a:extLst>
              <a:ext uri="{FF2B5EF4-FFF2-40B4-BE49-F238E27FC236}">
                <a16:creationId xmlns:a16="http://schemas.microsoft.com/office/drawing/2014/main" id="{5E821EBA-FFD1-41E2-9532-B2EE303BE7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5915" y="5309392"/>
            <a:ext cx="2796467" cy="2585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ru-RU" sz="1200" b="1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Международный языковой центр</a:t>
            </a:r>
            <a:endParaRPr lang="ru-KZ" sz="1200" b="1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35">
            <a:extLst>
              <a:ext uri="{FF2B5EF4-FFF2-40B4-BE49-F238E27FC236}">
                <a16:creationId xmlns:a16="http://schemas.microsoft.com/office/drawing/2014/main" id="{3FCCFB62-08A9-4E57-9BD5-C1EB03E52A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1266" y="3939796"/>
            <a:ext cx="3431983" cy="2585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ru-RU" sz="1200" b="1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Подготовка к международным экзаменам</a:t>
            </a:r>
            <a:endParaRPr lang="ru-KZ" sz="1200" b="1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BE6653F1-1989-4D86-A3C2-6FF24538856A}"/>
              </a:ext>
            </a:extLst>
          </p:cNvPr>
          <p:cNvSpPr/>
          <p:nvPr/>
        </p:nvSpPr>
        <p:spPr bwMode="auto">
          <a:xfrm>
            <a:off x="5637723" y="4038125"/>
            <a:ext cx="3911362" cy="2668629"/>
          </a:xfrm>
          <a:prstGeom prst="rect">
            <a:avLst/>
          </a:prstGeom>
          <a:noFill/>
          <a:ln w="3175">
            <a:solidFill>
              <a:srgbClr val="1740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38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35">
            <a:extLst>
              <a:ext uri="{FF2B5EF4-FFF2-40B4-BE49-F238E27FC236}">
                <a16:creationId xmlns:a16="http://schemas.microsoft.com/office/drawing/2014/main" id="{4868F232-6611-4AB6-B308-F0C367B84D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6809" y="3942514"/>
            <a:ext cx="2860930" cy="2585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ru-RU" sz="1200" b="1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Центры университета за рубежом</a:t>
            </a:r>
            <a:endParaRPr lang="ru-KZ" sz="1200" b="1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6F5C2A43-E9F7-45F3-9050-A3B20A9CE2D3}"/>
              </a:ext>
            </a:extLst>
          </p:cNvPr>
          <p:cNvCxnSpPr>
            <a:cxnSpLocks/>
          </p:cNvCxnSpPr>
          <p:nvPr/>
        </p:nvCxnSpPr>
        <p:spPr>
          <a:xfrm>
            <a:off x="9934228" y="3599150"/>
            <a:ext cx="0" cy="0"/>
          </a:xfrm>
          <a:prstGeom prst="line">
            <a:avLst/>
          </a:prstGeom>
          <a:ln w="19050">
            <a:solidFill>
              <a:srgbClr val="17406D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60B971A4-0C65-44FC-BAD1-8F1C5CE59A72}"/>
              </a:ext>
            </a:extLst>
          </p:cNvPr>
          <p:cNvSpPr/>
          <p:nvPr/>
        </p:nvSpPr>
        <p:spPr bwMode="auto">
          <a:xfrm>
            <a:off x="994633" y="707861"/>
            <a:ext cx="4571463" cy="2710703"/>
          </a:xfrm>
          <a:prstGeom prst="rect">
            <a:avLst/>
          </a:prstGeom>
          <a:noFill/>
          <a:ln w="3175">
            <a:solidFill>
              <a:srgbClr val="1740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38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5">
            <a:extLst>
              <a:ext uri="{FF2B5EF4-FFF2-40B4-BE49-F238E27FC236}">
                <a16:creationId xmlns:a16="http://schemas.microsoft.com/office/drawing/2014/main" id="{404F29F7-A138-4771-A0FE-80DE149D83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8540" y="604250"/>
            <a:ext cx="3778012" cy="2585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ru-RU" sz="1200" b="1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Международный конгресс по коневодству </a:t>
            </a:r>
            <a:endParaRPr lang="ru-KZ" sz="1200" b="1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AutoShape 30" descr="⬇ Скачать картинки Наука химия логотип, стоковые фото Наука химия логотип в  хорошем качестве | Depositphotos">
            <a:extLst>
              <a:ext uri="{FF2B5EF4-FFF2-40B4-BE49-F238E27FC236}">
                <a16:creationId xmlns:a16="http://schemas.microsoft.com/office/drawing/2014/main" id="{9130FE65-0FC3-4CC6-85C5-4669C4961F9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199395" y="652463"/>
            <a:ext cx="330200" cy="330200"/>
          </a:xfrm>
          <a:prstGeom prst="rect">
            <a:avLst/>
          </a:prstGeom>
          <a:noFill/>
          <a:ln>
            <a:noFill/>
          </a:ln>
        </p:spPr>
        <p:txBody>
          <a:bodyPr lIns="99060" tIns="49530" rIns="99060" bIns="4953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ru-RU" altLang="ru-RU" sz="1950"/>
          </a:p>
        </p:txBody>
      </p:sp>
      <p:sp>
        <p:nvSpPr>
          <p:cNvPr id="37" name="Прямоугольник 50">
            <a:extLst>
              <a:ext uri="{FF2B5EF4-FFF2-40B4-BE49-F238E27FC236}">
                <a16:creationId xmlns:a16="http://schemas.microsoft.com/office/drawing/2014/main" id="{BB7B12A6-48F8-41E3-8463-391A1111AB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5087" y="918715"/>
            <a:ext cx="3974399" cy="1023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9058" tIns="49528" rIns="99058" bIns="49528">
            <a:spAutoFit/>
          </a:bodyPr>
          <a:lstStyle/>
          <a:p>
            <a:pPr algn="just"/>
            <a:r>
              <a:rPr lang="ru-RU" altLang="ru-RU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течение 2025 года университет посетили представители Посольства Хорватии, Консульства КНР, Посольства Индонезии, Университета </a:t>
            </a:r>
            <a:r>
              <a:rPr lang="ru-RU" altLang="ru-RU" sz="1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Анкан</a:t>
            </a:r>
            <a:r>
              <a:rPr lang="ru-RU" altLang="ru-RU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(КНР) и Университета социальных наук Анкары (Турция).</a:t>
            </a:r>
            <a:endParaRPr lang="en-US" altLang="ru-RU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7448AC27-6D37-4606-8C59-08BF73095FC2}"/>
              </a:ext>
            </a:extLst>
          </p:cNvPr>
          <p:cNvSpPr/>
          <p:nvPr/>
        </p:nvSpPr>
        <p:spPr bwMode="auto">
          <a:xfrm>
            <a:off x="5697764" y="718296"/>
            <a:ext cx="4087971" cy="2710703"/>
          </a:xfrm>
          <a:prstGeom prst="rect">
            <a:avLst/>
          </a:prstGeom>
          <a:noFill/>
          <a:ln w="3175">
            <a:solidFill>
              <a:srgbClr val="1740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38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Прямоугольник 35">
            <a:extLst>
              <a:ext uri="{FF2B5EF4-FFF2-40B4-BE49-F238E27FC236}">
                <a16:creationId xmlns:a16="http://schemas.microsoft.com/office/drawing/2014/main" id="{FD6D7724-90EC-4DEB-BC83-121FBFF8EC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8494" y="604397"/>
            <a:ext cx="3046430" cy="2585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ru-RU" sz="12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Визиты представителей Посольств</a:t>
            </a:r>
            <a:endParaRPr lang="ru-KZ" sz="12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" y="0"/>
            <a:ext cx="9906001" cy="6858000"/>
            <a:chOff x="-1" y="0"/>
            <a:chExt cx="9906001" cy="6858000"/>
          </a:xfrm>
        </p:grpSpPr>
        <p:sp>
          <p:nvSpPr>
            <p:cNvPr id="41" name="Прямоугольник 40">
              <a:extLst>
                <a:ext uri="{FF2B5EF4-FFF2-40B4-BE49-F238E27FC236}">
                  <a16:creationId xmlns:a16="http://schemas.microsoft.com/office/drawing/2014/main" id="{0F2CC04D-4753-4B85-BCF8-EB49A3750FF8}"/>
                </a:ext>
              </a:extLst>
            </p:cNvPr>
            <p:cNvSpPr/>
            <p:nvPr/>
          </p:nvSpPr>
          <p:spPr>
            <a:xfrm>
              <a:off x="-1" y="0"/>
              <a:ext cx="920553" cy="6858000"/>
            </a:xfrm>
            <a:prstGeom prst="rect">
              <a:avLst/>
            </a:prstGeom>
            <a:solidFill>
              <a:srgbClr val="1F497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42" name="Рисунок 41">
              <a:extLst>
                <a:ext uri="{FF2B5EF4-FFF2-40B4-BE49-F238E27FC236}">
                  <a16:creationId xmlns:a16="http://schemas.microsoft.com/office/drawing/2014/main" id="{2D91977C-75BD-41B7-8B11-8D177E8F64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810" y="186312"/>
              <a:ext cx="658930" cy="942910"/>
            </a:xfrm>
            <a:prstGeom prst="rect">
              <a:avLst/>
            </a:prstGeom>
          </p:spPr>
        </p:pic>
        <p:cxnSp>
          <p:nvCxnSpPr>
            <p:cNvPr id="43" name="Прямая соединительная линия 42">
              <a:extLst>
                <a:ext uri="{FF2B5EF4-FFF2-40B4-BE49-F238E27FC236}">
                  <a16:creationId xmlns:a16="http://schemas.microsoft.com/office/drawing/2014/main" id="{60862679-6967-44A4-9566-D3AC5196DF32}"/>
                </a:ext>
              </a:extLst>
            </p:cNvPr>
            <p:cNvCxnSpPr/>
            <p:nvPr/>
          </p:nvCxnSpPr>
          <p:spPr>
            <a:xfrm>
              <a:off x="920552" y="548680"/>
              <a:ext cx="8985448" cy="0"/>
            </a:xfrm>
            <a:prstGeom prst="line">
              <a:avLst/>
            </a:prstGeom>
            <a:ln w="22225">
              <a:solidFill>
                <a:srgbClr val="1F497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331318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Прямоугольник 3">
            <a:extLst>
              <a:ext uri="{FF2B5EF4-FFF2-40B4-BE49-F238E27FC236}">
                <a16:creationId xmlns:a16="http://schemas.microsoft.com/office/drawing/2014/main" id="{568AC372-4818-4D3B-8102-C88433F04B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18170" y="125669"/>
            <a:ext cx="9906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400" b="1" dirty="0">
                <a:solidFill>
                  <a:srgbClr val="1F497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РАЗВИТИЕ ВОСПИТАТЕЛЬНОЙ И СОЦИАЛЬНОЙ РАБОТЫ ОБУЧАЮЩИХСЯ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71F33929-0456-49DB-8E69-6A96C49E6FEC}"/>
              </a:ext>
            </a:extLst>
          </p:cNvPr>
          <p:cNvSpPr/>
          <p:nvPr/>
        </p:nvSpPr>
        <p:spPr>
          <a:xfrm>
            <a:off x="5052734" y="2312988"/>
            <a:ext cx="4796115" cy="2124075"/>
          </a:xfrm>
          <a:prstGeom prst="rect">
            <a:avLst/>
          </a:prstGeom>
          <a:noFill/>
          <a:ln w="1270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667694F-9E9A-40F8-94E5-4D8E87100E58}"/>
              </a:ext>
            </a:extLst>
          </p:cNvPr>
          <p:cNvSpPr txBox="1"/>
          <p:nvPr/>
        </p:nvSpPr>
        <p:spPr>
          <a:xfrm>
            <a:off x="5170489" y="2112963"/>
            <a:ext cx="4564062" cy="523220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1400" b="1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РАЗВИТИЯ МЕНТАЛЬНОГО ЗДОРОВЬЯ – </a:t>
            </a:r>
          </a:p>
          <a:p>
            <a:pPr algn="ctr"/>
            <a:r>
              <a:rPr lang="ru-RU" altLang="ru-RU" sz="1400" b="1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СЛУЖБА </a:t>
            </a:r>
            <a:r>
              <a:rPr lang="ru-RU" altLang="ru-RU" sz="1400" b="1" dirty="0">
                <a:solidFill>
                  <a:srgbClr val="17406D"/>
                </a:solidFill>
                <a:latin typeface="Arial" panose="020B060402020202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ПСИХОЛОГИЧЕСКОЙ ПОДДЕРЖКИ</a:t>
            </a:r>
            <a:endParaRPr lang="ru-RU" altLang="ru-RU" sz="1400" b="1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DD0A5E84-6454-45A5-A383-516FDA9FC65C}"/>
              </a:ext>
            </a:extLst>
          </p:cNvPr>
          <p:cNvSpPr/>
          <p:nvPr/>
        </p:nvSpPr>
        <p:spPr>
          <a:xfrm>
            <a:off x="5860015" y="4797425"/>
            <a:ext cx="3988835" cy="1944688"/>
          </a:xfrm>
          <a:prstGeom prst="rect">
            <a:avLst/>
          </a:prstGeom>
          <a:noFill/>
          <a:ln w="1270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9156663-252F-4EB7-B6F7-09223B9F8BD6}"/>
              </a:ext>
            </a:extLst>
          </p:cNvPr>
          <p:cNvSpPr txBox="1"/>
          <p:nvPr/>
        </p:nvSpPr>
        <p:spPr>
          <a:xfrm>
            <a:off x="6017556" y="4539105"/>
            <a:ext cx="3759119" cy="523220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  <a:defRPr/>
            </a:pPr>
            <a:r>
              <a:rPr lang="ru-RU" sz="1400" b="1" cap="all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Развития культуры академической честности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F4070622-5741-445C-A7CA-D4AED27C640B}"/>
              </a:ext>
            </a:extLst>
          </p:cNvPr>
          <p:cNvSpPr/>
          <p:nvPr/>
        </p:nvSpPr>
        <p:spPr>
          <a:xfrm>
            <a:off x="1007745" y="4797228"/>
            <a:ext cx="4737343" cy="1944886"/>
          </a:xfrm>
          <a:prstGeom prst="rect">
            <a:avLst/>
          </a:prstGeom>
          <a:noFill/>
          <a:ln w="1270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EC3303C-9F3A-43E3-9FD7-9F9A3CCEAC57}"/>
              </a:ext>
            </a:extLst>
          </p:cNvPr>
          <p:cNvSpPr txBox="1"/>
          <p:nvPr/>
        </p:nvSpPr>
        <p:spPr>
          <a:xfrm>
            <a:off x="1448231" y="4555188"/>
            <a:ext cx="4095646" cy="307777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  <a:defRPr/>
            </a:pPr>
            <a:r>
              <a:rPr lang="ru-RU" sz="1400" b="1" cap="all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для МОТИВАЦИИ студентов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49694911-0640-4EC4-B880-6183BACAC76E}"/>
              </a:ext>
            </a:extLst>
          </p:cNvPr>
          <p:cNvSpPr/>
          <p:nvPr/>
        </p:nvSpPr>
        <p:spPr>
          <a:xfrm>
            <a:off x="1025042" y="779463"/>
            <a:ext cx="2053940" cy="1847850"/>
          </a:xfrm>
          <a:prstGeom prst="rect">
            <a:avLst/>
          </a:prstGeom>
          <a:noFill/>
          <a:ln w="1270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B649873-F024-468F-9F8A-84E6B5198048}"/>
              </a:ext>
            </a:extLst>
          </p:cNvPr>
          <p:cNvSpPr txBox="1"/>
          <p:nvPr/>
        </p:nvSpPr>
        <p:spPr>
          <a:xfrm>
            <a:off x="1235894" y="608013"/>
            <a:ext cx="1490663" cy="523220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14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ИНДИКАТОР АКТИВНОСТИ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57E43AA3-1C8D-4A73-A1BA-10B63BCCEDA1}"/>
              </a:ext>
            </a:extLst>
          </p:cNvPr>
          <p:cNvSpPr/>
          <p:nvPr/>
        </p:nvSpPr>
        <p:spPr>
          <a:xfrm>
            <a:off x="1025042" y="2890838"/>
            <a:ext cx="3999966" cy="1546225"/>
          </a:xfrm>
          <a:prstGeom prst="rect">
            <a:avLst/>
          </a:prstGeom>
          <a:noFill/>
          <a:ln w="1270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B6C0782-C1DA-452B-9F5D-4F8B6A575004}"/>
              </a:ext>
            </a:extLst>
          </p:cNvPr>
          <p:cNvSpPr txBox="1"/>
          <p:nvPr/>
        </p:nvSpPr>
        <p:spPr>
          <a:xfrm>
            <a:off x="1964828" y="2693450"/>
            <a:ext cx="2760566" cy="523220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b="1" cap="all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Студенческое самоуправление</a:t>
            </a: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1F5F01FA-785F-4A95-9918-72B2A41A6118}"/>
              </a:ext>
            </a:extLst>
          </p:cNvPr>
          <p:cNvSpPr/>
          <p:nvPr/>
        </p:nvSpPr>
        <p:spPr>
          <a:xfrm>
            <a:off x="3174297" y="779464"/>
            <a:ext cx="1806261" cy="1836737"/>
          </a:xfrm>
          <a:prstGeom prst="rect">
            <a:avLst/>
          </a:prstGeom>
          <a:noFill/>
          <a:ln w="1270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936DF6A-38DC-4752-8E20-450FDFBCF16D}"/>
              </a:ext>
            </a:extLst>
          </p:cNvPr>
          <p:cNvSpPr txBox="1"/>
          <p:nvPr/>
        </p:nvSpPr>
        <p:spPr>
          <a:xfrm>
            <a:off x="3259535" y="592725"/>
            <a:ext cx="1635899" cy="738664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b="1" cap="all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Домом СТУДЕНТОВ </a:t>
            </a:r>
          </a:p>
        </p:txBody>
      </p:sp>
      <p:grpSp>
        <p:nvGrpSpPr>
          <p:cNvPr id="246" name="Группа 245">
            <a:extLst>
              <a:ext uri="{FF2B5EF4-FFF2-40B4-BE49-F238E27FC236}">
                <a16:creationId xmlns:a16="http://schemas.microsoft.com/office/drawing/2014/main" id="{099310EC-8568-40B8-80D0-F00382E73C47}"/>
              </a:ext>
            </a:extLst>
          </p:cNvPr>
          <p:cNvGrpSpPr/>
          <p:nvPr/>
        </p:nvGrpSpPr>
        <p:grpSpPr>
          <a:xfrm>
            <a:off x="1064330" y="5062325"/>
            <a:ext cx="4612493" cy="1656450"/>
            <a:chOff x="1115985" y="5023586"/>
            <a:chExt cx="4184385" cy="1542992"/>
          </a:xfrm>
        </p:grpSpPr>
        <p:sp>
          <p:nvSpPr>
            <p:cNvPr id="247" name="Freeform 182">
              <a:extLst>
                <a:ext uri="{FF2B5EF4-FFF2-40B4-BE49-F238E27FC236}">
                  <a16:creationId xmlns:a16="http://schemas.microsoft.com/office/drawing/2014/main" id="{B87FB0C7-64FA-48E7-BE2D-95C988DF887B}"/>
                </a:ext>
              </a:extLst>
            </p:cNvPr>
            <p:cNvSpPr/>
            <p:nvPr/>
          </p:nvSpPr>
          <p:spPr>
            <a:xfrm>
              <a:off x="1115985" y="5023586"/>
              <a:ext cx="4184385" cy="1542992"/>
            </a:xfrm>
            <a:custGeom>
              <a:avLst/>
              <a:gdLst/>
              <a:ahLst/>
              <a:cxnLst/>
              <a:rect l="l" t="t" r="r" b="b"/>
              <a:pathLst>
                <a:path w="4184385" h="1542992">
                  <a:moveTo>
                    <a:pt x="0" y="0"/>
                  </a:moveTo>
                  <a:lnTo>
                    <a:pt x="4184385" y="0"/>
                  </a:lnTo>
                  <a:lnTo>
                    <a:pt x="4184385" y="1542992"/>
                  </a:lnTo>
                  <a:lnTo>
                    <a:pt x="0" y="15429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8" name="Freeform 183">
              <a:extLst>
                <a:ext uri="{FF2B5EF4-FFF2-40B4-BE49-F238E27FC236}">
                  <a16:creationId xmlns:a16="http://schemas.microsoft.com/office/drawing/2014/main" id="{2FE5BCE6-55C8-4F72-961D-820AE523A6F7}"/>
                </a:ext>
              </a:extLst>
            </p:cNvPr>
            <p:cNvSpPr/>
            <p:nvPr/>
          </p:nvSpPr>
          <p:spPr>
            <a:xfrm>
              <a:off x="1401982" y="5335821"/>
              <a:ext cx="438040" cy="436945"/>
            </a:xfrm>
            <a:custGeom>
              <a:avLst/>
              <a:gdLst/>
              <a:ahLst/>
              <a:cxnLst/>
              <a:rect l="l" t="t" r="r" b="b"/>
              <a:pathLst>
                <a:path w="438040" h="436945">
                  <a:moveTo>
                    <a:pt x="0" y="0"/>
                  </a:moveTo>
                  <a:lnTo>
                    <a:pt x="438040" y="0"/>
                  </a:lnTo>
                  <a:lnTo>
                    <a:pt x="438040" y="436945"/>
                  </a:lnTo>
                  <a:lnTo>
                    <a:pt x="0" y="4369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0000"/>
              </a:blip>
              <a:stretch>
                <a:fillRect/>
              </a:stretch>
            </a:blipFill>
          </p:spPr>
        </p:sp>
        <p:sp>
          <p:nvSpPr>
            <p:cNvPr id="249" name="Freeform 184">
              <a:extLst>
                <a:ext uri="{FF2B5EF4-FFF2-40B4-BE49-F238E27FC236}">
                  <a16:creationId xmlns:a16="http://schemas.microsoft.com/office/drawing/2014/main" id="{7A5E5B17-DA75-4A19-B8C8-D3E3AC5CA2F9}"/>
                </a:ext>
              </a:extLst>
            </p:cNvPr>
            <p:cNvSpPr/>
            <p:nvPr/>
          </p:nvSpPr>
          <p:spPr>
            <a:xfrm>
              <a:off x="2990661" y="5335821"/>
              <a:ext cx="438040" cy="436945"/>
            </a:xfrm>
            <a:custGeom>
              <a:avLst/>
              <a:gdLst/>
              <a:ahLst/>
              <a:cxnLst/>
              <a:rect l="l" t="t" r="r" b="b"/>
              <a:pathLst>
                <a:path w="438040" h="436945">
                  <a:moveTo>
                    <a:pt x="0" y="0"/>
                  </a:moveTo>
                  <a:lnTo>
                    <a:pt x="438040" y="0"/>
                  </a:lnTo>
                  <a:lnTo>
                    <a:pt x="438040" y="436945"/>
                  </a:lnTo>
                  <a:lnTo>
                    <a:pt x="0" y="4369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0000"/>
              </a:blip>
              <a:stretch>
                <a:fillRect/>
              </a:stretch>
            </a:blipFill>
          </p:spPr>
        </p:sp>
        <p:sp>
          <p:nvSpPr>
            <p:cNvPr id="250" name="Freeform 185">
              <a:extLst>
                <a:ext uri="{FF2B5EF4-FFF2-40B4-BE49-F238E27FC236}">
                  <a16:creationId xmlns:a16="http://schemas.microsoft.com/office/drawing/2014/main" id="{054C55DA-728E-4F51-AC77-604377DAF595}"/>
                </a:ext>
              </a:extLst>
            </p:cNvPr>
            <p:cNvSpPr/>
            <p:nvPr/>
          </p:nvSpPr>
          <p:spPr>
            <a:xfrm>
              <a:off x="2195250" y="5890683"/>
              <a:ext cx="438040" cy="436945"/>
            </a:xfrm>
            <a:custGeom>
              <a:avLst/>
              <a:gdLst/>
              <a:ahLst/>
              <a:cxnLst/>
              <a:rect l="l" t="t" r="r" b="b"/>
              <a:pathLst>
                <a:path w="438040" h="436945">
                  <a:moveTo>
                    <a:pt x="0" y="0"/>
                  </a:moveTo>
                  <a:lnTo>
                    <a:pt x="438041" y="0"/>
                  </a:lnTo>
                  <a:lnTo>
                    <a:pt x="438041" y="436945"/>
                  </a:lnTo>
                  <a:lnTo>
                    <a:pt x="0" y="4369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0000"/>
              </a:blip>
              <a:stretch>
                <a:fillRect/>
              </a:stretch>
            </a:blipFill>
          </p:spPr>
        </p:sp>
        <p:sp>
          <p:nvSpPr>
            <p:cNvPr id="251" name="Freeform 186">
              <a:extLst>
                <a:ext uri="{FF2B5EF4-FFF2-40B4-BE49-F238E27FC236}">
                  <a16:creationId xmlns:a16="http://schemas.microsoft.com/office/drawing/2014/main" id="{2C92AB8C-85A6-4620-88BD-41573D0AA981}"/>
                </a:ext>
              </a:extLst>
            </p:cNvPr>
            <p:cNvSpPr/>
            <p:nvPr/>
          </p:nvSpPr>
          <p:spPr>
            <a:xfrm>
              <a:off x="3788168" y="5888131"/>
              <a:ext cx="438040" cy="436945"/>
            </a:xfrm>
            <a:custGeom>
              <a:avLst/>
              <a:gdLst/>
              <a:ahLst/>
              <a:cxnLst/>
              <a:rect l="l" t="t" r="r" b="b"/>
              <a:pathLst>
                <a:path w="438040" h="436945">
                  <a:moveTo>
                    <a:pt x="0" y="0"/>
                  </a:moveTo>
                  <a:lnTo>
                    <a:pt x="438040" y="0"/>
                  </a:lnTo>
                  <a:lnTo>
                    <a:pt x="438040" y="436945"/>
                  </a:lnTo>
                  <a:lnTo>
                    <a:pt x="0" y="4369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0000"/>
              </a:blip>
              <a:stretch>
                <a:fillRect/>
              </a:stretch>
            </a:blipFill>
          </p:spPr>
        </p:sp>
        <p:sp>
          <p:nvSpPr>
            <p:cNvPr id="252" name="Freeform 187">
              <a:extLst>
                <a:ext uri="{FF2B5EF4-FFF2-40B4-BE49-F238E27FC236}">
                  <a16:creationId xmlns:a16="http://schemas.microsoft.com/office/drawing/2014/main" id="{390C64F9-D1AD-43BF-9595-AD1BE42096E2}"/>
                </a:ext>
              </a:extLst>
            </p:cNvPr>
            <p:cNvSpPr/>
            <p:nvPr/>
          </p:nvSpPr>
          <p:spPr>
            <a:xfrm>
              <a:off x="4579340" y="5335821"/>
              <a:ext cx="438040" cy="436945"/>
            </a:xfrm>
            <a:custGeom>
              <a:avLst/>
              <a:gdLst/>
              <a:ahLst/>
              <a:cxnLst/>
              <a:rect l="l" t="t" r="r" b="b"/>
              <a:pathLst>
                <a:path w="438040" h="436945">
                  <a:moveTo>
                    <a:pt x="0" y="0"/>
                  </a:moveTo>
                  <a:lnTo>
                    <a:pt x="438040" y="0"/>
                  </a:lnTo>
                  <a:lnTo>
                    <a:pt x="438040" y="436945"/>
                  </a:lnTo>
                  <a:lnTo>
                    <a:pt x="0" y="4369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0000"/>
              </a:blip>
              <a:stretch>
                <a:fillRect/>
              </a:stretch>
            </a:blipFill>
          </p:spPr>
        </p:sp>
        <p:grpSp>
          <p:nvGrpSpPr>
            <p:cNvPr id="253" name="Group 188">
              <a:extLst>
                <a:ext uri="{FF2B5EF4-FFF2-40B4-BE49-F238E27FC236}">
                  <a16:creationId xmlns:a16="http://schemas.microsoft.com/office/drawing/2014/main" id="{730647F6-8A46-4DE3-8649-E2A723AAE325}"/>
                </a:ext>
              </a:extLst>
            </p:cNvPr>
            <p:cNvGrpSpPr/>
            <p:nvPr/>
          </p:nvGrpSpPr>
          <p:grpSpPr>
            <a:xfrm>
              <a:off x="1433742" y="5367094"/>
              <a:ext cx="325466" cy="325466"/>
              <a:chOff x="0" y="0"/>
              <a:chExt cx="812800" cy="812800"/>
            </a:xfrm>
          </p:grpSpPr>
          <p:sp>
            <p:nvSpPr>
              <p:cNvPr id="281" name="Freeform 189">
                <a:extLst>
                  <a:ext uri="{FF2B5EF4-FFF2-40B4-BE49-F238E27FC236}">
                    <a16:creationId xmlns:a16="http://schemas.microsoft.com/office/drawing/2014/main" id="{E69BDEE6-D25A-4CEA-A5BA-FEAA6FC56600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C8503"/>
              </a:solidFill>
            </p:spPr>
          </p:sp>
          <p:sp>
            <p:nvSpPr>
              <p:cNvPr id="282" name="TextBox 190">
                <a:extLst>
                  <a:ext uri="{FF2B5EF4-FFF2-40B4-BE49-F238E27FC236}">
                    <a16:creationId xmlns:a16="http://schemas.microsoft.com/office/drawing/2014/main" id="{539A4413-B3D1-4435-BFC7-96F1C359504A}"/>
                  </a:ext>
                </a:extLst>
              </p:cNvPr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13608" tIns="13608" rIns="13608" bIns="13608" rtlCol="0" anchor="ctr"/>
              <a:lstStyle/>
              <a:p>
                <a:pPr algn="ctr">
                  <a:lnSpc>
                    <a:spcPts val="1216"/>
                  </a:lnSpc>
                </a:pPr>
                <a:endParaRPr/>
              </a:p>
            </p:txBody>
          </p:sp>
        </p:grpSp>
        <p:grpSp>
          <p:nvGrpSpPr>
            <p:cNvPr id="254" name="Group 191">
              <a:extLst>
                <a:ext uri="{FF2B5EF4-FFF2-40B4-BE49-F238E27FC236}">
                  <a16:creationId xmlns:a16="http://schemas.microsoft.com/office/drawing/2014/main" id="{B38CBE72-C7A5-4B77-8379-4E81B4AF4D94}"/>
                </a:ext>
              </a:extLst>
            </p:cNvPr>
            <p:cNvGrpSpPr/>
            <p:nvPr/>
          </p:nvGrpSpPr>
          <p:grpSpPr>
            <a:xfrm>
              <a:off x="3026738" y="5367094"/>
              <a:ext cx="325466" cy="325466"/>
              <a:chOff x="0" y="0"/>
              <a:chExt cx="812800" cy="812800"/>
            </a:xfrm>
          </p:grpSpPr>
          <p:sp>
            <p:nvSpPr>
              <p:cNvPr id="279" name="Freeform 192">
                <a:extLst>
                  <a:ext uri="{FF2B5EF4-FFF2-40B4-BE49-F238E27FC236}">
                    <a16:creationId xmlns:a16="http://schemas.microsoft.com/office/drawing/2014/main" id="{9696D207-858A-4EC2-AD28-163CA0816775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CFEFF"/>
              </a:solidFill>
            </p:spPr>
          </p:sp>
          <p:sp>
            <p:nvSpPr>
              <p:cNvPr id="280" name="TextBox 193">
                <a:extLst>
                  <a:ext uri="{FF2B5EF4-FFF2-40B4-BE49-F238E27FC236}">
                    <a16:creationId xmlns:a16="http://schemas.microsoft.com/office/drawing/2014/main" id="{046DDD2F-E2B3-43BF-A0FC-72203FCF4BB7}"/>
                  </a:ext>
                </a:extLst>
              </p:cNvPr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13608" tIns="13608" rIns="13608" bIns="13608" rtlCol="0" anchor="ctr"/>
              <a:lstStyle/>
              <a:p>
                <a:pPr algn="ctr">
                  <a:lnSpc>
                    <a:spcPts val="1216"/>
                  </a:lnSpc>
                </a:pPr>
                <a:endParaRPr/>
              </a:p>
            </p:txBody>
          </p:sp>
        </p:grpSp>
        <p:grpSp>
          <p:nvGrpSpPr>
            <p:cNvPr id="255" name="Group 194">
              <a:extLst>
                <a:ext uri="{FF2B5EF4-FFF2-40B4-BE49-F238E27FC236}">
                  <a16:creationId xmlns:a16="http://schemas.microsoft.com/office/drawing/2014/main" id="{1F671D90-BD07-4753-9411-745CB19AB196}"/>
                </a:ext>
              </a:extLst>
            </p:cNvPr>
            <p:cNvGrpSpPr/>
            <p:nvPr/>
          </p:nvGrpSpPr>
          <p:grpSpPr>
            <a:xfrm>
              <a:off x="2229539" y="5921226"/>
              <a:ext cx="325466" cy="325466"/>
              <a:chOff x="0" y="0"/>
              <a:chExt cx="812800" cy="812800"/>
            </a:xfrm>
          </p:grpSpPr>
          <p:sp>
            <p:nvSpPr>
              <p:cNvPr id="277" name="Freeform 195">
                <a:extLst>
                  <a:ext uri="{FF2B5EF4-FFF2-40B4-BE49-F238E27FC236}">
                    <a16:creationId xmlns:a16="http://schemas.microsoft.com/office/drawing/2014/main" id="{6E60E379-A3C6-446E-8589-75E8E060EDA5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B706"/>
              </a:solidFill>
            </p:spPr>
          </p:sp>
          <p:sp>
            <p:nvSpPr>
              <p:cNvPr id="278" name="TextBox 196">
                <a:extLst>
                  <a:ext uri="{FF2B5EF4-FFF2-40B4-BE49-F238E27FC236}">
                    <a16:creationId xmlns:a16="http://schemas.microsoft.com/office/drawing/2014/main" id="{302A9B60-D349-4DF4-A20E-400A15AF0CB1}"/>
                  </a:ext>
                </a:extLst>
              </p:cNvPr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13608" tIns="13608" rIns="13608" bIns="13608" rtlCol="0" anchor="ctr"/>
              <a:lstStyle/>
              <a:p>
                <a:pPr algn="ctr">
                  <a:lnSpc>
                    <a:spcPts val="1216"/>
                  </a:lnSpc>
                </a:pPr>
                <a:endParaRPr/>
              </a:p>
            </p:txBody>
          </p:sp>
        </p:grpSp>
        <p:grpSp>
          <p:nvGrpSpPr>
            <p:cNvPr id="256" name="Group 197">
              <a:extLst>
                <a:ext uri="{FF2B5EF4-FFF2-40B4-BE49-F238E27FC236}">
                  <a16:creationId xmlns:a16="http://schemas.microsoft.com/office/drawing/2014/main" id="{E38682C5-26E3-4B8A-9566-06AD6078050D}"/>
                </a:ext>
              </a:extLst>
            </p:cNvPr>
            <p:cNvGrpSpPr/>
            <p:nvPr/>
          </p:nvGrpSpPr>
          <p:grpSpPr>
            <a:xfrm>
              <a:off x="3822220" y="5921226"/>
              <a:ext cx="325466" cy="325466"/>
              <a:chOff x="0" y="0"/>
              <a:chExt cx="812800" cy="812800"/>
            </a:xfrm>
          </p:grpSpPr>
          <p:sp>
            <p:nvSpPr>
              <p:cNvPr id="275" name="Freeform 198">
                <a:extLst>
                  <a:ext uri="{FF2B5EF4-FFF2-40B4-BE49-F238E27FC236}">
                    <a16:creationId xmlns:a16="http://schemas.microsoft.com/office/drawing/2014/main" id="{1488D882-A5F7-4EE4-B3E6-D8A8116A17A3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29EBC"/>
              </a:solidFill>
            </p:spPr>
          </p:sp>
          <p:sp>
            <p:nvSpPr>
              <p:cNvPr id="276" name="TextBox 199">
                <a:extLst>
                  <a:ext uri="{FF2B5EF4-FFF2-40B4-BE49-F238E27FC236}">
                    <a16:creationId xmlns:a16="http://schemas.microsoft.com/office/drawing/2014/main" id="{76EDFBFD-DDDB-4F74-8CFC-B5320E50FF5B}"/>
                  </a:ext>
                </a:extLst>
              </p:cNvPr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13608" tIns="13608" rIns="13608" bIns="13608" rtlCol="0" anchor="ctr"/>
              <a:lstStyle/>
              <a:p>
                <a:pPr algn="ctr">
                  <a:lnSpc>
                    <a:spcPts val="1216"/>
                  </a:lnSpc>
                </a:pPr>
                <a:endParaRPr/>
              </a:p>
            </p:txBody>
          </p:sp>
        </p:grpSp>
        <p:grpSp>
          <p:nvGrpSpPr>
            <p:cNvPr id="257" name="Group 200">
              <a:extLst>
                <a:ext uri="{FF2B5EF4-FFF2-40B4-BE49-F238E27FC236}">
                  <a16:creationId xmlns:a16="http://schemas.microsoft.com/office/drawing/2014/main" id="{73BA307A-CEDC-4388-B225-E4521ED04438}"/>
                </a:ext>
              </a:extLst>
            </p:cNvPr>
            <p:cNvGrpSpPr/>
            <p:nvPr/>
          </p:nvGrpSpPr>
          <p:grpSpPr>
            <a:xfrm>
              <a:off x="4619735" y="5367094"/>
              <a:ext cx="325466" cy="325466"/>
              <a:chOff x="0" y="0"/>
              <a:chExt cx="812800" cy="812800"/>
            </a:xfrm>
          </p:grpSpPr>
          <p:sp>
            <p:nvSpPr>
              <p:cNvPr id="273" name="Freeform 201">
                <a:extLst>
                  <a:ext uri="{FF2B5EF4-FFF2-40B4-BE49-F238E27FC236}">
                    <a16:creationId xmlns:a16="http://schemas.microsoft.com/office/drawing/2014/main" id="{2DEE5A68-3708-4489-933F-33AC600E9402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8ECAE6"/>
              </a:solidFill>
            </p:spPr>
          </p:sp>
          <p:sp>
            <p:nvSpPr>
              <p:cNvPr id="274" name="TextBox 202">
                <a:extLst>
                  <a:ext uri="{FF2B5EF4-FFF2-40B4-BE49-F238E27FC236}">
                    <a16:creationId xmlns:a16="http://schemas.microsoft.com/office/drawing/2014/main" id="{48DEF3C5-FD32-4498-A3D5-6C485D989A1A}"/>
                  </a:ext>
                </a:extLst>
              </p:cNvPr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13608" tIns="13608" rIns="13608" bIns="13608" rtlCol="0" anchor="ctr"/>
              <a:lstStyle/>
              <a:p>
                <a:pPr algn="ctr">
                  <a:lnSpc>
                    <a:spcPts val="1216"/>
                  </a:lnSpc>
                </a:pPr>
                <a:endParaRPr/>
              </a:p>
            </p:txBody>
          </p:sp>
        </p:grpSp>
        <p:sp>
          <p:nvSpPr>
            <p:cNvPr id="258" name="Freeform 203">
              <a:extLst>
                <a:ext uri="{FF2B5EF4-FFF2-40B4-BE49-F238E27FC236}">
                  <a16:creationId xmlns:a16="http://schemas.microsoft.com/office/drawing/2014/main" id="{5148BEE4-F058-4667-81B3-33ADBD3FE9D7}"/>
                </a:ext>
              </a:extLst>
            </p:cNvPr>
            <p:cNvSpPr/>
            <p:nvPr/>
          </p:nvSpPr>
          <p:spPr>
            <a:xfrm>
              <a:off x="1433742" y="5372782"/>
              <a:ext cx="325466" cy="325466"/>
            </a:xfrm>
            <a:custGeom>
              <a:avLst/>
              <a:gdLst/>
              <a:ahLst/>
              <a:cxnLst/>
              <a:rect l="l" t="t" r="r" b="b"/>
              <a:pathLst>
                <a:path w="325466" h="325466">
                  <a:moveTo>
                    <a:pt x="0" y="0"/>
                  </a:moveTo>
                  <a:lnTo>
                    <a:pt x="325466" y="0"/>
                  </a:lnTo>
                  <a:lnTo>
                    <a:pt x="325466" y="325466"/>
                  </a:lnTo>
                  <a:lnTo>
                    <a:pt x="0" y="3254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9" name="Freeform 204">
              <a:extLst>
                <a:ext uri="{FF2B5EF4-FFF2-40B4-BE49-F238E27FC236}">
                  <a16:creationId xmlns:a16="http://schemas.microsoft.com/office/drawing/2014/main" id="{5ED6C9F9-701A-47E9-90FC-51EDC49E6C58}"/>
                </a:ext>
              </a:extLst>
            </p:cNvPr>
            <p:cNvSpPr/>
            <p:nvPr/>
          </p:nvSpPr>
          <p:spPr>
            <a:xfrm>
              <a:off x="2287458" y="5986393"/>
              <a:ext cx="211346" cy="209497"/>
            </a:xfrm>
            <a:custGeom>
              <a:avLst/>
              <a:gdLst/>
              <a:ahLst/>
              <a:cxnLst/>
              <a:rect l="l" t="t" r="r" b="b"/>
              <a:pathLst>
                <a:path w="211346" h="209497">
                  <a:moveTo>
                    <a:pt x="0" y="0"/>
                  </a:moveTo>
                  <a:lnTo>
                    <a:pt x="211346" y="0"/>
                  </a:lnTo>
                  <a:lnTo>
                    <a:pt x="211346" y="209497"/>
                  </a:lnTo>
                  <a:lnTo>
                    <a:pt x="0" y="2094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0" name="Freeform 205">
              <a:extLst>
                <a:ext uri="{FF2B5EF4-FFF2-40B4-BE49-F238E27FC236}">
                  <a16:creationId xmlns:a16="http://schemas.microsoft.com/office/drawing/2014/main" id="{40FFCA5C-584A-4CAB-A8DA-DA570A41615D}"/>
                </a:ext>
              </a:extLst>
            </p:cNvPr>
            <p:cNvSpPr/>
            <p:nvPr/>
          </p:nvSpPr>
          <p:spPr>
            <a:xfrm>
              <a:off x="3054234" y="5394590"/>
              <a:ext cx="270475" cy="270475"/>
            </a:xfrm>
            <a:custGeom>
              <a:avLst/>
              <a:gdLst/>
              <a:ahLst/>
              <a:cxnLst/>
              <a:rect l="l" t="t" r="r" b="b"/>
              <a:pathLst>
                <a:path w="270475" h="270475">
                  <a:moveTo>
                    <a:pt x="0" y="0"/>
                  </a:moveTo>
                  <a:lnTo>
                    <a:pt x="270475" y="0"/>
                  </a:lnTo>
                  <a:lnTo>
                    <a:pt x="270475" y="270475"/>
                  </a:lnTo>
                  <a:lnTo>
                    <a:pt x="0" y="2704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1" name="Freeform 206">
              <a:extLst>
                <a:ext uri="{FF2B5EF4-FFF2-40B4-BE49-F238E27FC236}">
                  <a16:creationId xmlns:a16="http://schemas.microsoft.com/office/drawing/2014/main" id="{00FEABED-7C3F-45E9-9115-3ABD55EC7C3B}"/>
                </a:ext>
              </a:extLst>
            </p:cNvPr>
            <p:cNvSpPr/>
            <p:nvPr/>
          </p:nvSpPr>
          <p:spPr>
            <a:xfrm>
              <a:off x="3887607" y="5983213"/>
              <a:ext cx="194691" cy="201492"/>
            </a:xfrm>
            <a:custGeom>
              <a:avLst/>
              <a:gdLst/>
              <a:ahLst/>
              <a:cxnLst/>
              <a:rect l="l" t="t" r="r" b="b"/>
              <a:pathLst>
                <a:path w="194691" h="201492">
                  <a:moveTo>
                    <a:pt x="0" y="0"/>
                  </a:moveTo>
                  <a:lnTo>
                    <a:pt x="194691" y="0"/>
                  </a:lnTo>
                  <a:lnTo>
                    <a:pt x="194691" y="201492"/>
                  </a:lnTo>
                  <a:lnTo>
                    <a:pt x="0" y="2014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2" name="Freeform 207">
              <a:extLst>
                <a:ext uri="{FF2B5EF4-FFF2-40B4-BE49-F238E27FC236}">
                  <a16:creationId xmlns:a16="http://schemas.microsoft.com/office/drawing/2014/main" id="{63D2606A-FD50-4A07-B9EA-C6DFD726F2C7}"/>
                </a:ext>
              </a:extLst>
            </p:cNvPr>
            <p:cNvSpPr/>
            <p:nvPr/>
          </p:nvSpPr>
          <p:spPr>
            <a:xfrm>
              <a:off x="4699652" y="5420860"/>
              <a:ext cx="165631" cy="217935"/>
            </a:xfrm>
            <a:custGeom>
              <a:avLst/>
              <a:gdLst/>
              <a:ahLst/>
              <a:cxnLst/>
              <a:rect l="l" t="t" r="r" b="b"/>
              <a:pathLst>
                <a:path w="165631" h="217935">
                  <a:moveTo>
                    <a:pt x="0" y="0"/>
                  </a:moveTo>
                  <a:lnTo>
                    <a:pt x="165631" y="0"/>
                  </a:lnTo>
                  <a:lnTo>
                    <a:pt x="165631" y="217935"/>
                  </a:lnTo>
                  <a:lnTo>
                    <a:pt x="0" y="2179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3" name="TextBox 208">
              <a:extLst>
                <a:ext uri="{FF2B5EF4-FFF2-40B4-BE49-F238E27FC236}">
                  <a16:creationId xmlns:a16="http://schemas.microsoft.com/office/drawing/2014/main" id="{1F5ED215-2385-4729-A1D7-27702FBBE698}"/>
                </a:ext>
              </a:extLst>
            </p:cNvPr>
            <p:cNvSpPr txBox="1"/>
            <p:nvPr/>
          </p:nvSpPr>
          <p:spPr>
            <a:xfrm>
              <a:off x="1362557" y="5828335"/>
              <a:ext cx="467835" cy="1516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2"/>
                </a:lnSpc>
              </a:pPr>
              <a:r>
                <a:rPr lang="en-US" b="1" dirty="0">
                  <a:solidFill>
                    <a:srgbClr val="021E47"/>
                  </a:solidFill>
                  <a:latin typeface="Arial Bold"/>
                  <a:ea typeface="Arial Bold"/>
                  <a:cs typeface="Arial Bold"/>
                  <a:sym typeface="Arial Bold"/>
                </a:rPr>
                <a:t>43</a:t>
              </a:r>
            </a:p>
          </p:txBody>
        </p:sp>
        <p:sp>
          <p:nvSpPr>
            <p:cNvPr id="264" name="TextBox 209">
              <a:extLst>
                <a:ext uri="{FF2B5EF4-FFF2-40B4-BE49-F238E27FC236}">
                  <a16:creationId xmlns:a16="http://schemas.microsoft.com/office/drawing/2014/main" id="{E5090089-FE4A-49C5-8D32-5F2DB345B9B1}"/>
                </a:ext>
              </a:extLst>
            </p:cNvPr>
            <p:cNvSpPr txBox="1"/>
            <p:nvPr/>
          </p:nvSpPr>
          <p:spPr>
            <a:xfrm>
              <a:off x="2955554" y="5828335"/>
              <a:ext cx="467835" cy="1468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2"/>
                </a:lnSpc>
              </a:pPr>
              <a:r>
                <a:rPr lang="en-US" sz="1600" b="1" dirty="0">
                  <a:solidFill>
                    <a:srgbClr val="021E47"/>
                  </a:solidFill>
                  <a:latin typeface="Arial Bold"/>
                  <a:ea typeface="Arial Bold"/>
                  <a:cs typeface="Arial Bold"/>
                  <a:sym typeface="Arial Bold"/>
                </a:rPr>
                <a:t>10</a:t>
              </a:r>
              <a:endParaRPr lang="en-US" sz="1339" b="1" dirty="0">
                <a:solidFill>
                  <a:srgbClr val="021E47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</p:txBody>
        </p:sp>
        <p:sp>
          <p:nvSpPr>
            <p:cNvPr id="265" name="TextBox 210">
              <a:extLst>
                <a:ext uri="{FF2B5EF4-FFF2-40B4-BE49-F238E27FC236}">
                  <a16:creationId xmlns:a16="http://schemas.microsoft.com/office/drawing/2014/main" id="{D9F1D694-FCDD-4B2C-BE0F-3FE3A0F77CB9}"/>
                </a:ext>
              </a:extLst>
            </p:cNvPr>
            <p:cNvSpPr txBox="1"/>
            <p:nvPr/>
          </p:nvSpPr>
          <p:spPr>
            <a:xfrm>
              <a:off x="2190795" y="5318045"/>
              <a:ext cx="404673" cy="1516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2"/>
                </a:lnSpc>
              </a:pPr>
              <a:r>
                <a:rPr lang="en-US" b="1" dirty="0">
                  <a:solidFill>
                    <a:srgbClr val="021E47"/>
                  </a:solidFill>
                  <a:latin typeface="Arial Bold"/>
                  <a:ea typeface="Arial Bold"/>
                  <a:cs typeface="Arial Bold"/>
                  <a:sym typeface="Arial Bold"/>
                </a:rPr>
                <a:t>4</a:t>
              </a:r>
            </a:p>
          </p:txBody>
        </p:sp>
        <p:sp>
          <p:nvSpPr>
            <p:cNvPr id="266" name="TextBox 211">
              <a:extLst>
                <a:ext uri="{FF2B5EF4-FFF2-40B4-BE49-F238E27FC236}">
                  <a16:creationId xmlns:a16="http://schemas.microsoft.com/office/drawing/2014/main" id="{8AD8C521-2DF9-4643-9C8B-0CC40826489D}"/>
                </a:ext>
              </a:extLst>
            </p:cNvPr>
            <p:cNvSpPr txBox="1"/>
            <p:nvPr/>
          </p:nvSpPr>
          <p:spPr>
            <a:xfrm>
              <a:off x="3782615" y="5290361"/>
              <a:ext cx="404673" cy="1468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2"/>
                </a:lnSpc>
              </a:pPr>
              <a:r>
                <a:rPr lang="en-US" sz="1600" b="1" dirty="0">
                  <a:solidFill>
                    <a:srgbClr val="021E47"/>
                  </a:solidFill>
                  <a:latin typeface="Arial Bold"/>
                  <a:ea typeface="Arial Bold"/>
                  <a:cs typeface="Arial Bold"/>
                  <a:sym typeface="Arial Bold"/>
                </a:rPr>
                <a:t>63</a:t>
              </a:r>
              <a:endParaRPr lang="en-US" sz="1339" b="1" dirty="0">
                <a:solidFill>
                  <a:srgbClr val="021E47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</p:txBody>
        </p:sp>
        <p:sp>
          <p:nvSpPr>
            <p:cNvPr id="267" name="TextBox 212">
              <a:extLst>
                <a:ext uri="{FF2B5EF4-FFF2-40B4-BE49-F238E27FC236}">
                  <a16:creationId xmlns:a16="http://schemas.microsoft.com/office/drawing/2014/main" id="{7F0D1456-D02A-4EFB-938A-CDB134B30D34}"/>
                </a:ext>
              </a:extLst>
            </p:cNvPr>
            <p:cNvSpPr txBox="1"/>
            <p:nvPr/>
          </p:nvSpPr>
          <p:spPr>
            <a:xfrm>
              <a:off x="1267980" y="5995170"/>
              <a:ext cx="648337" cy="34900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700" b="1" dirty="0" err="1">
                  <a:solidFill>
                    <a:srgbClr val="021E47"/>
                  </a:solidFill>
                  <a:latin typeface="Arial Bold"/>
                  <a:ea typeface="Arial Bold"/>
                  <a:cs typeface="Arial Bold"/>
                  <a:sym typeface="Arial Bold"/>
                </a:rPr>
                <a:t>студента</a:t>
              </a:r>
              <a:r>
                <a:rPr lang="en-US" sz="700" b="1" dirty="0">
                  <a:solidFill>
                    <a:srgbClr val="021E47"/>
                  </a:solidFill>
                  <a:latin typeface="Arial Bold"/>
                  <a:ea typeface="Arial Bold"/>
                  <a:cs typeface="Arial Bold"/>
                  <a:sym typeface="Arial Bold"/>
                </a:rPr>
                <a:t>, </a:t>
              </a:r>
              <a:r>
                <a:rPr lang="en-US" sz="700" b="1" dirty="0" err="1">
                  <a:solidFill>
                    <a:srgbClr val="021E47"/>
                  </a:solidFill>
                  <a:latin typeface="Arial Bold"/>
                  <a:ea typeface="Arial Bold"/>
                  <a:cs typeface="Arial Bold"/>
                  <a:sym typeface="Arial Bold"/>
                </a:rPr>
                <a:t>обладатели</a:t>
              </a:r>
              <a:r>
                <a:rPr lang="en-US" sz="700" b="1" dirty="0">
                  <a:solidFill>
                    <a:srgbClr val="021E47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</a:p>
            <a:p>
              <a:pPr algn="ctr"/>
              <a:r>
                <a:rPr lang="en-US" sz="700" b="1" dirty="0" err="1">
                  <a:solidFill>
                    <a:srgbClr val="021E47"/>
                  </a:solidFill>
                  <a:latin typeface="Arial Bold"/>
                  <a:ea typeface="Arial Bold"/>
                  <a:cs typeface="Arial Bold"/>
                  <a:sym typeface="Arial Bold"/>
                </a:rPr>
                <a:t>спонсорских</a:t>
              </a:r>
              <a:r>
                <a:rPr lang="en-US" sz="700" b="1" dirty="0">
                  <a:solidFill>
                    <a:srgbClr val="021E47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  <a:r>
                <a:rPr lang="en-US" sz="700" b="1" dirty="0" err="1">
                  <a:solidFill>
                    <a:srgbClr val="021E47"/>
                  </a:solidFill>
                  <a:latin typeface="Arial Bold"/>
                  <a:ea typeface="Arial Bold"/>
                  <a:cs typeface="Arial Bold"/>
                  <a:sym typeface="Arial Bold"/>
                </a:rPr>
                <a:t>стипендий</a:t>
              </a:r>
              <a:endParaRPr lang="en-US" sz="700" b="1" dirty="0">
                <a:solidFill>
                  <a:srgbClr val="021E47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</p:txBody>
        </p:sp>
        <p:sp>
          <p:nvSpPr>
            <p:cNvPr id="268" name="TextBox 213">
              <a:extLst>
                <a:ext uri="{FF2B5EF4-FFF2-40B4-BE49-F238E27FC236}">
                  <a16:creationId xmlns:a16="http://schemas.microsoft.com/office/drawing/2014/main" id="{D9B13E9B-E17B-42E4-9346-C00580950183}"/>
                </a:ext>
              </a:extLst>
            </p:cNvPr>
            <p:cNvSpPr txBox="1"/>
            <p:nvPr/>
          </p:nvSpPr>
          <p:spPr>
            <a:xfrm>
              <a:off x="2833280" y="6012772"/>
              <a:ext cx="711742" cy="34900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700" b="1" dirty="0">
                  <a:solidFill>
                    <a:srgbClr val="021E47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  <a:r>
                <a:rPr lang="en-US" sz="700" b="1" dirty="0" err="1">
                  <a:solidFill>
                    <a:srgbClr val="021E47"/>
                  </a:solidFill>
                  <a:latin typeface="Arial Bold"/>
                  <a:ea typeface="Arial Bold"/>
                  <a:cs typeface="Arial Bold"/>
                  <a:sym typeface="Arial Bold"/>
                </a:rPr>
                <a:t>студентов</a:t>
              </a:r>
              <a:r>
                <a:rPr lang="en-US" sz="700" b="1" dirty="0">
                  <a:solidFill>
                    <a:srgbClr val="021E47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  <a:r>
                <a:rPr lang="en-US" sz="700" b="1" dirty="0" err="1">
                  <a:solidFill>
                    <a:srgbClr val="021E47"/>
                  </a:solidFill>
                  <a:latin typeface="Arial Bold"/>
                  <a:ea typeface="Arial Bold"/>
                  <a:cs typeface="Arial Bold"/>
                  <a:sym typeface="Arial Bold"/>
                </a:rPr>
                <a:t>обладатели</a:t>
              </a:r>
              <a:r>
                <a:rPr lang="en-US" sz="700" b="1" dirty="0">
                  <a:solidFill>
                    <a:srgbClr val="021E47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  <a:r>
                <a:rPr lang="en-US" sz="700" b="1" dirty="0" err="1">
                  <a:solidFill>
                    <a:srgbClr val="021E47"/>
                  </a:solidFill>
                  <a:latin typeface="Arial Bold"/>
                  <a:ea typeface="Arial Bold"/>
                  <a:cs typeface="Arial Bold"/>
                  <a:sym typeface="Arial Bold"/>
                </a:rPr>
                <a:t>значка</a:t>
              </a:r>
              <a:endParaRPr lang="en-US" sz="700" b="1" dirty="0">
                <a:solidFill>
                  <a:srgbClr val="021E47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  <a:p>
              <a:pPr algn="ctr"/>
              <a:r>
                <a:rPr lang="en-US" sz="700" b="1" dirty="0">
                  <a:solidFill>
                    <a:srgbClr val="021E47"/>
                  </a:solidFill>
                  <a:latin typeface="Arial Bold"/>
                  <a:ea typeface="Arial Bold"/>
                  <a:cs typeface="Arial Bold"/>
                  <a:sym typeface="Arial Bold"/>
                </a:rPr>
                <a:t>«ҮЗДІК СТУДЕНТ»</a:t>
              </a:r>
            </a:p>
          </p:txBody>
        </p:sp>
        <p:sp>
          <p:nvSpPr>
            <p:cNvPr id="269" name="TextBox 214">
              <a:extLst>
                <a:ext uri="{FF2B5EF4-FFF2-40B4-BE49-F238E27FC236}">
                  <a16:creationId xmlns:a16="http://schemas.microsoft.com/office/drawing/2014/main" id="{28BE6C34-170C-4366-A88D-469BEB615C92}"/>
                </a:ext>
              </a:extLst>
            </p:cNvPr>
            <p:cNvSpPr txBox="1"/>
            <p:nvPr/>
          </p:nvSpPr>
          <p:spPr>
            <a:xfrm>
              <a:off x="2094895" y="5529827"/>
              <a:ext cx="594754" cy="26175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700" b="1" dirty="0" err="1">
                  <a:solidFill>
                    <a:srgbClr val="021E47"/>
                  </a:solidFill>
                  <a:latin typeface="Arial Bold"/>
                  <a:ea typeface="Arial Bold"/>
                  <a:cs typeface="Arial Bold"/>
                  <a:sym typeface="Arial Bold"/>
                </a:rPr>
                <a:t>стипендиата</a:t>
              </a:r>
              <a:r>
                <a:rPr lang="en-US" sz="700" b="1" dirty="0">
                  <a:solidFill>
                    <a:srgbClr val="021E47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  <a:r>
                <a:rPr lang="en-US" sz="700" b="1" dirty="0" err="1">
                  <a:solidFill>
                    <a:srgbClr val="021E47"/>
                  </a:solidFill>
                  <a:latin typeface="Arial Bold"/>
                  <a:ea typeface="Arial Bold"/>
                  <a:cs typeface="Arial Bold"/>
                  <a:sym typeface="Arial Bold"/>
                </a:rPr>
                <a:t>Президентской</a:t>
              </a:r>
              <a:r>
                <a:rPr lang="en-US" sz="700" b="1" dirty="0">
                  <a:solidFill>
                    <a:srgbClr val="021E47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  <a:r>
                <a:rPr lang="en-US" sz="700" b="1" dirty="0" err="1">
                  <a:solidFill>
                    <a:srgbClr val="021E47"/>
                  </a:solidFill>
                  <a:latin typeface="Arial Bold"/>
                  <a:ea typeface="Arial Bold"/>
                  <a:cs typeface="Arial Bold"/>
                  <a:sym typeface="Arial Bold"/>
                </a:rPr>
                <a:t>стипендии</a:t>
              </a:r>
              <a:endParaRPr lang="en-US" sz="700" b="1" dirty="0">
                <a:solidFill>
                  <a:srgbClr val="021E47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</p:txBody>
        </p:sp>
        <p:sp>
          <p:nvSpPr>
            <p:cNvPr id="270" name="TextBox 215">
              <a:extLst>
                <a:ext uri="{FF2B5EF4-FFF2-40B4-BE49-F238E27FC236}">
                  <a16:creationId xmlns:a16="http://schemas.microsoft.com/office/drawing/2014/main" id="{F2DED115-9D57-4272-A241-DF3056A1CE58}"/>
                </a:ext>
              </a:extLst>
            </p:cNvPr>
            <p:cNvSpPr txBox="1"/>
            <p:nvPr/>
          </p:nvSpPr>
          <p:spPr>
            <a:xfrm>
              <a:off x="3687575" y="5533720"/>
              <a:ext cx="594754" cy="26175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700" b="1" dirty="0" err="1">
                  <a:solidFill>
                    <a:srgbClr val="021E47"/>
                  </a:solidFill>
                  <a:latin typeface="Arial Bold"/>
                  <a:ea typeface="Arial Bold"/>
                  <a:cs typeface="Arial Bold"/>
                  <a:sym typeface="Arial Bold"/>
                </a:rPr>
                <a:t>обладателя</a:t>
              </a:r>
              <a:r>
                <a:rPr lang="en-US" sz="700" b="1" dirty="0">
                  <a:solidFill>
                    <a:srgbClr val="021E47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  <a:r>
                <a:rPr lang="en-US" sz="700" b="1" dirty="0" err="1">
                  <a:solidFill>
                    <a:srgbClr val="021E47"/>
                  </a:solidFill>
                  <a:latin typeface="Arial Bold"/>
                  <a:ea typeface="Arial Bold"/>
                  <a:cs typeface="Arial Bold"/>
                  <a:sym typeface="Arial Bold"/>
                </a:rPr>
                <a:t>гранта</a:t>
              </a:r>
              <a:r>
                <a:rPr lang="en-US" sz="700" b="1" dirty="0">
                  <a:solidFill>
                    <a:srgbClr val="021E47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«</a:t>
              </a:r>
              <a:r>
                <a:rPr lang="en-US" sz="700" b="1" dirty="0" err="1">
                  <a:solidFill>
                    <a:srgbClr val="021E47"/>
                  </a:solidFill>
                  <a:latin typeface="Arial Bold"/>
                  <a:ea typeface="Arial Bold"/>
                  <a:cs typeface="Arial Bold"/>
                  <a:sym typeface="Arial Bold"/>
                </a:rPr>
                <a:t>Шакарима</a:t>
              </a:r>
              <a:r>
                <a:rPr lang="en-US" sz="700" b="1" dirty="0">
                  <a:solidFill>
                    <a:srgbClr val="021E47"/>
                  </a:solidFill>
                  <a:latin typeface="Arial Bold"/>
                  <a:ea typeface="Arial Bold"/>
                  <a:cs typeface="Arial Bold"/>
                  <a:sym typeface="Arial Bold"/>
                </a:rPr>
                <a:t>»</a:t>
              </a:r>
            </a:p>
          </p:txBody>
        </p:sp>
        <p:sp>
          <p:nvSpPr>
            <p:cNvPr id="271" name="TextBox 216">
              <a:extLst>
                <a:ext uri="{FF2B5EF4-FFF2-40B4-BE49-F238E27FC236}">
                  <a16:creationId xmlns:a16="http://schemas.microsoft.com/office/drawing/2014/main" id="{4FDDCB40-13C0-4234-9C3C-1DF68FF969E4}"/>
                </a:ext>
              </a:extLst>
            </p:cNvPr>
            <p:cNvSpPr txBox="1"/>
            <p:nvPr/>
          </p:nvSpPr>
          <p:spPr>
            <a:xfrm>
              <a:off x="4548550" y="5828335"/>
              <a:ext cx="467835" cy="1468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2"/>
                </a:lnSpc>
              </a:pPr>
              <a:r>
                <a:rPr lang="en-US" sz="1600" b="1" dirty="0">
                  <a:solidFill>
                    <a:srgbClr val="021E47"/>
                  </a:solidFill>
                  <a:latin typeface="Arial Bold"/>
                  <a:ea typeface="Arial Bold"/>
                  <a:cs typeface="Arial Bold"/>
                  <a:sym typeface="Arial Bold"/>
                </a:rPr>
                <a:t>44</a:t>
              </a:r>
              <a:endParaRPr lang="en-US" sz="1339" b="1" dirty="0">
                <a:solidFill>
                  <a:srgbClr val="021E47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</p:txBody>
        </p:sp>
        <p:sp>
          <p:nvSpPr>
            <p:cNvPr id="272" name="TextBox 217">
              <a:extLst>
                <a:ext uri="{FF2B5EF4-FFF2-40B4-BE49-F238E27FC236}">
                  <a16:creationId xmlns:a16="http://schemas.microsoft.com/office/drawing/2014/main" id="{E51F9998-E4E1-4F23-8E03-B7807EC8B6DB}"/>
                </a:ext>
              </a:extLst>
            </p:cNvPr>
            <p:cNvSpPr txBox="1"/>
            <p:nvPr/>
          </p:nvSpPr>
          <p:spPr>
            <a:xfrm>
              <a:off x="4499963" y="6012772"/>
              <a:ext cx="565008" cy="4045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700" b="1" dirty="0" err="1">
                  <a:solidFill>
                    <a:srgbClr val="021E47"/>
                  </a:solidFill>
                  <a:latin typeface="Arial Bold"/>
                  <a:ea typeface="Arial Bold"/>
                  <a:cs typeface="Arial Bold"/>
                  <a:sym typeface="Arial Bold"/>
                </a:rPr>
                <a:t>стипендиата</a:t>
              </a:r>
              <a:r>
                <a:rPr lang="en-US" sz="700" b="1" dirty="0">
                  <a:solidFill>
                    <a:srgbClr val="021E47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  <a:r>
                <a:rPr lang="en-US" sz="700" b="1" dirty="0" err="1">
                  <a:solidFill>
                    <a:srgbClr val="021E47"/>
                  </a:solidFill>
                  <a:latin typeface="Arial Bold"/>
                  <a:ea typeface="Arial Bold"/>
                  <a:cs typeface="Arial Bold"/>
                  <a:sym typeface="Arial Bold"/>
                </a:rPr>
                <a:t>единоразовой</a:t>
              </a:r>
              <a:r>
                <a:rPr lang="en-US" sz="700" b="1" dirty="0">
                  <a:solidFill>
                    <a:srgbClr val="021E47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  <a:r>
                <a:rPr lang="en-US" sz="700" b="1" dirty="0" err="1">
                  <a:solidFill>
                    <a:srgbClr val="021E47"/>
                  </a:solidFill>
                  <a:latin typeface="Arial Bold"/>
                  <a:ea typeface="Arial Bold"/>
                  <a:cs typeface="Arial Bold"/>
                  <a:sym typeface="Arial Bold"/>
                </a:rPr>
                <a:t>стипендии</a:t>
              </a:r>
              <a:r>
                <a:rPr lang="en-US" sz="700" b="1" dirty="0">
                  <a:solidFill>
                    <a:srgbClr val="021E47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«</a:t>
              </a:r>
              <a:r>
                <a:rPr lang="en-US" sz="700" b="1" dirty="0" err="1">
                  <a:solidFill>
                    <a:srgbClr val="021E47"/>
                  </a:solidFill>
                  <a:latin typeface="Arial Bold"/>
                  <a:ea typeface="Arial Bold"/>
                  <a:cs typeface="Arial Bold"/>
                  <a:sym typeface="Arial Bold"/>
                </a:rPr>
                <a:t>Шакарим</a:t>
              </a:r>
              <a:r>
                <a:rPr lang="en-US" sz="700" b="1" dirty="0">
                  <a:solidFill>
                    <a:srgbClr val="021E47"/>
                  </a:solidFill>
                  <a:latin typeface="Arial Bold"/>
                  <a:ea typeface="Arial Bold"/>
                  <a:cs typeface="Arial Bold"/>
                  <a:sym typeface="Arial Bold"/>
                </a:rPr>
                <a:t>»</a:t>
              </a:r>
            </a:p>
            <a:p>
              <a:pPr algn="ctr">
                <a:lnSpc>
                  <a:spcPts val="501"/>
                </a:lnSpc>
              </a:pPr>
              <a:endParaRPr lang="en-US" sz="700" b="1" dirty="0">
                <a:solidFill>
                  <a:srgbClr val="021E47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</p:txBody>
        </p:sp>
      </p:grpSp>
      <p:grpSp>
        <p:nvGrpSpPr>
          <p:cNvPr id="283" name="Group 152">
            <a:extLst>
              <a:ext uri="{FF2B5EF4-FFF2-40B4-BE49-F238E27FC236}">
                <a16:creationId xmlns:a16="http://schemas.microsoft.com/office/drawing/2014/main" id="{94EDDC4B-A995-421E-A8F9-982E40821BF4}"/>
              </a:ext>
            </a:extLst>
          </p:cNvPr>
          <p:cNvGrpSpPr/>
          <p:nvPr/>
        </p:nvGrpSpPr>
        <p:grpSpPr>
          <a:xfrm>
            <a:off x="6017556" y="5233804"/>
            <a:ext cx="3727524" cy="1406964"/>
            <a:chOff x="0" y="-4732"/>
            <a:chExt cx="4970032" cy="1875951"/>
          </a:xfrm>
        </p:grpSpPr>
        <p:sp>
          <p:nvSpPr>
            <p:cNvPr id="284" name="AutoShape 153">
              <a:extLst>
                <a:ext uri="{FF2B5EF4-FFF2-40B4-BE49-F238E27FC236}">
                  <a16:creationId xmlns:a16="http://schemas.microsoft.com/office/drawing/2014/main" id="{AF0424D9-C337-4575-B424-AA16E8BAB6D0}"/>
                </a:ext>
              </a:extLst>
            </p:cNvPr>
            <p:cNvSpPr/>
            <p:nvPr/>
          </p:nvSpPr>
          <p:spPr>
            <a:xfrm>
              <a:off x="0" y="935609"/>
              <a:ext cx="4970032" cy="0"/>
            </a:xfrm>
            <a:prstGeom prst="line">
              <a:avLst/>
            </a:prstGeom>
            <a:ln w="18853" cap="flat">
              <a:solidFill>
                <a:srgbClr val="737373"/>
              </a:solidFill>
              <a:prstDash val="sysDash"/>
              <a:headEnd type="oval" w="lg" len="lg"/>
              <a:tailEnd type="oval" w="lg" len="lg"/>
            </a:ln>
          </p:spPr>
        </p:sp>
        <p:grpSp>
          <p:nvGrpSpPr>
            <p:cNvPr id="285" name="Group 154">
              <a:extLst>
                <a:ext uri="{FF2B5EF4-FFF2-40B4-BE49-F238E27FC236}">
                  <a16:creationId xmlns:a16="http://schemas.microsoft.com/office/drawing/2014/main" id="{4AB57939-A8FF-40C0-995B-940C9848DDFD}"/>
                </a:ext>
              </a:extLst>
            </p:cNvPr>
            <p:cNvGrpSpPr/>
            <p:nvPr/>
          </p:nvGrpSpPr>
          <p:grpSpPr>
            <a:xfrm>
              <a:off x="1549407" y="0"/>
              <a:ext cx="1871218" cy="1871218"/>
              <a:chOff x="0" y="0"/>
              <a:chExt cx="812800" cy="812800"/>
            </a:xfrm>
          </p:grpSpPr>
          <p:sp>
            <p:nvSpPr>
              <p:cNvPr id="311" name="Freeform 155">
                <a:extLst>
                  <a:ext uri="{FF2B5EF4-FFF2-40B4-BE49-F238E27FC236}">
                    <a16:creationId xmlns:a16="http://schemas.microsoft.com/office/drawing/2014/main" id="{D888A4FE-D41A-4A09-8113-083D03A5A505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FCFF"/>
              </a:solidFill>
              <a:ln w="57150" cap="sq">
                <a:solidFill>
                  <a:srgbClr val="737373"/>
                </a:solidFill>
                <a:prstDash val="dash"/>
                <a:miter/>
              </a:ln>
            </p:spPr>
          </p:sp>
          <p:sp>
            <p:nvSpPr>
              <p:cNvPr id="312" name="TextBox 156">
                <a:extLst>
                  <a:ext uri="{FF2B5EF4-FFF2-40B4-BE49-F238E27FC236}">
                    <a16:creationId xmlns:a16="http://schemas.microsoft.com/office/drawing/2014/main" id="{7E037081-D9FF-4F3A-AD73-E96A82649880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47152" tIns="47152" rIns="47152" bIns="47152" rtlCol="0" anchor="ctr"/>
              <a:lstStyle/>
              <a:p>
                <a:pPr algn="ctr">
                  <a:lnSpc>
                    <a:spcPts val="1473"/>
                  </a:lnSpc>
                </a:pPr>
                <a:endParaRPr/>
              </a:p>
            </p:txBody>
          </p:sp>
        </p:grpSp>
        <p:grpSp>
          <p:nvGrpSpPr>
            <p:cNvPr id="286" name="Group 157">
              <a:extLst>
                <a:ext uri="{FF2B5EF4-FFF2-40B4-BE49-F238E27FC236}">
                  <a16:creationId xmlns:a16="http://schemas.microsoft.com/office/drawing/2014/main" id="{E53EF681-5E2A-451D-8C18-B746BFD62E8F}"/>
                </a:ext>
              </a:extLst>
            </p:cNvPr>
            <p:cNvGrpSpPr/>
            <p:nvPr/>
          </p:nvGrpSpPr>
          <p:grpSpPr>
            <a:xfrm>
              <a:off x="1500395" y="0"/>
              <a:ext cx="607401" cy="607401"/>
              <a:chOff x="0" y="0"/>
              <a:chExt cx="812800" cy="812800"/>
            </a:xfrm>
          </p:grpSpPr>
          <p:sp>
            <p:nvSpPr>
              <p:cNvPr id="309" name="Freeform 158">
                <a:extLst>
                  <a:ext uri="{FF2B5EF4-FFF2-40B4-BE49-F238E27FC236}">
                    <a16:creationId xmlns:a16="http://schemas.microsoft.com/office/drawing/2014/main" id="{D0D22ABA-55C1-4B96-83F8-C0B46CA9CA4E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BCEDD"/>
              </a:solidFill>
            </p:spPr>
          </p:sp>
          <p:sp>
            <p:nvSpPr>
              <p:cNvPr id="310" name="TextBox 159">
                <a:extLst>
                  <a:ext uri="{FF2B5EF4-FFF2-40B4-BE49-F238E27FC236}">
                    <a16:creationId xmlns:a16="http://schemas.microsoft.com/office/drawing/2014/main" id="{158B12C2-4021-47B3-A10F-F2C64C615E66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473"/>
                  </a:lnSpc>
                </a:pPr>
                <a:endParaRPr/>
              </a:p>
            </p:txBody>
          </p:sp>
        </p:grpSp>
        <p:grpSp>
          <p:nvGrpSpPr>
            <p:cNvPr id="287" name="Group 160">
              <a:extLst>
                <a:ext uri="{FF2B5EF4-FFF2-40B4-BE49-F238E27FC236}">
                  <a16:creationId xmlns:a16="http://schemas.microsoft.com/office/drawing/2014/main" id="{53EDAE5C-2AAD-4445-9565-A2F82484AF96}"/>
                </a:ext>
              </a:extLst>
            </p:cNvPr>
            <p:cNvGrpSpPr/>
            <p:nvPr/>
          </p:nvGrpSpPr>
          <p:grpSpPr>
            <a:xfrm>
              <a:off x="1500395" y="1263818"/>
              <a:ext cx="607401" cy="607401"/>
              <a:chOff x="0" y="0"/>
              <a:chExt cx="812800" cy="812800"/>
            </a:xfrm>
          </p:grpSpPr>
          <p:sp>
            <p:nvSpPr>
              <p:cNvPr id="307" name="Freeform 161">
                <a:extLst>
                  <a:ext uri="{FF2B5EF4-FFF2-40B4-BE49-F238E27FC236}">
                    <a16:creationId xmlns:a16="http://schemas.microsoft.com/office/drawing/2014/main" id="{65119860-6822-49B9-82F7-935551AA66E9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5BBE1"/>
              </a:solidFill>
            </p:spPr>
          </p:sp>
          <p:sp>
            <p:nvSpPr>
              <p:cNvPr id="308" name="TextBox 162">
                <a:extLst>
                  <a:ext uri="{FF2B5EF4-FFF2-40B4-BE49-F238E27FC236}">
                    <a16:creationId xmlns:a16="http://schemas.microsoft.com/office/drawing/2014/main" id="{D42826E6-A246-4F69-9D9B-5AB23E80C697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473"/>
                  </a:lnSpc>
                </a:pPr>
                <a:endParaRPr/>
              </a:p>
            </p:txBody>
          </p:sp>
        </p:grpSp>
        <p:grpSp>
          <p:nvGrpSpPr>
            <p:cNvPr id="288" name="Group 163">
              <a:extLst>
                <a:ext uri="{FF2B5EF4-FFF2-40B4-BE49-F238E27FC236}">
                  <a16:creationId xmlns:a16="http://schemas.microsoft.com/office/drawing/2014/main" id="{97D2974F-E981-4913-855E-7363A74CCCA4}"/>
                </a:ext>
              </a:extLst>
            </p:cNvPr>
            <p:cNvGrpSpPr/>
            <p:nvPr/>
          </p:nvGrpSpPr>
          <p:grpSpPr>
            <a:xfrm>
              <a:off x="2862237" y="0"/>
              <a:ext cx="607401" cy="607401"/>
              <a:chOff x="0" y="0"/>
              <a:chExt cx="812800" cy="812800"/>
            </a:xfrm>
          </p:grpSpPr>
          <p:sp>
            <p:nvSpPr>
              <p:cNvPr id="305" name="Freeform 164">
                <a:extLst>
                  <a:ext uri="{FF2B5EF4-FFF2-40B4-BE49-F238E27FC236}">
                    <a16:creationId xmlns:a16="http://schemas.microsoft.com/office/drawing/2014/main" id="{22812BF7-5840-43D8-93C5-7086FC7E65B5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426FB9"/>
              </a:solidFill>
            </p:spPr>
          </p:sp>
          <p:sp>
            <p:nvSpPr>
              <p:cNvPr id="306" name="TextBox 165">
                <a:extLst>
                  <a:ext uri="{FF2B5EF4-FFF2-40B4-BE49-F238E27FC236}">
                    <a16:creationId xmlns:a16="http://schemas.microsoft.com/office/drawing/2014/main" id="{5F61296E-5EF7-4E97-ADD0-58910CE83A5F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473"/>
                  </a:lnSpc>
                </a:pPr>
                <a:endParaRPr/>
              </a:p>
            </p:txBody>
          </p:sp>
        </p:grpSp>
        <p:grpSp>
          <p:nvGrpSpPr>
            <p:cNvPr id="289" name="Group 166">
              <a:extLst>
                <a:ext uri="{FF2B5EF4-FFF2-40B4-BE49-F238E27FC236}">
                  <a16:creationId xmlns:a16="http://schemas.microsoft.com/office/drawing/2014/main" id="{6E7A92F5-4FD3-4F17-AE3B-355438C8114A}"/>
                </a:ext>
              </a:extLst>
            </p:cNvPr>
            <p:cNvGrpSpPr/>
            <p:nvPr/>
          </p:nvGrpSpPr>
          <p:grpSpPr>
            <a:xfrm>
              <a:off x="2862237" y="1263818"/>
              <a:ext cx="607401" cy="607401"/>
              <a:chOff x="0" y="0"/>
              <a:chExt cx="812800" cy="812800"/>
            </a:xfrm>
          </p:grpSpPr>
          <p:sp>
            <p:nvSpPr>
              <p:cNvPr id="303" name="Freeform 167">
                <a:extLst>
                  <a:ext uri="{FF2B5EF4-FFF2-40B4-BE49-F238E27FC236}">
                    <a16:creationId xmlns:a16="http://schemas.microsoft.com/office/drawing/2014/main" id="{D715F856-C46D-4F86-B1F7-8C6978E6FA32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F9DE2"/>
              </a:solidFill>
            </p:spPr>
          </p:sp>
          <p:sp>
            <p:nvSpPr>
              <p:cNvPr id="304" name="TextBox 168">
                <a:extLst>
                  <a:ext uri="{FF2B5EF4-FFF2-40B4-BE49-F238E27FC236}">
                    <a16:creationId xmlns:a16="http://schemas.microsoft.com/office/drawing/2014/main" id="{8B770D17-4B7D-491E-89B9-65CFA6A8E7B9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473"/>
                  </a:lnSpc>
                </a:pPr>
                <a:endParaRPr/>
              </a:p>
            </p:txBody>
          </p:sp>
        </p:grpSp>
        <p:sp>
          <p:nvSpPr>
            <p:cNvPr id="290" name="Freeform 169">
              <a:extLst>
                <a:ext uri="{FF2B5EF4-FFF2-40B4-BE49-F238E27FC236}">
                  <a16:creationId xmlns:a16="http://schemas.microsoft.com/office/drawing/2014/main" id="{3753F470-A5C5-4AC0-91A7-DB264727F567}"/>
                </a:ext>
              </a:extLst>
            </p:cNvPr>
            <p:cNvSpPr/>
            <p:nvPr/>
          </p:nvSpPr>
          <p:spPr>
            <a:xfrm>
              <a:off x="1620229" y="70822"/>
              <a:ext cx="1729574" cy="1729574"/>
            </a:xfrm>
            <a:custGeom>
              <a:avLst/>
              <a:gdLst/>
              <a:ahLst/>
              <a:cxnLst/>
              <a:rect l="l" t="t" r="r" b="b"/>
              <a:pathLst>
                <a:path w="1729574" h="1729574">
                  <a:moveTo>
                    <a:pt x="0" y="0"/>
                  </a:moveTo>
                  <a:lnTo>
                    <a:pt x="1729574" y="0"/>
                  </a:lnTo>
                  <a:lnTo>
                    <a:pt x="1729574" y="1729574"/>
                  </a:lnTo>
                  <a:lnTo>
                    <a:pt x="0" y="17295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291" name="Group 170">
              <a:extLst>
                <a:ext uri="{FF2B5EF4-FFF2-40B4-BE49-F238E27FC236}">
                  <a16:creationId xmlns:a16="http://schemas.microsoft.com/office/drawing/2014/main" id="{8E7C7899-46FA-4CE4-B81E-5A2A1C171746}"/>
                </a:ext>
              </a:extLst>
            </p:cNvPr>
            <p:cNvGrpSpPr/>
            <p:nvPr/>
          </p:nvGrpSpPr>
          <p:grpSpPr>
            <a:xfrm>
              <a:off x="1769880" y="220473"/>
              <a:ext cx="1430272" cy="1430272"/>
              <a:chOff x="0" y="0"/>
              <a:chExt cx="812800" cy="812800"/>
            </a:xfrm>
          </p:grpSpPr>
          <p:sp>
            <p:nvSpPr>
              <p:cNvPr id="301" name="Freeform 171">
                <a:extLst>
                  <a:ext uri="{FF2B5EF4-FFF2-40B4-BE49-F238E27FC236}">
                    <a16:creationId xmlns:a16="http://schemas.microsoft.com/office/drawing/2014/main" id="{53B69AFF-60E4-4A9A-A8D1-A6C1ADF0B843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302" name="TextBox 172">
                <a:extLst>
                  <a:ext uri="{FF2B5EF4-FFF2-40B4-BE49-F238E27FC236}">
                    <a16:creationId xmlns:a16="http://schemas.microsoft.com/office/drawing/2014/main" id="{2D5DB1EC-24DB-4442-8EBA-F113184AACE1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47152" tIns="47152" rIns="47152" bIns="47152" rtlCol="0" anchor="ctr"/>
              <a:lstStyle/>
              <a:p>
                <a:pPr algn="ctr">
                  <a:lnSpc>
                    <a:spcPts val="1473"/>
                  </a:lnSpc>
                </a:pPr>
                <a:endParaRPr/>
              </a:p>
            </p:txBody>
          </p:sp>
        </p:grpSp>
        <p:sp>
          <p:nvSpPr>
            <p:cNvPr id="292" name="Freeform 173">
              <a:extLst>
                <a:ext uri="{FF2B5EF4-FFF2-40B4-BE49-F238E27FC236}">
                  <a16:creationId xmlns:a16="http://schemas.microsoft.com/office/drawing/2014/main" id="{6C91D567-2677-4ECC-BD38-2DFDC587C046}"/>
                </a:ext>
              </a:extLst>
            </p:cNvPr>
            <p:cNvSpPr/>
            <p:nvPr/>
          </p:nvSpPr>
          <p:spPr>
            <a:xfrm>
              <a:off x="1660240" y="140247"/>
              <a:ext cx="287711" cy="286272"/>
            </a:xfrm>
            <a:custGeom>
              <a:avLst/>
              <a:gdLst/>
              <a:ahLst/>
              <a:cxnLst/>
              <a:rect l="l" t="t" r="r" b="b"/>
              <a:pathLst>
                <a:path w="287711" h="286272">
                  <a:moveTo>
                    <a:pt x="0" y="0"/>
                  </a:moveTo>
                  <a:lnTo>
                    <a:pt x="287711" y="0"/>
                  </a:lnTo>
                  <a:lnTo>
                    <a:pt x="287711" y="286272"/>
                  </a:lnTo>
                  <a:lnTo>
                    <a:pt x="0" y="2862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3" name="Freeform 174">
              <a:extLst>
                <a:ext uri="{FF2B5EF4-FFF2-40B4-BE49-F238E27FC236}">
                  <a16:creationId xmlns:a16="http://schemas.microsoft.com/office/drawing/2014/main" id="{0DB45899-6DD8-4DF8-AC8B-3B8698BC6086}"/>
                </a:ext>
              </a:extLst>
            </p:cNvPr>
            <p:cNvSpPr/>
            <p:nvPr/>
          </p:nvSpPr>
          <p:spPr>
            <a:xfrm>
              <a:off x="3060318" y="142782"/>
              <a:ext cx="279095" cy="283738"/>
            </a:xfrm>
            <a:custGeom>
              <a:avLst/>
              <a:gdLst/>
              <a:ahLst/>
              <a:cxnLst/>
              <a:rect l="l" t="t" r="r" b="b"/>
              <a:pathLst>
                <a:path w="279095" h="283738">
                  <a:moveTo>
                    <a:pt x="0" y="0"/>
                  </a:moveTo>
                  <a:lnTo>
                    <a:pt x="279095" y="0"/>
                  </a:lnTo>
                  <a:lnTo>
                    <a:pt x="279095" y="283737"/>
                  </a:lnTo>
                  <a:lnTo>
                    <a:pt x="0" y="2837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4" name="Freeform 175">
              <a:extLst>
                <a:ext uri="{FF2B5EF4-FFF2-40B4-BE49-F238E27FC236}">
                  <a16:creationId xmlns:a16="http://schemas.microsoft.com/office/drawing/2014/main" id="{55059941-A5F0-42CB-8BBD-A43CCA7CA1B5}"/>
                </a:ext>
              </a:extLst>
            </p:cNvPr>
            <p:cNvSpPr/>
            <p:nvPr/>
          </p:nvSpPr>
          <p:spPr>
            <a:xfrm>
              <a:off x="3012036" y="1444526"/>
              <a:ext cx="307802" cy="275867"/>
            </a:xfrm>
            <a:custGeom>
              <a:avLst/>
              <a:gdLst/>
              <a:ahLst/>
              <a:cxnLst/>
              <a:rect l="l" t="t" r="r" b="b"/>
              <a:pathLst>
                <a:path w="307802" h="275867">
                  <a:moveTo>
                    <a:pt x="0" y="0"/>
                  </a:moveTo>
                  <a:lnTo>
                    <a:pt x="307802" y="0"/>
                  </a:lnTo>
                  <a:lnTo>
                    <a:pt x="307802" y="275868"/>
                  </a:lnTo>
                  <a:lnTo>
                    <a:pt x="0" y="2758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5" name="Freeform 176">
              <a:extLst>
                <a:ext uri="{FF2B5EF4-FFF2-40B4-BE49-F238E27FC236}">
                  <a16:creationId xmlns:a16="http://schemas.microsoft.com/office/drawing/2014/main" id="{6A2D5446-C49E-4ED7-9990-81666CC50958}"/>
                </a:ext>
              </a:extLst>
            </p:cNvPr>
            <p:cNvSpPr/>
            <p:nvPr/>
          </p:nvSpPr>
          <p:spPr>
            <a:xfrm>
              <a:off x="1603981" y="1401619"/>
              <a:ext cx="331798" cy="331798"/>
            </a:xfrm>
            <a:custGeom>
              <a:avLst/>
              <a:gdLst/>
              <a:ahLst/>
              <a:cxnLst/>
              <a:rect l="l" t="t" r="r" b="b"/>
              <a:pathLst>
                <a:path w="331798" h="331798">
                  <a:moveTo>
                    <a:pt x="0" y="0"/>
                  </a:moveTo>
                  <a:lnTo>
                    <a:pt x="331798" y="0"/>
                  </a:lnTo>
                  <a:lnTo>
                    <a:pt x="331798" y="331798"/>
                  </a:lnTo>
                  <a:lnTo>
                    <a:pt x="0" y="3317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>
                <a:extLs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6" name="TextBox 177">
              <a:extLst>
                <a:ext uri="{FF2B5EF4-FFF2-40B4-BE49-F238E27FC236}">
                  <a16:creationId xmlns:a16="http://schemas.microsoft.com/office/drawing/2014/main" id="{2BE98765-0A9A-47EB-AA13-A98EE4BC0300}"/>
                </a:ext>
              </a:extLst>
            </p:cNvPr>
            <p:cNvSpPr txBox="1"/>
            <p:nvPr/>
          </p:nvSpPr>
          <p:spPr>
            <a:xfrm>
              <a:off x="96492" y="-4732"/>
              <a:ext cx="1287645" cy="2943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900"/>
                </a:lnSpc>
              </a:pPr>
              <a:r>
                <a:rPr lang="en-US" sz="643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Антикоррупционная культура</a:t>
              </a:r>
            </a:p>
          </p:txBody>
        </p:sp>
        <p:sp>
          <p:nvSpPr>
            <p:cNvPr id="297" name="TextBox 178">
              <a:extLst>
                <a:ext uri="{FF2B5EF4-FFF2-40B4-BE49-F238E27FC236}">
                  <a16:creationId xmlns:a16="http://schemas.microsoft.com/office/drawing/2014/main" id="{34149D66-341D-4854-9543-612D5BFD9940}"/>
                </a:ext>
              </a:extLst>
            </p:cNvPr>
            <p:cNvSpPr txBox="1"/>
            <p:nvPr/>
          </p:nvSpPr>
          <p:spPr>
            <a:xfrm>
              <a:off x="96492" y="1351433"/>
              <a:ext cx="1287645" cy="1404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900"/>
                </a:lnSpc>
              </a:pPr>
              <a:r>
                <a:rPr lang="en-US" sz="643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Прозрачность</a:t>
              </a:r>
            </a:p>
          </p:txBody>
        </p:sp>
        <p:sp>
          <p:nvSpPr>
            <p:cNvPr id="298" name="TextBox 179">
              <a:extLst>
                <a:ext uri="{FF2B5EF4-FFF2-40B4-BE49-F238E27FC236}">
                  <a16:creationId xmlns:a16="http://schemas.microsoft.com/office/drawing/2014/main" id="{E8AF343B-0C99-4515-9CD5-B56877FBAA73}"/>
                </a:ext>
              </a:extLst>
            </p:cNvPr>
            <p:cNvSpPr txBox="1"/>
            <p:nvPr/>
          </p:nvSpPr>
          <p:spPr>
            <a:xfrm>
              <a:off x="3585896" y="1325003"/>
              <a:ext cx="1287645" cy="2943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900"/>
                </a:lnSpc>
              </a:pPr>
              <a:r>
                <a:rPr lang="en-US" sz="643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Информационная поддержка</a:t>
              </a:r>
            </a:p>
          </p:txBody>
        </p:sp>
        <p:sp>
          <p:nvSpPr>
            <p:cNvPr id="299" name="TextBox 180">
              <a:extLst>
                <a:ext uri="{FF2B5EF4-FFF2-40B4-BE49-F238E27FC236}">
                  <a16:creationId xmlns:a16="http://schemas.microsoft.com/office/drawing/2014/main" id="{4178ADE5-9BB6-47B6-95B0-3146218CF7F0}"/>
                </a:ext>
              </a:extLst>
            </p:cNvPr>
            <p:cNvSpPr txBox="1"/>
            <p:nvPr/>
          </p:nvSpPr>
          <p:spPr>
            <a:xfrm>
              <a:off x="3585896" y="-4732"/>
              <a:ext cx="1347849" cy="2943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900"/>
                </a:lnSpc>
              </a:pPr>
              <a:r>
                <a:rPr lang="en-US" sz="643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Академическая честность</a:t>
              </a:r>
            </a:p>
          </p:txBody>
        </p:sp>
        <p:sp>
          <p:nvSpPr>
            <p:cNvPr id="300" name="TextBox 181">
              <a:extLst>
                <a:ext uri="{FF2B5EF4-FFF2-40B4-BE49-F238E27FC236}">
                  <a16:creationId xmlns:a16="http://schemas.microsoft.com/office/drawing/2014/main" id="{A465FD04-CC0F-4E2C-917F-56A247CA0551}"/>
                </a:ext>
              </a:extLst>
            </p:cNvPr>
            <p:cNvSpPr txBox="1"/>
            <p:nvPr/>
          </p:nvSpPr>
          <p:spPr>
            <a:xfrm>
              <a:off x="1907580" y="489066"/>
              <a:ext cx="1152739" cy="8405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19"/>
                </a:lnSpc>
              </a:pPr>
              <a:r>
                <a:rPr lang="en-US" sz="728" b="1" dirty="0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ПРОЕКТ РАЗВИТИЯ КУЛЬТУРЫ АКАДЕМИЧЕСКОЙ ЧЕСТНОСТИ</a:t>
              </a:r>
            </a:p>
          </p:txBody>
        </p:sp>
      </p:grpSp>
      <p:grpSp>
        <p:nvGrpSpPr>
          <p:cNvPr id="313" name="Группа 312">
            <a:extLst>
              <a:ext uri="{FF2B5EF4-FFF2-40B4-BE49-F238E27FC236}">
                <a16:creationId xmlns:a16="http://schemas.microsoft.com/office/drawing/2014/main" id="{5D4976AF-4C58-45B9-80D2-0090E6653F84}"/>
              </a:ext>
            </a:extLst>
          </p:cNvPr>
          <p:cNvGrpSpPr/>
          <p:nvPr/>
        </p:nvGrpSpPr>
        <p:grpSpPr>
          <a:xfrm>
            <a:off x="5091964" y="2659793"/>
            <a:ext cx="4717054" cy="1699465"/>
            <a:chOff x="5352453" y="3129502"/>
            <a:chExt cx="4221601" cy="1435890"/>
          </a:xfrm>
        </p:grpSpPr>
        <p:grpSp>
          <p:nvGrpSpPr>
            <p:cNvPr id="314" name="Group 222">
              <a:extLst>
                <a:ext uri="{FF2B5EF4-FFF2-40B4-BE49-F238E27FC236}">
                  <a16:creationId xmlns:a16="http://schemas.microsoft.com/office/drawing/2014/main" id="{0ACD9237-496C-4B0D-A05C-87CBF2FA2242}"/>
                </a:ext>
              </a:extLst>
            </p:cNvPr>
            <p:cNvGrpSpPr/>
            <p:nvPr/>
          </p:nvGrpSpPr>
          <p:grpSpPr>
            <a:xfrm rot="5400000">
              <a:off x="5034955" y="3447000"/>
              <a:ext cx="1435890" cy="800894"/>
              <a:chOff x="0" y="0"/>
              <a:chExt cx="1493209" cy="832865"/>
            </a:xfrm>
          </p:grpSpPr>
          <p:sp>
            <p:nvSpPr>
              <p:cNvPr id="362" name="Freeform 223">
                <a:extLst>
                  <a:ext uri="{FF2B5EF4-FFF2-40B4-BE49-F238E27FC236}">
                    <a16:creationId xmlns:a16="http://schemas.microsoft.com/office/drawing/2014/main" id="{097A0EF9-2BB4-4650-9554-24F993DABF1C}"/>
                  </a:ext>
                </a:extLst>
              </p:cNvPr>
              <p:cNvSpPr/>
              <p:nvPr/>
            </p:nvSpPr>
            <p:spPr>
              <a:xfrm>
                <a:off x="10149" y="0"/>
                <a:ext cx="1472911" cy="832865"/>
              </a:xfrm>
              <a:custGeom>
                <a:avLst/>
                <a:gdLst/>
                <a:ahLst/>
                <a:cxnLst/>
                <a:rect l="l" t="t" r="r" b="b"/>
                <a:pathLst>
                  <a:path w="1472911" h="832865">
                    <a:moveTo>
                      <a:pt x="240335" y="0"/>
                    </a:moveTo>
                    <a:lnTo>
                      <a:pt x="1232576" y="0"/>
                    </a:lnTo>
                    <a:cubicBezTo>
                      <a:pt x="1260331" y="0"/>
                      <a:pt x="1284489" y="18973"/>
                      <a:pt x="1291068" y="45936"/>
                    </a:cubicBezTo>
                    <a:lnTo>
                      <a:pt x="1471853" y="786929"/>
                    </a:lnTo>
                    <a:cubicBezTo>
                      <a:pt x="1474554" y="798002"/>
                      <a:pt x="1472021" y="809703"/>
                      <a:pt x="1464981" y="818667"/>
                    </a:cubicBezTo>
                    <a:cubicBezTo>
                      <a:pt x="1457941" y="827631"/>
                      <a:pt x="1447174" y="832865"/>
                      <a:pt x="1435776" y="832865"/>
                    </a:cubicBezTo>
                    <a:lnTo>
                      <a:pt x="37135" y="832865"/>
                    </a:lnTo>
                    <a:cubicBezTo>
                      <a:pt x="25737" y="832865"/>
                      <a:pt x="14970" y="827631"/>
                      <a:pt x="7930" y="818667"/>
                    </a:cubicBezTo>
                    <a:cubicBezTo>
                      <a:pt x="890" y="809703"/>
                      <a:pt x="-1643" y="798002"/>
                      <a:pt x="1058" y="786929"/>
                    </a:cubicBezTo>
                    <a:lnTo>
                      <a:pt x="181844" y="45936"/>
                    </a:lnTo>
                    <a:cubicBezTo>
                      <a:pt x="188422" y="18973"/>
                      <a:pt x="212580" y="0"/>
                      <a:pt x="240335" y="0"/>
                    </a:cubicBezTo>
                    <a:close/>
                  </a:path>
                </a:pathLst>
              </a:custGeom>
              <a:solidFill>
                <a:srgbClr val="0025CC"/>
              </a:solidFill>
            </p:spPr>
          </p:sp>
          <p:sp>
            <p:nvSpPr>
              <p:cNvPr id="363" name="TextBox 224">
                <a:extLst>
                  <a:ext uri="{FF2B5EF4-FFF2-40B4-BE49-F238E27FC236}">
                    <a16:creationId xmlns:a16="http://schemas.microsoft.com/office/drawing/2014/main" id="{E3EA7D74-4C45-44A7-8FB8-D4528FAB5F32}"/>
                  </a:ext>
                </a:extLst>
              </p:cNvPr>
              <p:cNvSpPr txBox="1"/>
              <p:nvPr/>
            </p:nvSpPr>
            <p:spPr>
              <a:xfrm>
                <a:off x="127000" y="-28575"/>
                <a:ext cx="1239209" cy="861440"/>
              </a:xfrm>
              <a:prstGeom prst="rect">
                <a:avLst/>
              </a:prstGeom>
            </p:spPr>
            <p:txBody>
              <a:bodyPr lIns="29700" tIns="29700" rIns="29700" bIns="29700" rtlCol="0" anchor="ctr"/>
              <a:lstStyle/>
              <a:p>
                <a:pPr algn="ctr">
                  <a:lnSpc>
                    <a:spcPts val="1555"/>
                  </a:lnSpc>
                </a:pPr>
                <a:endParaRPr/>
              </a:p>
            </p:txBody>
          </p:sp>
        </p:grpSp>
        <p:sp>
          <p:nvSpPr>
            <p:cNvPr id="315" name="Freeform 225">
              <a:extLst>
                <a:ext uri="{FF2B5EF4-FFF2-40B4-BE49-F238E27FC236}">
                  <a16:creationId xmlns:a16="http://schemas.microsoft.com/office/drawing/2014/main" id="{C44951A7-65A7-4968-8532-BB29C340942B}"/>
                </a:ext>
              </a:extLst>
            </p:cNvPr>
            <p:cNvSpPr/>
            <p:nvPr/>
          </p:nvSpPr>
          <p:spPr>
            <a:xfrm rot="8100000">
              <a:off x="5494569" y="3292003"/>
              <a:ext cx="289951" cy="289951"/>
            </a:xfrm>
            <a:custGeom>
              <a:avLst/>
              <a:gdLst/>
              <a:ahLst/>
              <a:cxnLst/>
              <a:rect l="l" t="t" r="r" b="b"/>
              <a:pathLst>
                <a:path w="289951" h="289951">
                  <a:moveTo>
                    <a:pt x="0" y="0"/>
                  </a:moveTo>
                  <a:lnTo>
                    <a:pt x="289951" y="0"/>
                  </a:lnTo>
                  <a:lnTo>
                    <a:pt x="289951" y="289951"/>
                  </a:lnTo>
                  <a:lnTo>
                    <a:pt x="0" y="2899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6" name="Freeform 226">
              <a:extLst>
                <a:ext uri="{FF2B5EF4-FFF2-40B4-BE49-F238E27FC236}">
                  <a16:creationId xmlns:a16="http://schemas.microsoft.com/office/drawing/2014/main" id="{A385BFDD-C3F7-48E6-A8AF-A44AEDA47FB3}"/>
                </a:ext>
              </a:extLst>
            </p:cNvPr>
            <p:cNvSpPr/>
            <p:nvPr/>
          </p:nvSpPr>
          <p:spPr>
            <a:xfrm>
              <a:off x="5799098" y="3301125"/>
              <a:ext cx="374230" cy="1092644"/>
            </a:xfrm>
            <a:custGeom>
              <a:avLst/>
              <a:gdLst/>
              <a:ahLst/>
              <a:cxnLst/>
              <a:rect l="l" t="t" r="r" b="b"/>
              <a:pathLst>
                <a:path w="374230" h="1092644">
                  <a:moveTo>
                    <a:pt x="0" y="0"/>
                  </a:moveTo>
                  <a:lnTo>
                    <a:pt x="374231" y="0"/>
                  </a:lnTo>
                  <a:lnTo>
                    <a:pt x="374231" y="1092644"/>
                  </a:lnTo>
                  <a:lnTo>
                    <a:pt x="0" y="10926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7">
                <a:extLst>
                  <a:ext uri="{96DAC541-7B7A-43D3-8B79-37D633B846F1}">
                    <asvg:svgBlip xmlns:asvg="http://schemas.microsoft.com/office/drawing/2016/SVG/main" r:embed="rId28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317" name="Group 227">
              <a:extLst>
                <a:ext uri="{FF2B5EF4-FFF2-40B4-BE49-F238E27FC236}">
                  <a16:creationId xmlns:a16="http://schemas.microsoft.com/office/drawing/2014/main" id="{7C5E45D8-1003-431E-993A-F6B898199B51}"/>
                </a:ext>
              </a:extLst>
            </p:cNvPr>
            <p:cNvGrpSpPr/>
            <p:nvPr/>
          </p:nvGrpSpPr>
          <p:grpSpPr>
            <a:xfrm rot="5400000">
              <a:off x="5638710" y="3459033"/>
              <a:ext cx="1362240" cy="776829"/>
              <a:chOff x="0" y="0"/>
              <a:chExt cx="1416619" cy="807839"/>
            </a:xfrm>
          </p:grpSpPr>
          <p:sp>
            <p:nvSpPr>
              <p:cNvPr id="360" name="Freeform 228">
                <a:extLst>
                  <a:ext uri="{FF2B5EF4-FFF2-40B4-BE49-F238E27FC236}">
                    <a16:creationId xmlns:a16="http://schemas.microsoft.com/office/drawing/2014/main" id="{1BC4E617-E392-417C-924F-846E2183DC2A}"/>
                  </a:ext>
                </a:extLst>
              </p:cNvPr>
              <p:cNvSpPr/>
              <p:nvPr/>
            </p:nvSpPr>
            <p:spPr>
              <a:xfrm>
                <a:off x="10984" y="0"/>
                <a:ext cx="1394652" cy="807839"/>
              </a:xfrm>
              <a:custGeom>
                <a:avLst/>
                <a:gdLst/>
                <a:ahLst/>
                <a:cxnLst/>
                <a:rect l="l" t="t" r="r" b="b"/>
                <a:pathLst>
                  <a:path w="1394652" h="807839">
                    <a:moveTo>
                      <a:pt x="242056" y="0"/>
                    </a:moveTo>
                    <a:lnTo>
                      <a:pt x="1152595" y="0"/>
                    </a:lnTo>
                    <a:cubicBezTo>
                      <a:pt x="1181896" y="0"/>
                      <a:pt x="1207446" y="19919"/>
                      <a:pt x="1214593" y="48334"/>
                    </a:cubicBezTo>
                    <a:lnTo>
                      <a:pt x="1393478" y="759504"/>
                    </a:lnTo>
                    <a:cubicBezTo>
                      <a:pt x="1396399" y="771118"/>
                      <a:pt x="1393802" y="783429"/>
                      <a:pt x="1386439" y="792873"/>
                    </a:cubicBezTo>
                    <a:cubicBezTo>
                      <a:pt x="1379076" y="802317"/>
                      <a:pt x="1367770" y="807839"/>
                      <a:pt x="1355795" y="807839"/>
                    </a:cubicBezTo>
                    <a:lnTo>
                      <a:pt x="38856" y="807839"/>
                    </a:lnTo>
                    <a:cubicBezTo>
                      <a:pt x="26881" y="807839"/>
                      <a:pt x="15575" y="802317"/>
                      <a:pt x="8212" y="792873"/>
                    </a:cubicBezTo>
                    <a:cubicBezTo>
                      <a:pt x="850" y="783429"/>
                      <a:pt x="-1747" y="771118"/>
                      <a:pt x="1174" y="759504"/>
                    </a:cubicBezTo>
                    <a:lnTo>
                      <a:pt x="180058" y="48334"/>
                    </a:lnTo>
                    <a:cubicBezTo>
                      <a:pt x="187206" y="19919"/>
                      <a:pt x="212756" y="0"/>
                      <a:pt x="242056" y="0"/>
                    </a:cubicBezTo>
                    <a:close/>
                  </a:path>
                </a:pathLst>
              </a:custGeom>
              <a:solidFill>
                <a:srgbClr val="00167A"/>
              </a:solidFill>
            </p:spPr>
          </p:sp>
          <p:sp>
            <p:nvSpPr>
              <p:cNvPr id="361" name="TextBox 229">
                <a:extLst>
                  <a:ext uri="{FF2B5EF4-FFF2-40B4-BE49-F238E27FC236}">
                    <a16:creationId xmlns:a16="http://schemas.microsoft.com/office/drawing/2014/main" id="{30177860-8591-48DE-9B17-3A4D39BDACA9}"/>
                  </a:ext>
                </a:extLst>
              </p:cNvPr>
              <p:cNvSpPr txBox="1"/>
              <p:nvPr/>
            </p:nvSpPr>
            <p:spPr>
              <a:xfrm>
                <a:off x="127000" y="-28575"/>
                <a:ext cx="1162619" cy="836414"/>
              </a:xfrm>
              <a:prstGeom prst="rect">
                <a:avLst/>
              </a:prstGeom>
            </p:spPr>
            <p:txBody>
              <a:bodyPr lIns="29700" tIns="29700" rIns="29700" bIns="29700" rtlCol="0" anchor="ctr"/>
              <a:lstStyle/>
              <a:p>
                <a:pPr algn="ctr">
                  <a:lnSpc>
                    <a:spcPts val="1555"/>
                  </a:lnSpc>
                </a:pPr>
                <a:endParaRPr/>
              </a:p>
            </p:txBody>
          </p:sp>
        </p:grpSp>
        <p:sp>
          <p:nvSpPr>
            <p:cNvPr id="318" name="Freeform 230">
              <a:extLst>
                <a:ext uri="{FF2B5EF4-FFF2-40B4-BE49-F238E27FC236}">
                  <a16:creationId xmlns:a16="http://schemas.microsoft.com/office/drawing/2014/main" id="{B7BB082D-902B-435C-8812-A31418E45A8C}"/>
                </a:ext>
              </a:extLst>
            </p:cNvPr>
            <p:cNvSpPr/>
            <p:nvPr/>
          </p:nvSpPr>
          <p:spPr>
            <a:xfrm>
              <a:off x="6371141" y="3342139"/>
              <a:ext cx="346136" cy="1010617"/>
            </a:xfrm>
            <a:custGeom>
              <a:avLst/>
              <a:gdLst/>
              <a:ahLst/>
              <a:cxnLst/>
              <a:rect l="l" t="t" r="r" b="b"/>
              <a:pathLst>
                <a:path w="346136" h="1010617">
                  <a:moveTo>
                    <a:pt x="0" y="0"/>
                  </a:moveTo>
                  <a:lnTo>
                    <a:pt x="346136" y="0"/>
                  </a:lnTo>
                  <a:lnTo>
                    <a:pt x="346136" y="1010617"/>
                  </a:lnTo>
                  <a:lnTo>
                    <a:pt x="0" y="10106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>
                <a:extLst>
                  <a:ext uri="{96DAC541-7B7A-43D3-8B79-37D633B846F1}">
                    <asvg:svgBlip xmlns:asvg="http://schemas.microsoft.com/office/drawing/2016/SVG/main" r:embed="rId30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319" name="Group 231">
              <a:extLst>
                <a:ext uri="{FF2B5EF4-FFF2-40B4-BE49-F238E27FC236}">
                  <a16:creationId xmlns:a16="http://schemas.microsoft.com/office/drawing/2014/main" id="{6A8FCA40-A32D-4D23-AF09-B32742A6F74C}"/>
                </a:ext>
              </a:extLst>
            </p:cNvPr>
            <p:cNvGrpSpPr/>
            <p:nvPr/>
          </p:nvGrpSpPr>
          <p:grpSpPr>
            <a:xfrm rot="5400000">
              <a:off x="6278359" y="3445792"/>
              <a:ext cx="1267349" cy="803310"/>
              <a:chOff x="0" y="0"/>
              <a:chExt cx="1317940" cy="835378"/>
            </a:xfrm>
          </p:grpSpPr>
          <p:sp>
            <p:nvSpPr>
              <p:cNvPr id="358" name="Freeform 232">
                <a:extLst>
                  <a:ext uri="{FF2B5EF4-FFF2-40B4-BE49-F238E27FC236}">
                    <a16:creationId xmlns:a16="http://schemas.microsoft.com/office/drawing/2014/main" id="{C24FE80A-0D50-425B-A183-C3C50BB19657}"/>
                  </a:ext>
                </a:extLst>
              </p:cNvPr>
              <p:cNvSpPr/>
              <p:nvPr/>
            </p:nvSpPr>
            <p:spPr>
              <a:xfrm>
                <a:off x="11469" y="0"/>
                <a:ext cx="1295003" cy="835378"/>
              </a:xfrm>
              <a:custGeom>
                <a:avLst/>
                <a:gdLst/>
                <a:ahLst/>
                <a:cxnLst/>
                <a:rect l="l" t="t" r="r" b="b"/>
                <a:pathLst>
                  <a:path w="1295003" h="835378">
                    <a:moveTo>
                      <a:pt x="245303" y="0"/>
                    </a:moveTo>
                    <a:lnTo>
                      <a:pt x="1049699" y="0"/>
                    </a:lnTo>
                    <a:cubicBezTo>
                      <a:pt x="1081140" y="0"/>
                      <a:pt x="1108502" y="21504"/>
                      <a:pt x="1115933" y="52054"/>
                    </a:cubicBezTo>
                    <a:lnTo>
                      <a:pt x="1293809" y="783324"/>
                    </a:lnTo>
                    <a:cubicBezTo>
                      <a:pt x="1296862" y="795876"/>
                      <a:pt x="1293984" y="809134"/>
                      <a:pt x="1286002" y="819291"/>
                    </a:cubicBezTo>
                    <a:cubicBezTo>
                      <a:pt x="1278020" y="829448"/>
                      <a:pt x="1265817" y="835378"/>
                      <a:pt x="1252899" y="835378"/>
                    </a:cubicBezTo>
                    <a:lnTo>
                      <a:pt x="42103" y="835378"/>
                    </a:lnTo>
                    <a:cubicBezTo>
                      <a:pt x="29185" y="835378"/>
                      <a:pt x="16982" y="829448"/>
                      <a:pt x="9000" y="819291"/>
                    </a:cubicBezTo>
                    <a:cubicBezTo>
                      <a:pt x="1018" y="809134"/>
                      <a:pt x="-1860" y="795876"/>
                      <a:pt x="1193" y="783324"/>
                    </a:cubicBezTo>
                    <a:lnTo>
                      <a:pt x="179069" y="52054"/>
                    </a:lnTo>
                    <a:cubicBezTo>
                      <a:pt x="186500" y="21504"/>
                      <a:pt x="213862" y="0"/>
                      <a:pt x="245303" y="0"/>
                    </a:cubicBezTo>
                    <a:close/>
                  </a:path>
                </a:pathLst>
              </a:custGeom>
              <a:solidFill>
                <a:srgbClr val="1B2C8B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359" name="TextBox 233">
                <a:extLst>
                  <a:ext uri="{FF2B5EF4-FFF2-40B4-BE49-F238E27FC236}">
                    <a16:creationId xmlns:a16="http://schemas.microsoft.com/office/drawing/2014/main" id="{6E4D78A8-F27C-4FF0-9B6F-A80A6C08D34A}"/>
                  </a:ext>
                </a:extLst>
              </p:cNvPr>
              <p:cNvSpPr txBox="1"/>
              <p:nvPr/>
            </p:nvSpPr>
            <p:spPr>
              <a:xfrm>
                <a:off x="127000" y="-28575"/>
                <a:ext cx="1063940" cy="863953"/>
              </a:xfrm>
              <a:prstGeom prst="rect">
                <a:avLst/>
              </a:prstGeom>
            </p:spPr>
            <p:txBody>
              <a:bodyPr lIns="29700" tIns="29700" rIns="29700" bIns="29700" rtlCol="0" anchor="ctr"/>
              <a:lstStyle/>
              <a:p>
                <a:pPr algn="ctr">
                  <a:lnSpc>
                    <a:spcPts val="1555"/>
                  </a:lnSpc>
                </a:pPr>
                <a:endParaRPr/>
              </a:p>
            </p:txBody>
          </p:sp>
        </p:grpSp>
        <p:sp>
          <p:nvSpPr>
            <p:cNvPr id="320" name="Freeform 234">
              <a:extLst>
                <a:ext uri="{FF2B5EF4-FFF2-40B4-BE49-F238E27FC236}">
                  <a16:creationId xmlns:a16="http://schemas.microsoft.com/office/drawing/2014/main" id="{CA0DD6D6-16F6-47A7-97A5-AEB8BBFDAC32}"/>
                </a:ext>
              </a:extLst>
            </p:cNvPr>
            <p:cNvSpPr/>
            <p:nvPr/>
          </p:nvSpPr>
          <p:spPr>
            <a:xfrm>
              <a:off x="6951957" y="3389806"/>
              <a:ext cx="313484" cy="915282"/>
            </a:xfrm>
            <a:custGeom>
              <a:avLst/>
              <a:gdLst/>
              <a:ahLst/>
              <a:cxnLst/>
              <a:rect l="l" t="t" r="r" b="b"/>
              <a:pathLst>
                <a:path w="313484" h="915282">
                  <a:moveTo>
                    <a:pt x="0" y="0"/>
                  </a:moveTo>
                  <a:lnTo>
                    <a:pt x="313484" y="0"/>
                  </a:lnTo>
                  <a:lnTo>
                    <a:pt x="313484" y="915282"/>
                  </a:lnTo>
                  <a:lnTo>
                    <a:pt x="0" y="9152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>
                <a:extLst>
                  <a:ext uri="{96DAC541-7B7A-43D3-8B79-37D633B846F1}">
                    <asvg:svgBlip xmlns:asvg="http://schemas.microsoft.com/office/drawing/2016/SVG/main" r:embed="rId3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1" name="AutoShape 235">
              <a:extLst>
                <a:ext uri="{FF2B5EF4-FFF2-40B4-BE49-F238E27FC236}">
                  <a16:creationId xmlns:a16="http://schemas.microsoft.com/office/drawing/2014/main" id="{95FB5A9C-5B1C-498F-9659-D6756FC2847C}"/>
                </a:ext>
              </a:extLst>
            </p:cNvPr>
            <p:cNvSpPr/>
            <p:nvPr/>
          </p:nvSpPr>
          <p:spPr>
            <a:xfrm flipV="1">
              <a:off x="7463254" y="3720911"/>
              <a:ext cx="0" cy="253073"/>
            </a:xfrm>
            <a:prstGeom prst="line">
              <a:avLst/>
            </a:prstGeom>
            <a:ln w="9525" cap="flat">
              <a:solidFill>
                <a:srgbClr val="94D327"/>
              </a:solidFill>
              <a:prstDash val="solid"/>
              <a:headEnd type="none" w="sm" len="sm"/>
              <a:tailEnd type="none" w="sm" len="sm"/>
            </a:ln>
          </p:spPr>
        </p:sp>
        <p:grpSp>
          <p:nvGrpSpPr>
            <p:cNvPr id="322" name="Group 236">
              <a:extLst>
                <a:ext uri="{FF2B5EF4-FFF2-40B4-BE49-F238E27FC236}">
                  <a16:creationId xmlns:a16="http://schemas.microsoft.com/office/drawing/2014/main" id="{06E9810D-57EC-4879-88D6-484C67CBE0A0}"/>
                </a:ext>
              </a:extLst>
            </p:cNvPr>
            <p:cNvGrpSpPr/>
            <p:nvPr/>
          </p:nvGrpSpPr>
          <p:grpSpPr>
            <a:xfrm rot="-5400000">
              <a:off x="8455662" y="3447000"/>
              <a:ext cx="1435890" cy="800894"/>
              <a:chOff x="0" y="0"/>
              <a:chExt cx="1493209" cy="832865"/>
            </a:xfrm>
          </p:grpSpPr>
          <p:sp>
            <p:nvSpPr>
              <p:cNvPr id="356" name="Freeform 237">
                <a:extLst>
                  <a:ext uri="{FF2B5EF4-FFF2-40B4-BE49-F238E27FC236}">
                    <a16:creationId xmlns:a16="http://schemas.microsoft.com/office/drawing/2014/main" id="{E1747F89-18D6-4578-AC88-32B3F21B555A}"/>
                  </a:ext>
                </a:extLst>
              </p:cNvPr>
              <p:cNvSpPr/>
              <p:nvPr/>
            </p:nvSpPr>
            <p:spPr>
              <a:xfrm>
                <a:off x="10149" y="0"/>
                <a:ext cx="1472911" cy="832865"/>
              </a:xfrm>
              <a:custGeom>
                <a:avLst/>
                <a:gdLst/>
                <a:ahLst/>
                <a:cxnLst/>
                <a:rect l="l" t="t" r="r" b="b"/>
                <a:pathLst>
                  <a:path w="1472911" h="832865">
                    <a:moveTo>
                      <a:pt x="240335" y="0"/>
                    </a:moveTo>
                    <a:lnTo>
                      <a:pt x="1232576" y="0"/>
                    </a:lnTo>
                    <a:cubicBezTo>
                      <a:pt x="1260331" y="0"/>
                      <a:pt x="1284489" y="18973"/>
                      <a:pt x="1291068" y="45936"/>
                    </a:cubicBezTo>
                    <a:lnTo>
                      <a:pt x="1471853" y="786929"/>
                    </a:lnTo>
                    <a:cubicBezTo>
                      <a:pt x="1474554" y="798002"/>
                      <a:pt x="1472021" y="809703"/>
                      <a:pt x="1464981" y="818667"/>
                    </a:cubicBezTo>
                    <a:cubicBezTo>
                      <a:pt x="1457941" y="827631"/>
                      <a:pt x="1447174" y="832865"/>
                      <a:pt x="1435776" y="832865"/>
                    </a:cubicBezTo>
                    <a:lnTo>
                      <a:pt x="37135" y="832865"/>
                    </a:lnTo>
                    <a:cubicBezTo>
                      <a:pt x="25737" y="832865"/>
                      <a:pt x="14970" y="827631"/>
                      <a:pt x="7930" y="818667"/>
                    </a:cubicBezTo>
                    <a:cubicBezTo>
                      <a:pt x="890" y="809703"/>
                      <a:pt x="-1643" y="798002"/>
                      <a:pt x="1058" y="786929"/>
                    </a:cubicBezTo>
                    <a:lnTo>
                      <a:pt x="181844" y="45936"/>
                    </a:lnTo>
                    <a:cubicBezTo>
                      <a:pt x="188422" y="18973"/>
                      <a:pt x="212580" y="0"/>
                      <a:pt x="240335" y="0"/>
                    </a:cubicBezTo>
                    <a:close/>
                  </a:path>
                </a:pathLst>
              </a:custGeom>
              <a:solidFill>
                <a:srgbClr val="0025CC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357" name="TextBox 238">
                <a:extLst>
                  <a:ext uri="{FF2B5EF4-FFF2-40B4-BE49-F238E27FC236}">
                    <a16:creationId xmlns:a16="http://schemas.microsoft.com/office/drawing/2014/main" id="{9619CBFF-C4DA-4460-A8A7-61367984E159}"/>
                  </a:ext>
                </a:extLst>
              </p:cNvPr>
              <p:cNvSpPr txBox="1"/>
              <p:nvPr/>
            </p:nvSpPr>
            <p:spPr>
              <a:xfrm>
                <a:off x="127000" y="-28575"/>
                <a:ext cx="1239209" cy="861440"/>
              </a:xfrm>
              <a:prstGeom prst="rect">
                <a:avLst/>
              </a:prstGeom>
            </p:spPr>
            <p:txBody>
              <a:bodyPr lIns="29700" tIns="29700" rIns="29700" bIns="29700" rtlCol="0" anchor="ctr"/>
              <a:lstStyle/>
              <a:p>
                <a:pPr algn="ctr">
                  <a:lnSpc>
                    <a:spcPts val="1555"/>
                  </a:lnSpc>
                </a:pPr>
                <a:endParaRPr/>
              </a:p>
            </p:txBody>
          </p:sp>
        </p:grpSp>
        <p:sp>
          <p:nvSpPr>
            <p:cNvPr id="323" name="Freeform 239">
              <a:extLst>
                <a:ext uri="{FF2B5EF4-FFF2-40B4-BE49-F238E27FC236}">
                  <a16:creationId xmlns:a16="http://schemas.microsoft.com/office/drawing/2014/main" id="{BD10D3D4-3A5F-45EA-881C-E1C591B74BF8}"/>
                </a:ext>
              </a:extLst>
            </p:cNvPr>
            <p:cNvSpPr/>
            <p:nvPr/>
          </p:nvSpPr>
          <p:spPr>
            <a:xfrm rot="-2700000">
              <a:off x="9141987" y="3292003"/>
              <a:ext cx="289951" cy="289951"/>
            </a:xfrm>
            <a:custGeom>
              <a:avLst/>
              <a:gdLst/>
              <a:ahLst/>
              <a:cxnLst/>
              <a:rect l="l" t="t" r="r" b="b"/>
              <a:pathLst>
                <a:path w="289951" h="289951">
                  <a:moveTo>
                    <a:pt x="0" y="0"/>
                  </a:moveTo>
                  <a:lnTo>
                    <a:pt x="289951" y="0"/>
                  </a:lnTo>
                  <a:lnTo>
                    <a:pt x="289951" y="289951"/>
                  </a:lnTo>
                  <a:lnTo>
                    <a:pt x="0" y="2899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4" name="Freeform 240">
              <a:extLst>
                <a:ext uri="{FF2B5EF4-FFF2-40B4-BE49-F238E27FC236}">
                  <a16:creationId xmlns:a16="http://schemas.microsoft.com/office/drawing/2014/main" id="{E7480AAC-6E36-4014-B702-52CF5F9C3113}"/>
                </a:ext>
              </a:extLst>
            </p:cNvPr>
            <p:cNvSpPr/>
            <p:nvPr/>
          </p:nvSpPr>
          <p:spPr>
            <a:xfrm rot="-10800000">
              <a:off x="8753178" y="3301125"/>
              <a:ext cx="374230" cy="1092644"/>
            </a:xfrm>
            <a:custGeom>
              <a:avLst/>
              <a:gdLst/>
              <a:ahLst/>
              <a:cxnLst/>
              <a:rect l="l" t="t" r="r" b="b"/>
              <a:pathLst>
                <a:path w="374230" h="1092644">
                  <a:moveTo>
                    <a:pt x="0" y="0"/>
                  </a:moveTo>
                  <a:lnTo>
                    <a:pt x="374231" y="0"/>
                  </a:lnTo>
                  <a:lnTo>
                    <a:pt x="374231" y="1092644"/>
                  </a:lnTo>
                  <a:lnTo>
                    <a:pt x="0" y="10926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>
                <a:extLst>
                  <a:ext uri="{96DAC541-7B7A-43D3-8B79-37D633B846F1}">
                    <asvg:svgBlip xmlns:asvg="http://schemas.microsoft.com/office/drawing/2016/SVG/main" r:embed="rId30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325" name="Group 241">
              <a:extLst>
                <a:ext uri="{FF2B5EF4-FFF2-40B4-BE49-F238E27FC236}">
                  <a16:creationId xmlns:a16="http://schemas.microsoft.com/office/drawing/2014/main" id="{FA8376B4-586D-45FA-8F22-042988847D37}"/>
                </a:ext>
              </a:extLst>
            </p:cNvPr>
            <p:cNvGrpSpPr/>
            <p:nvPr/>
          </p:nvGrpSpPr>
          <p:grpSpPr>
            <a:xfrm rot="-5400000">
              <a:off x="7925557" y="3459033"/>
              <a:ext cx="1362240" cy="776829"/>
              <a:chOff x="0" y="0"/>
              <a:chExt cx="1416619" cy="807839"/>
            </a:xfrm>
          </p:grpSpPr>
          <p:sp>
            <p:nvSpPr>
              <p:cNvPr id="354" name="Freeform 242">
                <a:extLst>
                  <a:ext uri="{FF2B5EF4-FFF2-40B4-BE49-F238E27FC236}">
                    <a16:creationId xmlns:a16="http://schemas.microsoft.com/office/drawing/2014/main" id="{F886DFCC-FC49-45A5-9C42-A7F77AC7DFF7}"/>
                  </a:ext>
                </a:extLst>
              </p:cNvPr>
              <p:cNvSpPr/>
              <p:nvPr/>
            </p:nvSpPr>
            <p:spPr>
              <a:xfrm>
                <a:off x="10984" y="0"/>
                <a:ext cx="1394652" cy="807839"/>
              </a:xfrm>
              <a:custGeom>
                <a:avLst/>
                <a:gdLst/>
                <a:ahLst/>
                <a:cxnLst/>
                <a:rect l="l" t="t" r="r" b="b"/>
                <a:pathLst>
                  <a:path w="1394652" h="807839">
                    <a:moveTo>
                      <a:pt x="242056" y="0"/>
                    </a:moveTo>
                    <a:lnTo>
                      <a:pt x="1152595" y="0"/>
                    </a:lnTo>
                    <a:cubicBezTo>
                      <a:pt x="1181896" y="0"/>
                      <a:pt x="1207446" y="19919"/>
                      <a:pt x="1214593" y="48334"/>
                    </a:cubicBezTo>
                    <a:lnTo>
                      <a:pt x="1393478" y="759504"/>
                    </a:lnTo>
                    <a:cubicBezTo>
                      <a:pt x="1396399" y="771118"/>
                      <a:pt x="1393802" y="783429"/>
                      <a:pt x="1386439" y="792873"/>
                    </a:cubicBezTo>
                    <a:cubicBezTo>
                      <a:pt x="1379076" y="802317"/>
                      <a:pt x="1367770" y="807839"/>
                      <a:pt x="1355795" y="807839"/>
                    </a:cubicBezTo>
                    <a:lnTo>
                      <a:pt x="38856" y="807839"/>
                    </a:lnTo>
                    <a:cubicBezTo>
                      <a:pt x="26881" y="807839"/>
                      <a:pt x="15575" y="802317"/>
                      <a:pt x="8212" y="792873"/>
                    </a:cubicBezTo>
                    <a:cubicBezTo>
                      <a:pt x="850" y="783429"/>
                      <a:pt x="-1747" y="771118"/>
                      <a:pt x="1174" y="759504"/>
                    </a:cubicBezTo>
                    <a:lnTo>
                      <a:pt x="180058" y="48334"/>
                    </a:lnTo>
                    <a:cubicBezTo>
                      <a:pt x="187206" y="19919"/>
                      <a:pt x="212756" y="0"/>
                      <a:pt x="242056" y="0"/>
                    </a:cubicBezTo>
                    <a:close/>
                  </a:path>
                </a:pathLst>
              </a:custGeom>
              <a:solidFill>
                <a:srgbClr val="00167A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355" name="TextBox 243">
                <a:extLst>
                  <a:ext uri="{FF2B5EF4-FFF2-40B4-BE49-F238E27FC236}">
                    <a16:creationId xmlns:a16="http://schemas.microsoft.com/office/drawing/2014/main" id="{02A11E04-2170-4477-BE2C-12E498BD350D}"/>
                  </a:ext>
                </a:extLst>
              </p:cNvPr>
              <p:cNvSpPr txBox="1"/>
              <p:nvPr/>
            </p:nvSpPr>
            <p:spPr>
              <a:xfrm>
                <a:off x="127000" y="-28575"/>
                <a:ext cx="1162619" cy="836414"/>
              </a:xfrm>
              <a:prstGeom prst="rect">
                <a:avLst/>
              </a:prstGeom>
            </p:spPr>
            <p:txBody>
              <a:bodyPr lIns="29700" tIns="29700" rIns="29700" bIns="29700" rtlCol="0" anchor="ctr"/>
              <a:lstStyle/>
              <a:p>
                <a:pPr algn="ctr">
                  <a:lnSpc>
                    <a:spcPts val="1555"/>
                  </a:lnSpc>
                </a:pPr>
                <a:endParaRPr/>
              </a:p>
            </p:txBody>
          </p:sp>
        </p:grpSp>
        <p:sp>
          <p:nvSpPr>
            <p:cNvPr id="326" name="Freeform 244">
              <a:extLst>
                <a:ext uri="{FF2B5EF4-FFF2-40B4-BE49-F238E27FC236}">
                  <a16:creationId xmlns:a16="http://schemas.microsoft.com/office/drawing/2014/main" id="{07FF1299-17C0-4B50-9051-0F86B95D0730}"/>
                </a:ext>
              </a:extLst>
            </p:cNvPr>
            <p:cNvSpPr/>
            <p:nvPr/>
          </p:nvSpPr>
          <p:spPr>
            <a:xfrm rot="-10800000">
              <a:off x="8209230" y="3342139"/>
              <a:ext cx="346136" cy="1010617"/>
            </a:xfrm>
            <a:custGeom>
              <a:avLst/>
              <a:gdLst/>
              <a:ahLst/>
              <a:cxnLst/>
              <a:rect l="l" t="t" r="r" b="b"/>
              <a:pathLst>
                <a:path w="346136" h="1010617">
                  <a:moveTo>
                    <a:pt x="0" y="0"/>
                  </a:moveTo>
                  <a:lnTo>
                    <a:pt x="346136" y="0"/>
                  </a:lnTo>
                  <a:lnTo>
                    <a:pt x="346136" y="1010617"/>
                  </a:lnTo>
                  <a:lnTo>
                    <a:pt x="0" y="10106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>
                <a:extLst>
                  <a:ext uri="{96DAC541-7B7A-43D3-8B79-37D633B846F1}">
                    <asvg:svgBlip xmlns:asvg="http://schemas.microsoft.com/office/drawing/2016/SVG/main" r:embed="rId30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327" name="Group 245">
              <a:extLst>
                <a:ext uri="{FF2B5EF4-FFF2-40B4-BE49-F238E27FC236}">
                  <a16:creationId xmlns:a16="http://schemas.microsoft.com/office/drawing/2014/main" id="{63D33904-982D-40C1-B1C4-1E777B31E6DA}"/>
                </a:ext>
              </a:extLst>
            </p:cNvPr>
            <p:cNvGrpSpPr/>
            <p:nvPr/>
          </p:nvGrpSpPr>
          <p:grpSpPr>
            <a:xfrm rot="-5400000">
              <a:off x="7380800" y="3445792"/>
              <a:ext cx="1267349" cy="803310"/>
              <a:chOff x="0" y="0"/>
              <a:chExt cx="1317940" cy="835378"/>
            </a:xfrm>
          </p:grpSpPr>
          <p:sp>
            <p:nvSpPr>
              <p:cNvPr id="352" name="Freeform 246">
                <a:extLst>
                  <a:ext uri="{FF2B5EF4-FFF2-40B4-BE49-F238E27FC236}">
                    <a16:creationId xmlns:a16="http://schemas.microsoft.com/office/drawing/2014/main" id="{612CEF29-3C6C-4809-AD1C-A92748824457}"/>
                  </a:ext>
                </a:extLst>
              </p:cNvPr>
              <p:cNvSpPr/>
              <p:nvPr/>
            </p:nvSpPr>
            <p:spPr>
              <a:xfrm>
                <a:off x="11469" y="0"/>
                <a:ext cx="1295003" cy="835378"/>
              </a:xfrm>
              <a:custGeom>
                <a:avLst/>
                <a:gdLst/>
                <a:ahLst/>
                <a:cxnLst/>
                <a:rect l="l" t="t" r="r" b="b"/>
                <a:pathLst>
                  <a:path w="1295003" h="835378">
                    <a:moveTo>
                      <a:pt x="245303" y="0"/>
                    </a:moveTo>
                    <a:lnTo>
                      <a:pt x="1049699" y="0"/>
                    </a:lnTo>
                    <a:cubicBezTo>
                      <a:pt x="1081140" y="0"/>
                      <a:pt x="1108502" y="21504"/>
                      <a:pt x="1115933" y="52054"/>
                    </a:cubicBezTo>
                    <a:lnTo>
                      <a:pt x="1293809" y="783324"/>
                    </a:lnTo>
                    <a:cubicBezTo>
                      <a:pt x="1296862" y="795876"/>
                      <a:pt x="1293984" y="809134"/>
                      <a:pt x="1286002" y="819291"/>
                    </a:cubicBezTo>
                    <a:cubicBezTo>
                      <a:pt x="1278020" y="829448"/>
                      <a:pt x="1265817" y="835378"/>
                      <a:pt x="1252899" y="835378"/>
                    </a:cubicBezTo>
                    <a:lnTo>
                      <a:pt x="42103" y="835378"/>
                    </a:lnTo>
                    <a:cubicBezTo>
                      <a:pt x="29185" y="835378"/>
                      <a:pt x="16982" y="829448"/>
                      <a:pt x="9000" y="819291"/>
                    </a:cubicBezTo>
                    <a:cubicBezTo>
                      <a:pt x="1018" y="809134"/>
                      <a:pt x="-1860" y="795876"/>
                      <a:pt x="1193" y="783324"/>
                    </a:cubicBezTo>
                    <a:lnTo>
                      <a:pt x="179069" y="52054"/>
                    </a:lnTo>
                    <a:cubicBezTo>
                      <a:pt x="186500" y="21504"/>
                      <a:pt x="213862" y="0"/>
                      <a:pt x="245303" y="0"/>
                    </a:cubicBezTo>
                    <a:close/>
                  </a:path>
                </a:pathLst>
              </a:custGeom>
              <a:solidFill>
                <a:srgbClr val="1B2C8B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353" name="TextBox 247">
                <a:extLst>
                  <a:ext uri="{FF2B5EF4-FFF2-40B4-BE49-F238E27FC236}">
                    <a16:creationId xmlns:a16="http://schemas.microsoft.com/office/drawing/2014/main" id="{6337EFDA-A150-4B77-BFB4-1E23CE9BB27A}"/>
                  </a:ext>
                </a:extLst>
              </p:cNvPr>
              <p:cNvSpPr txBox="1"/>
              <p:nvPr/>
            </p:nvSpPr>
            <p:spPr>
              <a:xfrm>
                <a:off x="127000" y="-28575"/>
                <a:ext cx="1063940" cy="863953"/>
              </a:xfrm>
              <a:prstGeom prst="rect">
                <a:avLst/>
              </a:prstGeom>
            </p:spPr>
            <p:txBody>
              <a:bodyPr lIns="29700" tIns="29700" rIns="29700" bIns="29700" rtlCol="0" anchor="ctr"/>
              <a:lstStyle/>
              <a:p>
                <a:pPr algn="ctr">
                  <a:lnSpc>
                    <a:spcPts val="1555"/>
                  </a:lnSpc>
                </a:pPr>
                <a:endParaRPr/>
              </a:p>
            </p:txBody>
          </p:sp>
        </p:grpSp>
        <p:sp>
          <p:nvSpPr>
            <p:cNvPr id="328" name="Freeform 248">
              <a:extLst>
                <a:ext uri="{FF2B5EF4-FFF2-40B4-BE49-F238E27FC236}">
                  <a16:creationId xmlns:a16="http://schemas.microsoft.com/office/drawing/2014/main" id="{334B9BF9-14EB-4262-8C26-A4D40D2ACD47}"/>
                </a:ext>
              </a:extLst>
            </p:cNvPr>
            <p:cNvSpPr/>
            <p:nvPr/>
          </p:nvSpPr>
          <p:spPr>
            <a:xfrm rot="-10800000">
              <a:off x="7661066" y="3389806"/>
              <a:ext cx="313484" cy="915282"/>
            </a:xfrm>
            <a:custGeom>
              <a:avLst/>
              <a:gdLst/>
              <a:ahLst/>
              <a:cxnLst/>
              <a:rect l="l" t="t" r="r" b="b"/>
              <a:pathLst>
                <a:path w="313484" h="915282">
                  <a:moveTo>
                    <a:pt x="0" y="0"/>
                  </a:moveTo>
                  <a:lnTo>
                    <a:pt x="313484" y="0"/>
                  </a:lnTo>
                  <a:lnTo>
                    <a:pt x="313484" y="915282"/>
                  </a:lnTo>
                  <a:lnTo>
                    <a:pt x="0" y="9152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>
                <a:extLst>
                  <a:ext uri="{96DAC541-7B7A-43D3-8B79-37D633B846F1}">
                    <asvg:svgBlip xmlns:asvg="http://schemas.microsoft.com/office/drawing/2016/SVG/main" r:embed="rId30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329" name="Group 249">
              <a:extLst>
                <a:ext uri="{FF2B5EF4-FFF2-40B4-BE49-F238E27FC236}">
                  <a16:creationId xmlns:a16="http://schemas.microsoft.com/office/drawing/2014/main" id="{0307C7FF-5C4E-46BC-B5E6-BD6DE8A38FD9}"/>
                </a:ext>
              </a:extLst>
            </p:cNvPr>
            <p:cNvGrpSpPr/>
            <p:nvPr/>
          </p:nvGrpSpPr>
          <p:grpSpPr>
            <a:xfrm>
              <a:off x="7089340" y="3287828"/>
              <a:ext cx="747827" cy="1119238"/>
              <a:chOff x="0" y="0"/>
              <a:chExt cx="777679" cy="1163917"/>
            </a:xfrm>
          </p:grpSpPr>
          <p:sp>
            <p:nvSpPr>
              <p:cNvPr id="350" name="Freeform 250">
                <a:extLst>
                  <a:ext uri="{FF2B5EF4-FFF2-40B4-BE49-F238E27FC236}">
                    <a16:creationId xmlns:a16="http://schemas.microsoft.com/office/drawing/2014/main" id="{1B825A2A-771F-430E-A024-EEC9B77B21DF}"/>
                  </a:ext>
                </a:extLst>
              </p:cNvPr>
              <p:cNvSpPr/>
              <p:nvPr/>
            </p:nvSpPr>
            <p:spPr>
              <a:xfrm>
                <a:off x="0" y="0"/>
                <a:ext cx="777679" cy="1163917"/>
              </a:xfrm>
              <a:custGeom>
                <a:avLst/>
                <a:gdLst/>
                <a:ahLst/>
                <a:cxnLst/>
                <a:rect l="l" t="t" r="r" b="b"/>
                <a:pathLst>
                  <a:path w="777679" h="1163917">
                    <a:moveTo>
                      <a:pt x="90789" y="0"/>
                    </a:moveTo>
                    <a:lnTo>
                      <a:pt x="686890" y="0"/>
                    </a:lnTo>
                    <a:cubicBezTo>
                      <a:pt x="710969" y="0"/>
                      <a:pt x="734061" y="9565"/>
                      <a:pt x="751088" y="26591"/>
                    </a:cubicBezTo>
                    <a:cubicBezTo>
                      <a:pt x="768114" y="43618"/>
                      <a:pt x="777679" y="66710"/>
                      <a:pt x="777679" y="90789"/>
                    </a:cubicBezTo>
                    <a:lnTo>
                      <a:pt x="777679" y="1073128"/>
                    </a:lnTo>
                    <a:cubicBezTo>
                      <a:pt x="777679" y="1123269"/>
                      <a:pt x="737032" y="1163917"/>
                      <a:pt x="686890" y="1163917"/>
                    </a:cubicBezTo>
                    <a:lnTo>
                      <a:pt x="90789" y="1163917"/>
                    </a:lnTo>
                    <a:cubicBezTo>
                      <a:pt x="66710" y="1163917"/>
                      <a:pt x="43618" y="1154352"/>
                      <a:pt x="26591" y="1137325"/>
                    </a:cubicBezTo>
                    <a:cubicBezTo>
                      <a:pt x="9565" y="1120299"/>
                      <a:pt x="0" y="1097207"/>
                      <a:pt x="0" y="1073128"/>
                    </a:cubicBezTo>
                    <a:lnTo>
                      <a:pt x="0" y="90789"/>
                    </a:lnTo>
                    <a:cubicBezTo>
                      <a:pt x="0" y="66710"/>
                      <a:pt x="9565" y="43618"/>
                      <a:pt x="26591" y="26591"/>
                    </a:cubicBezTo>
                    <a:cubicBezTo>
                      <a:pt x="43618" y="9565"/>
                      <a:pt x="66710" y="0"/>
                      <a:pt x="90789" y="0"/>
                    </a:cubicBezTo>
                    <a:close/>
                  </a:path>
                </a:pathLst>
              </a:custGeom>
              <a:solidFill>
                <a:srgbClr val="0E1342"/>
              </a:solidFill>
            </p:spPr>
          </p:sp>
          <p:sp>
            <p:nvSpPr>
              <p:cNvPr id="351" name="TextBox 251">
                <a:extLst>
                  <a:ext uri="{FF2B5EF4-FFF2-40B4-BE49-F238E27FC236}">
                    <a16:creationId xmlns:a16="http://schemas.microsoft.com/office/drawing/2014/main" id="{2B055379-E803-4E1D-885B-BA65E9688A33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777679" cy="1192492"/>
              </a:xfrm>
              <a:prstGeom prst="rect">
                <a:avLst/>
              </a:prstGeom>
            </p:spPr>
            <p:txBody>
              <a:bodyPr lIns="29700" tIns="29700" rIns="29700" bIns="29700" rtlCol="0" anchor="ctr"/>
              <a:lstStyle/>
              <a:p>
                <a:pPr algn="ctr">
                  <a:lnSpc>
                    <a:spcPts val="1555"/>
                  </a:lnSpc>
                </a:pPr>
                <a:endParaRPr/>
              </a:p>
            </p:txBody>
          </p:sp>
        </p:grpSp>
        <p:sp>
          <p:nvSpPr>
            <p:cNvPr id="330" name="Freeform 252">
              <a:extLst>
                <a:ext uri="{FF2B5EF4-FFF2-40B4-BE49-F238E27FC236}">
                  <a16:creationId xmlns:a16="http://schemas.microsoft.com/office/drawing/2014/main" id="{025709C5-7730-4097-93CE-24C139A3CC8A}"/>
                </a:ext>
              </a:extLst>
            </p:cNvPr>
            <p:cNvSpPr/>
            <p:nvPr/>
          </p:nvSpPr>
          <p:spPr>
            <a:xfrm rot="2700000">
              <a:off x="7318278" y="3390909"/>
              <a:ext cx="289951" cy="289951"/>
            </a:xfrm>
            <a:custGeom>
              <a:avLst/>
              <a:gdLst/>
              <a:ahLst/>
              <a:cxnLst/>
              <a:rect l="l" t="t" r="r" b="b"/>
              <a:pathLst>
                <a:path w="289951" h="289951">
                  <a:moveTo>
                    <a:pt x="0" y="0"/>
                  </a:moveTo>
                  <a:lnTo>
                    <a:pt x="289951" y="0"/>
                  </a:lnTo>
                  <a:lnTo>
                    <a:pt x="289951" y="289952"/>
                  </a:lnTo>
                  <a:lnTo>
                    <a:pt x="0" y="2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1" name="Freeform 253">
              <a:extLst>
                <a:ext uri="{FF2B5EF4-FFF2-40B4-BE49-F238E27FC236}">
                  <a16:creationId xmlns:a16="http://schemas.microsoft.com/office/drawing/2014/main" id="{E11E85F1-75BF-4659-84BF-B968A814B85B}"/>
                </a:ext>
              </a:extLst>
            </p:cNvPr>
            <p:cNvSpPr/>
            <p:nvPr/>
          </p:nvSpPr>
          <p:spPr>
            <a:xfrm rot="8100000">
              <a:off x="6074715" y="3340250"/>
              <a:ext cx="289951" cy="289951"/>
            </a:xfrm>
            <a:custGeom>
              <a:avLst/>
              <a:gdLst/>
              <a:ahLst/>
              <a:cxnLst/>
              <a:rect l="l" t="t" r="r" b="b"/>
              <a:pathLst>
                <a:path w="289951" h="289951">
                  <a:moveTo>
                    <a:pt x="0" y="0"/>
                  </a:moveTo>
                  <a:lnTo>
                    <a:pt x="289951" y="0"/>
                  </a:lnTo>
                  <a:lnTo>
                    <a:pt x="289951" y="289951"/>
                  </a:lnTo>
                  <a:lnTo>
                    <a:pt x="0" y="2899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2" name="Freeform 254">
              <a:extLst>
                <a:ext uri="{FF2B5EF4-FFF2-40B4-BE49-F238E27FC236}">
                  <a16:creationId xmlns:a16="http://schemas.microsoft.com/office/drawing/2014/main" id="{978FF28B-09F5-4470-921F-2A60EF74469F}"/>
                </a:ext>
              </a:extLst>
            </p:cNvPr>
            <p:cNvSpPr/>
            <p:nvPr/>
          </p:nvSpPr>
          <p:spPr>
            <a:xfrm rot="-2700000">
              <a:off x="8563025" y="3340250"/>
              <a:ext cx="289951" cy="289951"/>
            </a:xfrm>
            <a:custGeom>
              <a:avLst/>
              <a:gdLst/>
              <a:ahLst/>
              <a:cxnLst/>
              <a:rect l="l" t="t" r="r" b="b"/>
              <a:pathLst>
                <a:path w="289951" h="289951">
                  <a:moveTo>
                    <a:pt x="0" y="0"/>
                  </a:moveTo>
                  <a:lnTo>
                    <a:pt x="289951" y="0"/>
                  </a:lnTo>
                  <a:lnTo>
                    <a:pt x="289951" y="289951"/>
                  </a:lnTo>
                  <a:lnTo>
                    <a:pt x="0" y="2899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3" name="Freeform 255">
              <a:extLst>
                <a:ext uri="{FF2B5EF4-FFF2-40B4-BE49-F238E27FC236}">
                  <a16:creationId xmlns:a16="http://schemas.microsoft.com/office/drawing/2014/main" id="{4340DC30-4F7B-4C43-9EC3-8B7B4AF4ECF2}"/>
                </a:ext>
              </a:extLst>
            </p:cNvPr>
            <p:cNvSpPr/>
            <p:nvPr/>
          </p:nvSpPr>
          <p:spPr>
            <a:xfrm rot="8100000">
              <a:off x="6652471" y="3388497"/>
              <a:ext cx="289951" cy="289951"/>
            </a:xfrm>
            <a:custGeom>
              <a:avLst/>
              <a:gdLst/>
              <a:ahLst/>
              <a:cxnLst/>
              <a:rect l="l" t="t" r="r" b="b"/>
              <a:pathLst>
                <a:path w="289951" h="289951">
                  <a:moveTo>
                    <a:pt x="0" y="0"/>
                  </a:moveTo>
                  <a:lnTo>
                    <a:pt x="289951" y="0"/>
                  </a:lnTo>
                  <a:lnTo>
                    <a:pt x="289951" y="289951"/>
                  </a:lnTo>
                  <a:lnTo>
                    <a:pt x="0" y="2899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4" name="Freeform 256">
              <a:extLst>
                <a:ext uri="{FF2B5EF4-FFF2-40B4-BE49-F238E27FC236}">
                  <a16:creationId xmlns:a16="http://schemas.microsoft.com/office/drawing/2014/main" id="{A78A8D5F-4DA7-457E-B4B4-8FCE3316249B}"/>
                </a:ext>
              </a:extLst>
            </p:cNvPr>
            <p:cNvSpPr/>
            <p:nvPr/>
          </p:nvSpPr>
          <p:spPr>
            <a:xfrm rot="-2700000">
              <a:off x="7984062" y="3388497"/>
              <a:ext cx="289951" cy="289951"/>
            </a:xfrm>
            <a:custGeom>
              <a:avLst/>
              <a:gdLst/>
              <a:ahLst/>
              <a:cxnLst/>
              <a:rect l="l" t="t" r="r" b="b"/>
              <a:pathLst>
                <a:path w="289951" h="289951">
                  <a:moveTo>
                    <a:pt x="0" y="0"/>
                  </a:moveTo>
                  <a:lnTo>
                    <a:pt x="289952" y="0"/>
                  </a:lnTo>
                  <a:lnTo>
                    <a:pt x="289952" y="289951"/>
                  </a:lnTo>
                  <a:lnTo>
                    <a:pt x="0" y="2899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5" name="Freeform 257">
              <a:extLst>
                <a:ext uri="{FF2B5EF4-FFF2-40B4-BE49-F238E27FC236}">
                  <a16:creationId xmlns:a16="http://schemas.microsoft.com/office/drawing/2014/main" id="{50BBB9C4-C175-4ABD-8A6C-5432CD68BBCF}"/>
                </a:ext>
              </a:extLst>
            </p:cNvPr>
            <p:cNvSpPr/>
            <p:nvPr/>
          </p:nvSpPr>
          <p:spPr>
            <a:xfrm>
              <a:off x="6763794" y="3475576"/>
              <a:ext cx="115792" cy="115792"/>
            </a:xfrm>
            <a:custGeom>
              <a:avLst/>
              <a:gdLst/>
              <a:ahLst/>
              <a:cxnLst/>
              <a:rect l="l" t="t" r="r" b="b"/>
              <a:pathLst>
                <a:path w="115792" h="115792">
                  <a:moveTo>
                    <a:pt x="0" y="0"/>
                  </a:moveTo>
                  <a:lnTo>
                    <a:pt x="115793" y="0"/>
                  </a:lnTo>
                  <a:lnTo>
                    <a:pt x="115793" y="115793"/>
                  </a:lnTo>
                  <a:lnTo>
                    <a:pt x="0" y="115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>
                <a:extLst>
                  <a:ext uri="{96DAC541-7B7A-43D3-8B79-37D633B846F1}">
                    <asvg:svgBlip xmlns:asvg="http://schemas.microsoft.com/office/drawing/2016/SVG/main" r:embed="rId3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6" name="Freeform 258">
              <a:extLst>
                <a:ext uri="{FF2B5EF4-FFF2-40B4-BE49-F238E27FC236}">
                  <a16:creationId xmlns:a16="http://schemas.microsoft.com/office/drawing/2014/main" id="{6F5E9E1D-AB83-4959-A92D-4099BD301441}"/>
                </a:ext>
              </a:extLst>
            </p:cNvPr>
            <p:cNvSpPr/>
            <p:nvPr/>
          </p:nvSpPr>
          <p:spPr>
            <a:xfrm>
              <a:off x="5588880" y="3364436"/>
              <a:ext cx="145085" cy="145085"/>
            </a:xfrm>
            <a:custGeom>
              <a:avLst/>
              <a:gdLst/>
              <a:ahLst/>
              <a:cxnLst/>
              <a:rect l="l" t="t" r="r" b="b"/>
              <a:pathLst>
                <a:path w="145085" h="145085">
                  <a:moveTo>
                    <a:pt x="0" y="0"/>
                  </a:moveTo>
                  <a:lnTo>
                    <a:pt x="145085" y="0"/>
                  </a:lnTo>
                  <a:lnTo>
                    <a:pt x="145085" y="145085"/>
                  </a:lnTo>
                  <a:lnTo>
                    <a:pt x="0" y="145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3"/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337" name="Freeform 259">
              <a:extLst>
                <a:ext uri="{FF2B5EF4-FFF2-40B4-BE49-F238E27FC236}">
                  <a16:creationId xmlns:a16="http://schemas.microsoft.com/office/drawing/2014/main" id="{C964872D-DAB7-4585-A4E7-6BBF0DF78A53}"/>
                </a:ext>
              </a:extLst>
            </p:cNvPr>
            <p:cNvSpPr/>
            <p:nvPr/>
          </p:nvSpPr>
          <p:spPr>
            <a:xfrm>
              <a:off x="6166791" y="3426144"/>
              <a:ext cx="157815" cy="118164"/>
            </a:xfrm>
            <a:custGeom>
              <a:avLst/>
              <a:gdLst/>
              <a:ahLst/>
              <a:cxnLst/>
              <a:rect l="l" t="t" r="r" b="b"/>
              <a:pathLst>
                <a:path w="157815" h="118164">
                  <a:moveTo>
                    <a:pt x="0" y="0"/>
                  </a:moveTo>
                  <a:lnTo>
                    <a:pt x="157815" y="0"/>
                  </a:lnTo>
                  <a:lnTo>
                    <a:pt x="157815" y="118164"/>
                  </a:lnTo>
                  <a:lnTo>
                    <a:pt x="0" y="1181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4">
                <a:extLst>
                  <a:ext uri="{96DAC541-7B7A-43D3-8B79-37D633B846F1}">
                    <asvg:svgBlip xmlns:asvg="http://schemas.microsoft.com/office/drawing/2016/SVG/main" r:embed="rId3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8" name="Freeform 260">
              <a:extLst>
                <a:ext uri="{FF2B5EF4-FFF2-40B4-BE49-F238E27FC236}">
                  <a16:creationId xmlns:a16="http://schemas.microsoft.com/office/drawing/2014/main" id="{126F136F-417E-4EC0-9383-5EC4CD011CD0}"/>
                </a:ext>
              </a:extLst>
            </p:cNvPr>
            <p:cNvSpPr/>
            <p:nvPr/>
          </p:nvSpPr>
          <p:spPr>
            <a:xfrm>
              <a:off x="7388543" y="3445190"/>
              <a:ext cx="154318" cy="128662"/>
            </a:xfrm>
            <a:custGeom>
              <a:avLst/>
              <a:gdLst/>
              <a:ahLst/>
              <a:cxnLst/>
              <a:rect l="l" t="t" r="r" b="b"/>
              <a:pathLst>
                <a:path w="154318" h="128662">
                  <a:moveTo>
                    <a:pt x="0" y="0"/>
                  </a:moveTo>
                  <a:lnTo>
                    <a:pt x="154318" y="0"/>
                  </a:lnTo>
                  <a:lnTo>
                    <a:pt x="154318" y="128662"/>
                  </a:lnTo>
                  <a:lnTo>
                    <a:pt x="0" y="1286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6">
                <a:extLst>
                  <a:ext uri="{96DAC541-7B7A-43D3-8B79-37D633B846F1}">
                    <asvg:svgBlip xmlns:asvg="http://schemas.microsoft.com/office/drawing/2016/SVG/main" r:embed="rId3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9" name="Freeform 261">
              <a:extLst>
                <a:ext uri="{FF2B5EF4-FFF2-40B4-BE49-F238E27FC236}">
                  <a16:creationId xmlns:a16="http://schemas.microsoft.com/office/drawing/2014/main" id="{93C24A37-3864-42DE-B45B-D80EF6BCC974}"/>
                </a:ext>
              </a:extLst>
            </p:cNvPr>
            <p:cNvSpPr/>
            <p:nvPr/>
          </p:nvSpPr>
          <p:spPr>
            <a:xfrm>
              <a:off x="8038764" y="3462954"/>
              <a:ext cx="146342" cy="141037"/>
            </a:xfrm>
            <a:custGeom>
              <a:avLst/>
              <a:gdLst/>
              <a:ahLst/>
              <a:cxnLst/>
              <a:rect l="l" t="t" r="r" b="b"/>
              <a:pathLst>
                <a:path w="146342" h="141037">
                  <a:moveTo>
                    <a:pt x="0" y="0"/>
                  </a:moveTo>
                  <a:lnTo>
                    <a:pt x="146342" y="0"/>
                  </a:lnTo>
                  <a:lnTo>
                    <a:pt x="146342" y="141037"/>
                  </a:lnTo>
                  <a:lnTo>
                    <a:pt x="0" y="141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8">
                <a:extLst>
                  <a:ext uri="{96DAC541-7B7A-43D3-8B79-37D633B846F1}">
                    <asvg:svgBlip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0" name="Freeform 262">
              <a:extLst>
                <a:ext uri="{FF2B5EF4-FFF2-40B4-BE49-F238E27FC236}">
                  <a16:creationId xmlns:a16="http://schemas.microsoft.com/office/drawing/2014/main" id="{C1C3AF0B-0CA9-4852-BF17-25DCDF4DAF3A}"/>
                </a:ext>
              </a:extLst>
            </p:cNvPr>
            <p:cNvSpPr/>
            <p:nvPr/>
          </p:nvSpPr>
          <p:spPr>
            <a:xfrm>
              <a:off x="8620499" y="3410662"/>
              <a:ext cx="120420" cy="149127"/>
            </a:xfrm>
            <a:custGeom>
              <a:avLst/>
              <a:gdLst/>
              <a:ahLst/>
              <a:cxnLst/>
              <a:rect l="l" t="t" r="r" b="b"/>
              <a:pathLst>
                <a:path w="120420" h="149127">
                  <a:moveTo>
                    <a:pt x="0" y="0"/>
                  </a:moveTo>
                  <a:lnTo>
                    <a:pt x="120421" y="0"/>
                  </a:lnTo>
                  <a:lnTo>
                    <a:pt x="120421" y="149127"/>
                  </a:lnTo>
                  <a:lnTo>
                    <a:pt x="0" y="14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0">
                <a:extLst>
                  <a:ext uri="{96DAC541-7B7A-43D3-8B79-37D633B846F1}">
                    <asvg:svgBlip xmlns:asvg="http://schemas.microsoft.com/office/drawing/2016/SVG/main" r:embed="rId4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1" name="Freeform 263">
              <a:extLst>
                <a:ext uri="{FF2B5EF4-FFF2-40B4-BE49-F238E27FC236}">
                  <a16:creationId xmlns:a16="http://schemas.microsoft.com/office/drawing/2014/main" id="{C2B8FA2F-DF2E-4F63-81BD-815FF339B386}"/>
                </a:ext>
              </a:extLst>
            </p:cNvPr>
            <p:cNvSpPr/>
            <p:nvPr/>
          </p:nvSpPr>
          <p:spPr>
            <a:xfrm>
              <a:off x="9192542" y="3362934"/>
              <a:ext cx="155734" cy="148089"/>
            </a:xfrm>
            <a:custGeom>
              <a:avLst/>
              <a:gdLst/>
              <a:ahLst/>
              <a:cxnLst/>
              <a:rect l="l" t="t" r="r" b="b"/>
              <a:pathLst>
                <a:path w="155734" h="148089">
                  <a:moveTo>
                    <a:pt x="0" y="0"/>
                  </a:moveTo>
                  <a:lnTo>
                    <a:pt x="155734" y="0"/>
                  </a:lnTo>
                  <a:lnTo>
                    <a:pt x="155734" y="148089"/>
                  </a:lnTo>
                  <a:lnTo>
                    <a:pt x="0" y="1480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2">
                <a:extLst>
                  <a:ext uri="{96DAC541-7B7A-43D3-8B79-37D633B846F1}">
                    <asvg:svgBlip xmlns:asvg="http://schemas.microsoft.com/office/drawing/2016/SVG/main" r:embed="rId4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2" name="TextBox 264">
              <a:extLst>
                <a:ext uri="{FF2B5EF4-FFF2-40B4-BE49-F238E27FC236}">
                  <a16:creationId xmlns:a16="http://schemas.microsoft.com/office/drawing/2014/main" id="{57184B0B-3B7B-4365-AE95-68FCC0B5347A}"/>
                </a:ext>
              </a:extLst>
            </p:cNvPr>
            <p:cNvSpPr txBox="1"/>
            <p:nvPr/>
          </p:nvSpPr>
          <p:spPr>
            <a:xfrm>
              <a:off x="7165359" y="3731386"/>
              <a:ext cx="595789" cy="13002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592"/>
                </a:lnSpc>
              </a:pPr>
              <a:r>
                <a:rPr lang="en-US" sz="500" b="1" dirty="0" err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Психологическое</a:t>
              </a:r>
              <a:r>
                <a:rPr lang="en-US" sz="500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  <a:r>
                <a:rPr lang="en-US" sz="500" b="1" dirty="0" err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консультирование</a:t>
              </a:r>
              <a:endParaRPr lang="en-US" sz="500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</p:txBody>
        </p:sp>
        <p:sp>
          <p:nvSpPr>
            <p:cNvPr id="343" name="TextBox 265">
              <a:extLst>
                <a:ext uri="{FF2B5EF4-FFF2-40B4-BE49-F238E27FC236}">
                  <a16:creationId xmlns:a16="http://schemas.microsoft.com/office/drawing/2014/main" id="{91A61F0C-9958-4220-B247-98A0E7A9E893}"/>
                </a:ext>
              </a:extLst>
            </p:cNvPr>
            <p:cNvSpPr txBox="1"/>
            <p:nvPr/>
          </p:nvSpPr>
          <p:spPr>
            <a:xfrm>
              <a:off x="6569116" y="3740911"/>
              <a:ext cx="493526" cy="4353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6"/>
                </a:lnSpc>
              </a:pPr>
              <a:r>
                <a:rPr lang="en-US" sz="500" b="1" dirty="0" err="1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Психологическое</a:t>
              </a:r>
              <a:r>
                <a:rPr lang="en-US" sz="500" b="1" dirty="0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 </a:t>
              </a:r>
              <a:r>
                <a:rPr lang="en-US" sz="500" b="1" dirty="0" err="1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сопровождение</a:t>
              </a:r>
              <a:r>
                <a:rPr lang="en-US" sz="500" b="1" dirty="0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 </a:t>
              </a:r>
              <a:r>
                <a:rPr lang="en-US" sz="500" b="1" dirty="0" err="1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перехода</a:t>
              </a:r>
              <a:r>
                <a:rPr lang="en-US" sz="500" b="1" dirty="0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 </a:t>
              </a:r>
              <a:r>
                <a:rPr lang="en-US" sz="500" b="1" dirty="0" err="1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на</a:t>
              </a:r>
              <a:r>
                <a:rPr lang="en-US" sz="500" b="1" dirty="0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 </a:t>
              </a:r>
              <a:r>
                <a:rPr lang="en-US" sz="500" b="1" dirty="0" err="1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новый</a:t>
              </a:r>
              <a:r>
                <a:rPr lang="en-US" sz="500" b="1" dirty="0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 </a:t>
              </a:r>
              <a:r>
                <a:rPr lang="en-US" sz="500" b="1" dirty="0" err="1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уровень</a:t>
              </a:r>
              <a:r>
                <a:rPr lang="en-US" sz="500" b="1" dirty="0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 </a:t>
              </a:r>
              <a:r>
                <a:rPr lang="en-US" sz="500" b="1" dirty="0" err="1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знаний</a:t>
              </a:r>
              <a:r>
                <a:rPr lang="en-US" sz="500" b="1" dirty="0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, </a:t>
              </a:r>
              <a:r>
                <a:rPr lang="en-US" sz="500" b="1" dirty="0" err="1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адаптация</a:t>
              </a:r>
              <a:r>
                <a:rPr lang="en-US" sz="500" b="1" dirty="0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 к </a:t>
              </a:r>
              <a:r>
                <a:rPr lang="en-US" sz="500" b="1" dirty="0" err="1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новым</a:t>
              </a:r>
              <a:r>
                <a:rPr lang="en-US" sz="500" b="1" dirty="0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 </a:t>
              </a:r>
              <a:r>
                <a:rPr lang="en-US" sz="500" b="1" dirty="0" err="1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условиям</a:t>
              </a:r>
              <a:endParaRPr lang="en-US" sz="500" b="1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endParaRPr>
            </a:p>
            <a:p>
              <a:pPr algn="ctr">
                <a:lnSpc>
                  <a:spcPts val="526"/>
                </a:lnSpc>
              </a:pPr>
              <a:endParaRPr lang="en-US" sz="500" b="1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endParaRPr>
            </a:p>
          </p:txBody>
        </p:sp>
        <p:sp>
          <p:nvSpPr>
            <p:cNvPr id="344" name="TextBox 266">
              <a:extLst>
                <a:ext uri="{FF2B5EF4-FFF2-40B4-BE49-F238E27FC236}">
                  <a16:creationId xmlns:a16="http://schemas.microsoft.com/office/drawing/2014/main" id="{D0F46585-FD2E-4E3F-91A3-E1EEB9DF2CD7}"/>
                </a:ext>
              </a:extLst>
            </p:cNvPr>
            <p:cNvSpPr txBox="1"/>
            <p:nvPr/>
          </p:nvSpPr>
          <p:spPr>
            <a:xfrm>
              <a:off x="6569116" y="4314755"/>
              <a:ext cx="493526" cy="920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6"/>
                </a:lnSpc>
              </a:pPr>
              <a:endParaRPr/>
            </a:p>
          </p:txBody>
        </p:sp>
        <p:sp>
          <p:nvSpPr>
            <p:cNvPr id="345" name="TextBox 267">
              <a:extLst>
                <a:ext uri="{FF2B5EF4-FFF2-40B4-BE49-F238E27FC236}">
                  <a16:creationId xmlns:a16="http://schemas.microsoft.com/office/drawing/2014/main" id="{358E10FE-AD77-45CB-87E7-9BA999DE405F}"/>
                </a:ext>
              </a:extLst>
            </p:cNvPr>
            <p:cNvSpPr txBox="1"/>
            <p:nvPr/>
          </p:nvSpPr>
          <p:spPr>
            <a:xfrm>
              <a:off x="7887833" y="3721861"/>
              <a:ext cx="482410" cy="1083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6"/>
                </a:lnSpc>
              </a:pPr>
              <a:r>
                <a:rPr lang="en-US" sz="500" b="1" dirty="0" err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Психологическая</a:t>
              </a:r>
              <a:r>
                <a:rPr lang="en-US" sz="500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  <a:r>
                <a:rPr lang="en-US" sz="500" b="1" dirty="0" err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профилактика</a:t>
              </a:r>
              <a:endParaRPr lang="en-US" sz="500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</p:txBody>
        </p:sp>
        <p:sp>
          <p:nvSpPr>
            <p:cNvPr id="346" name="TextBox 268">
              <a:extLst>
                <a:ext uri="{FF2B5EF4-FFF2-40B4-BE49-F238E27FC236}">
                  <a16:creationId xmlns:a16="http://schemas.microsoft.com/office/drawing/2014/main" id="{7A08F5E0-001C-45B4-9A14-1A6C93126B70}"/>
                </a:ext>
              </a:extLst>
            </p:cNvPr>
            <p:cNvSpPr txBox="1"/>
            <p:nvPr/>
          </p:nvSpPr>
          <p:spPr>
            <a:xfrm>
              <a:off x="5985769" y="3671202"/>
              <a:ext cx="519860" cy="4334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6"/>
                </a:lnSpc>
              </a:pPr>
              <a:r>
                <a:rPr lang="en-US" sz="500" b="1" dirty="0" err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Психологическое</a:t>
              </a:r>
              <a:r>
                <a:rPr lang="en-US" sz="500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  <a:r>
                <a:rPr lang="en-US" sz="500" b="1" dirty="0" err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сопровождение</a:t>
              </a:r>
              <a:r>
                <a:rPr lang="en-US" sz="500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  <a:r>
                <a:rPr lang="en-US" sz="500" b="1" dirty="0" err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деятельности</a:t>
              </a:r>
              <a:r>
                <a:rPr lang="en-US" sz="500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  <a:r>
                <a:rPr lang="en-US" sz="500" b="1" dirty="0" err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по</a:t>
              </a:r>
              <a:r>
                <a:rPr lang="en-US" sz="500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  <a:r>
                <a:rPr lang="en-US" sz="500" b="1" dirty="0" err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безопасности</a:t>
              </a:r>
              <a:r>
                <a:rPr lang="en-US" sz="500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и </a:t>
              </a:r>
              <a:r>
                <a:rPr lang="en-US" sz="500" b="1" dirty="0" err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укреплению</a:t>
              </a:r>
              <a:r>
                <a:rPr lang="en-US" sz="500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  <a:r>
                <a:rPr lang="en-US" sz="500" b="1" dirty="0" err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здоровья</a:t>
              </a:r>
              <a:r>
                <a:rPr lang="en-US" sz="500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  <a:r>
                <a:rPr lang="en-US" sz="500" b="1" dirty="0" err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обучающихся</a:t>
              </a:r>
              <a:endParaRPr lang="en-US" sz="500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  <a:p>
              <a:pPr algn="ctr">
                <a:lnSpc>
                  <a:spcPts val="526"/>
                </a:lnSpc>
              </a:pPr>
              <a:endParaRPr lang="en-US" sz="500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</p:txBody>
        </p:sp>
        <p:sp>
          <p:nvSpPr>
            <p:cNvPr id="347" name="TextBox 269">
              <a:extLst>
                <a:ext uri="{FF2B5EF4-FFF2-40B4-BE49-F238E27FC236}">
                  <a16:creationId xmlns:a16="http://schemas.microsoft.com/office/drawing/2014/main" id="{0E1EDF59-E8EB-4261-B403-9DAF57702B7F}"/>
                </a:ext>
              </a:extLst>
            </p:cNvPr>
            <p:cNvSpPr txBox="1"/>
            <p:nvPr/>
          </p:nvSpPr>
          <p:spPr>
            <a:xfrm>
              <a:off x="5410349" y="3647079"/>
              <a:ext cx="485111" cy="1300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0"/>
                </a:lnSpc>
              </a:pPr>
              <a:r>
                <a:rPr lang="en-US" sz="500" b="1" dirty="0" err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Психологическая</a:t>
              </a:r>
              <a:endParaRPr lang="en-US" sz="500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  <a:p>
              <a:pPr algn="ctr">
                <a:lnSpc>
                  <a:spcPts val="560"/>
                </a:lnSpc>
              </a:pPr>
              <a:r>
                <a:rPr lang="en-US" sz="500" b="1" dirty="0" err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диагностика</a:t>
              </a:r>
              <a:endParaRPr lang="en-US" sz="500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</p:txBody>
        </p:sp>
        <p:sp>
          <p:nvSpPr>
            <p:cNvPr id="348" name="TextBox 270">
              <a:extLst>
                <a:ext uri="{FF2B5EF4-FFF2-40B4-BE49-F238E27FC236}">
                  <a16:creationId xmlns:a16="http://schemas.microsoft.com/office/drawing/2014/main" id="{69AA504F-BA63-4CAD-A31F-32557B52ED1D}"/>
                </a:ext>
              </a:extLst>
            </p:cNvPr>
            <p:cNvSpPr txBox="1"/>
            <p:nvPr/>
          </p:nvSpPr>
          <p:spPr>
            <a:xfrm>
              <a:off x="8465181" y="3698623"/>
              <a:ext cx="485638" cy="1625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6"/>
                </a:lnSpc>
              </a:pPr>
              <a:r>
                <a:rPr lang="en-US" sz="500" b="1" dirty="0" err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Психологическая</a:t>
              </a:r>
              <a:r>
                <a:rPr lang="en-US" sz="500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  <a:r>
                <a:rPr lang="en-US" sz="500" b="1" dirty="0" err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коррекция</a:t>
              </a:r>
              <a:r>
                <a:rPr lang="en-US" sz="500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и </a:t>
              </a:r>
              <a:r>
                <a:rPr lang="en-US" sz="500" b="1" dirty="0" err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развитие</a:t>
              </a:r>
              <a:endParaRPr lang="en-US" sz="500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</p:txBody>
        </p:sp>
        <p:sp>
          <p:nvSpPr>
            <p:cNvPr id="349" name="TextBox 271">
              <a:extLst>
                <a:ext uri="{FF2B5EF4-FFF2-40B4-BE49-F238E27FC236}">
                  <a16:creationId xmlns:a16="http://schemas.microsoft.com/office/drawing/2014/main" id="{A85F983B-E852-442D-A276-FAE00A085567}"/>
                </a:ext>
              </a:extLst>
            </p:cNvPr>
            <p:cNvSpPr txBox="1"/>
            <p:nvPr/>
          </p:nvSpPr>
          <p:spPr>
            <a:xfrm>
              <a:off x="9039698" y="3647079"/>
              <a:ext cx="494530" cy="1083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6"/>
                </a:lnSpc>
              </a:pPr>
              <a:r>
                <a:rPr lang="en-US" sz="500" b="1" dirty="0" err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Психологическое</a:t>
              </a:r>
              <a:r>
                <a:rPr lang="en-US" sz="500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  <a:r>
                <a:rPr lang="en-US" sz="500" b="1" dirty="0" err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образование</a:t>
              </a:r>
              <a:endParaRPr lang="en-US" sz="500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</p:txBody>
        </p:sp>
      </p:grpSp>
      <p:grpSp>
        <p:nvGrpSpPr>
          <p:cNvPr id="364" name="Группа 363">
            <a:extLst>
              <a:ext uri="{FF2B5EF4-FFF2-40B4-BE49-F238E27FC236}">
                <a16:creationId xmlns:a16="http://schemas.microsoft.com/office/drawing/2014/main" id="{AFD1A7B0-8AC9-4A53-A2F5-E02DF130BF4E}"/>
              </a:ext>
            </a:extLst>
          </p:cNvPr>
          <p:cNvGrpSpPr/>
          <p:nvPr/>
        </p:nvGrpSpPr>
        <p:grpSpPr>
          <a:xfrm>
            <a:off x="1064331" y="3333162"/>
            <a:ext cx="3930429" cy="952117"/>
            <a:chOff x="1531054" y="3505946"/>
            <a:chExt cx="3513335" cy="860528"/>
          </a:xfrm>
        </p:grpSpPr>
        <p:grpSp>
          <p:nvGrpSpPr>
            <p:cNvPr id="365" name="Group 142">
              <a:extLst>
                <a:ext uri="{FF2B5EF4-FFF2-40B4-BE49-F238E27FC236}">
                  <a16:creationId xmlns:a16="http://schemas.microsoft.com/office/drawing/2014/main" id="{6430C9B6-4D12-466D-BBFC-C181328D1564}"/>
                </a:ext>
              </a:extLst>
            </p:cNvPr>
            <p:cNvGrpSpPr/>
            <p:nvPr/>
          </p:nvGrpSpPr>
          <p:grpSpPr>
            <a:xfrm>
              <a:off x="1531054" y="3505957"/>
              <a:ext cx="1553775" cy="860516"/>
              <a:chOff x="0" y="-19050"/>
              <a:chExt cx="951992" cy="527304"/>
            </a:xfrm>
          </p:grpSpPr>
          <p:sp>
            <p:nvSpPr>
              <p:cNvPr id="377" name="Freeform 143">
                <a:extLst>
                  <a:ext uri="{FF2B5EF4-FFF2-40B4-BE49-F238E27FC236}">
                    <a16:creationId xmlns:a16="http://schemas.microsoft.com/office/drawing/2014/main" id="{B1D98D37-0524-445B-AD6A-1A5CF932FBAF}"/>
                  </a:ext>
                </a:extLst>
              </p:cNvPr>
              <p:cNvSpPr/>
              <p:nvPr/>
            </p:nvSpPr>
            <p:spPr>
              <a:xfrm>
                <a:off x="158980" y="-1042"/>
                <a:ext cx="725124" cy="508254"/>
              </a:xfrm>
              <a:custGeom>
                <a:avLst/>
                <a:gdLst/>
                <a:ahLst/>
                <a:cxnLst/>
                <a:rect l="l" t="t" r="r" b="b"/>
                <a:pathLst>
                  <a:path w="951992" h="508254">
                    <a:moveTo>
                      <a:pt x="951992" y="46609"/>
                    </a:moveTo>
                    <a:lnTo>
                      <a:pt x="951992" y="461645"/>
                    </a:lnTo>
                    <a:cubicBezTo>
                      <a:pt x="951992" y="474006"/>
                      <a:pt x="947081" y="485861"/>
                      <a:pt x="938340" y="494602"/>
                    </a:cubicBezTo>
                    <a:cubicBezTo>
                      <a:pt x="929599" y="503343"/>
                      <a:pt x="917744" y="508254"/>
                      <a:pt x="905383" y="508254"/>
                    </a:cubicBezTo>
                    <a:lnTo>
                      <a:pt x="46609" y="508254"/>
                    </a:lnTo>
                    <a:cubicBezTo>
                      <a:pt x="20868" y="508254"/>
                      <a:pt x="0" y="487386"/>
                      <a:pt x="0" y="461645"/>
                    </a:cubicBezTo>
                    <a:lnTo>
                      <a:pt x="0" y="46609"/>
                    </a:lnTo>
                    <a:cubicBezTo>
                      <a:pt x="0" y="34248"/>
                      <a:pt x="4911" y="22393"/>
                      <a:pt x="13652" y="13652"/>
                    </a:cubicBezTo>
                    <a:cubicBezTo>
                      <a:pt x="22393" y="4911"/>
                      <a:pt x="34248" y="0"/>
                      <a:pt x="46609" y="0"/>
                    </a:cubicBezTo>
                    <a:lnTo>
                      <a:pt x="905383" y="0"/>
                    </a:lnTo>
                    <a:cubicBezTo>
                      <a:pt x="931124" y="0"/>
                      <a:pt x="951992" y="20868"/>
                      <a:pt x="951992" y="4660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 cap="sq">
                <a:solidFill>
                  <a:srgbClr val="11275A"/>
                </a:solidFill>
                <a:prstDash val="solid"/>
                <a:miter/>
              </a:ln>
            </p:spPr>
          </p:sp>
          <p:sp>
            <p:nvSpPr>
              <p:cNvPr id="378" name="TextBox 144">
                <a:extLst>
                  <a:ext uri="{FF2B5EF4-FFF2-40B4-BE49-F238E27FC236}">
                    <a16:creationId xmlns:a16="http://schemas.microsoft.com/office/drawing/2014/main" id="{46EDB471-F3B9-480B-A083-ECA303503D8F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951992" cy="527304"/>
              </a:xfrm>
              <a:prstGeom prst="rect">
                <a:avLst/>
              </a:prstGeom>
            </p:spPr>
            <p:txBody>
              <a:bodyPr lIns="29700" tIns="29700" rIns="29700" bIns="29700" rtlCol="0" anchor="ctr"/>
              <a:lstStyle/>
              <a:p>
                <a:pPr algn="ctr">
                  <a:lnSpc>
                    <a:spcPts val="1368"/>
                  </a:lnSpc>
                </a:pPr>
                <a:endParaRPr/>
              </a:p>
            </p:txBody>
          </p:sp>
        </p:grpSp>
        <p:sp>
          <p:nvSpPr>
            <p:cNvPr id="366" name="Freeform 145">
              <a:extLst>
                <a:ext uri="{FF2B5EF4-FFF2-40B4-BE49-F238E27FC236}">
                  <a16:creationId xmlns:a16="http://schemas.microsoft.com/office/drawing/2014/main" id="{1C5F63A3-E97C-417E-B1AF-5DAFD0688D35}"/>
                </a:ext>
              </a:extLst>
            </p:cNvPr>
            <p:cNvSpPr/>
            <p:nvPr/>
          </p:nvSpPr>
          <p:spPr>
            <a:xfrm rot="5400000" flipV="1">
              <a:off x="1370643" y="3720418"/>
              <a:ext cx="754731" cy="433486"/>
            </a:xfrm>
            <a:custGeom>
              <a:avLst/>
              <a:gdLst/>
              <a:ahLst/>
              <a:cxnLst/>
              <a:rect l="l" t="t" r="r" b="b"/>
              <a:pathLst>
                <a:path w="754731" h="408498">
                  <a:moveTo>
                    <a:pt x="0" y="408499"/>
                  </a:moveTo>
                  <a:lnTo>
                    <a:pt x="754732" y="408499"/>
                  </a:lnTo>
                  <a:lnTo>
                    <a:pt x="754732" y="0"/>
                  </a:lnTo>
                  <a:lnTo>
                    <a:pt x="0" y="0"/>
                  </a:lnTo>
                  <a:lnTo>
                    <a:pt x="0" y="408499"/>
                  </a:lnTo>
                  <a:close/>
                </a:path>
              </a:pathLst>
            </a:custGeom>
            <a:blipFill>
              <a:blip r:embed="rId44">
                <a:extLst>
                  <a:ext uri="{96DAC541-7B7A-43D3-8B79-37D633B846F1}">
                    <asvg:svgBlip xmlns:asvg="http://schemas.microsoft.com/office/drawing/2016/SVG/main" r:embed="rId4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367" name="Freeform 146">
              <a:extLst>
                <a:ext uri="{FF2B5EF4-FFF2-40B4-BE49-F238E27FC236}">
                  <a16:creationId xmlns:a16="http://schemas.microsoft.com/office/drawing/2014/main" id="{496658B9-9175-4A24-9860-7F8EE1E6573D}"/>
                </a:ext>
              </a:extLst>
            </p:cNvPr>
            <p:cNvSpPr/>
            <p:nvPr/>
          </p:nvSpPr>
          <p:spPr>
            <a:xfrm>
              <a:off x="1634362" y="3832845"/>
              <a:ext cx="239461" cy="208630"/>
            </a:xfrm>
            <a:custGeom>
              <a:avLst/>
              <a:gdLst/>
              <a:ahLst/>
              <a:cxnLst/>
              <a:rect l="l" t="t" r="r" b="b"/>
              <a:pathLst>
                <a:path w="239461" h="208630">
                  <a:moveTo>
                    <a:pt x="0" y="0"/>
                  </a:moveTo>
                  <a:lnTo>
                    <a:pt x="239461" y="0"/>
                  </a:lnTo>
                  <a:lnTo>
                    <a:pt x="239461" y="208630"/>
                  </a:lnTo>
                  <a:lnTo>
                    <a:pt x="0" y="2086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6">
                <a:extLst>
                  <a:ext uri="{96DAC541-7B7A-43D3-8B79-37D633B846F1}">
                    <asvg:svgBlip xmlns:asvg="http://schemas.microsoft.com/office/drawing/2016/SVG/main" r:embed="rId47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368" name="Group 147">
              <a:extLst>
                <a:ext uri="{FF2B5EF4-FFF2-40B4-BE49-F238E27FC236}">
                  <a16:creationId xmlns:a16="http://schemas.microsoft.com/office/drawing/2014/main" id="{DD11837D-7EE9-4F7E-8B04-41CFA7F396B7}"/>
                </a:ext>
              </a:extLst>
            </p:cNvPr>
            <p:cNvGrpSpPr/>
            <p:nvPr/>
          </p:nvGrpSpPr>
          <p:grpSpPr>
            <a:xfrm>
              <a:off x="3470556" y="3505946"/>
              <a:ext cx="1553774" cy="860528"/>
              <a:chOff x="0" y="-19050"/>
              <a:chExt cx="951960" cy="527225"/>
            </a:xfrm>
          </p:grpSpPr>
          <p:sp>
            <p:nvSpPr>
              <p:cNvPr id="375" name="Freeform 148">
                <a:extLst>
                  <a:ext uri="{FF2B5EF4-FFF2-40B4-BE49-F238E27FC236}">
                    <a16:creationId xmlns:a16="http://schemas.microsoft.com/office/drawing/2014/main" id="{E61EDCF6-CD47-4A5F-AD3A-15AB7B983C8B}"/>
                  </a:ext>
                </a:extLst>
              </p:cNvPr>
              <p:cNvSpPr/>
              <p:nvPr/>
            </p:nvSpPr>
            <p:spPr>
              <a:xfrm>
                <a:off x="39607" y="0"/>
                <a:ext cx="887288" cy="498751"/>
              </a:xfrm>
              <a:custGeom>
                <a:avLst/>
                <a:gdLst/>
                <a:ahLst/>
                <a:cxnLst/>
                <a:rect l="l" t="t" r="r" b="b"/>
                <a:pathLst>
                  <a:path w="951960" h="508175">
                    <a:moveTo>
                      <a:pt x="46609" y="0"/>
                    </a:moveTo>
                    <a:lnTo>
                      <a:pt x="905350" y="0"/>
                    </a:lnTo>
                    <a:cubicBezTo>
                      <a:pt x="917712" y="0"/>
                      <a:pt x="929567" y="4911"/>
                      <a:pt x="938308" y="13652"/>
                    </a:cubicBezTo>
                    <a:cubicBezTo>
                      <a:pt x="947049" y="22393"/>
                      <a:pt x="951960" y="34248"/>
                      <a:pt x="951960" y="46609"/>
                    </a:cubicBezTo>
                    <a:lnTo>
                      <a:pt x="951960" y="461565"/>
                    </a:lnTo>
                    <a:cubicBezTo>
                      <a:pt x="951960" y="473927"/>
                      <a:pt x="947049" y="485782"/>
                      <a:pt x="938308" y="494523"/>
                    </a:cubicBezTo>
                    <a:cubicBezTo>
                      <a:pt x="929567" y="503264"/>
                      <a:pt x="917712" y="508175"/>
                      <a:pt x="905350" y="508175"/>
                    </a:cubicBezTo>
                    <a:lnTo>
                      <a:pt x="46609" y="508175"/>
                    </a:lnTo>
                    <a:cubicBezTo>
                      <a:pt x="20868" y="508175"/>
                      <a:pt x="0" y="487307"/>
                      <a:pt x="0" y="461565"/>
                    </a:cubicBezTo>
                    <a:lnTo>
                      <a:pt x="0" y="46609"/>
                    </a:lnTo>
                    <a:cubicBezTo>
                      <a:pt x="0" y="34248"/>
                      <a:pt x="4911" y="22393"/>
                      <a:pt x="13652" y="13652"/>
                    </a:cubicBezTo>
                    <a:cubicBezTo>
                      <a:pt x="22393" y="4911"/>
                      <a:pt x="34248" y="0"/>
                      <a:pt x="4660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 cap="sq">
                <a:solidFill>
                  <a:srgbClr val="11275A"/>
                </a:solidFill>
                <a:prstDash val="solid"/>
                <a:miter/>
              </a:ln>
            </p:spPr>
          </p:sp>
          <p:sp>
            <p:nvSpPr>
              <p:cNvPr id="376" name="TextBox 149">
                <a:extLst>
                  <a:ext uri="{FF2B5EF4-FFF2-40B4-BE49-F238E27FC236}">
                    <a16:creationId xmlns:a16="http://schemas.microsoft.com/office/drawing/2014/main" id="{97F8E224-0483-40ED-BA27-77ECD53DCC33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951960" cy="527225"/>
              </a:xfrm>
              <a:prstGeom prst="rect">
                <a:avLst/>
              </a:prstGeom>
            </p:spPr>
            <p:txBody>
              <a:bodyPr lIns="29700" tIns="29700" rIns="29700" bIns="29700" rtlCol="0" anchor="ctr"/>
              <a:lstStyle/>
              <a:p>
                <a:pPr algn="ctr">
                  <a:lnSpc>
                    <a:spcPts val="1368"/>
                  </a:lnSpc>
                </a:pPr>
                <a:endParaRPr/>
              </a:p>
            </p:txBody>
          </p:sp>
        </p:grpSp>
        <p:sp>
          <p:nvSpPr>
            <p:cNvPr id="369" name="Freeform 150">
              <a:extLst>
                <a:ext uri="{FF2B5EF4-FFF2-40B4-BE49-F238E27FC236}">
                  <a16:creationId xmlns:a16="http://schemas.microsoft.com/office/drawing/2014/main" id="{FDB5355B-51BC-467F-A3E9-1D1239A267C9}"/>
                </a:ext>
              </a:extLst>
            </p:cNvPr>
            <p:cNvSpPr/>
            <p:nvPr/>
          </p:nvSpPr>
          <p:spPr>
            <a:xfrm rot="5400000" flipV="1">
              <a:off x="3117490" y="3726072"/>
              <a:ext cx="754731" cy="451383"/>
            </a:xfrm>
            <a:custGeom>
              <a:avLst/>
              <a:gdLst/>
              <a:ahLst/>
              <a:cxnLst/>
              <a:rect l="l" t="t" r="r" b="b"/>
              <a:pathLst>
                <a:path w="754731" h="408498">
                  <a:moveTo>
                    <a:pt x="0" y="408498"/>
                  </a:moveTo>
                  <a:lnTo>
                    <a:pt x="754732" y="408498"/>
                  </a:lnTo>
                  <a:lnTo>
                    <a:pt x="754732" y="0"/>
                  </a:lnTo>
                  <a:lnTo>
                    <a:pt x="0" y="0"/>
                  </a:lnTo>
                  <a:lnTo>
                    <a:pt x="0" y="408498"/>
                  </a:lnTo>
                  <a:close/>
                </a:path>
              </a:pathLst>
            </a:custGeom>
            <a:blipFill>
              <a:blip r:embed="rId48">
                <a:extLst>
                  <a:ext uri="{96DAC541-7B7A-43D3-8B79-37D633B846F1}">
                    <asvg:svgBlip xmlns:asvg="http://schemas.microsoft.com/office/drawing/2016/SVG/main" r:embed="rId4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0" name="Freeform 151">
              <a:extLst>
                <a:ext uri="{FF2B5EF4-FFF2-40B4-BE49-F238E27FC236}">
                  <a16:creationId xmlns:a16="http://schemas.microsoft.com/office/drawing/2014/main" id="{C769EDFF-6C36-4F5D-AA40-8E4273D075F4}"/>
                </a:ext>
              </a:extLst>
            </p:cNvPr>
            <p:cNvSpPr/>
            <p:nvPr/>
          </p:nvSpPr>
          <p:spPr>
            <a:xfrm>
              <a:off x="3423180" y="3875612"/>
              <a:ext cx="158852" cy="152299"/>
            </a:xfrm>
            <a:custGeom>
              <a:avLst/>
              <a:gdLst/>
              <a:ahLst/>
              <a:cxnLst/>
              <a:rect l="l" t="t" r="r" b="b"/>
              <a:pathLst>
                <a:path w="158852" h="152299">
                  <a:moveTo>
                    <a:pt x="0" y="0"/>
                  </a:moveTo>
                  <a:lnTo>
                    <a:pt x="158852" y="0"/>
                  </a:lnTo>
                  <a:lnTo>
                    <a:pt x="158852" y="152300"/>
                  </a:lnTo>
                  <a:lnTo>
                    <a:pt x="0" y="152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0">
                <a:extLst>
                  <a:ext uri="{96DAC541-7B7A-43D3-8B79-37D633B846F1}">
                    <asvg:svgBlip xmlns:asvg="http://schemas.microsoft.com/office/drawing/2016/SVG/main" r:embed="rId5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1" name="TextBox 218">
              <a:extLst>
                <a:ext uri="{FF2B5EF4-FFF2-40B4-BE49-F238E27FC236}">
                  <a16:creationId xmlns:a16="http://schemas.microsoft.com/office/drawing/2014/main" id="{F5297694-8530-4167-BB25-510DEFB7BB7E}"/>
                </a:ext>
              </a:extLst>
            </p:cNvPr>
            <p:cNvSpPr txBox="1"/>
            <p:nvPr/>
          </p:nvSpPr>
          <p:spPr>
            <a:xfrm>
              <a:off x="1984583" y="3612269"/>
              <a:ext cx="1018353" cy="2386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398"/>
                </a:lnSpc>
              </a:pPr>
              <a:r>
                <a:rPr lang="en-US" sz="1998" b="1" dirty="0">
                  <a:solidFill>
                    <a:srgbClr val="11275A"/>
                  </a:solidFill>
                  <a:latin typeface="Arial Bold"/>
                  <a:ea typeface="Arial Bold"/>
                  <a:cs typeface="Arial Bold"/>
                  <a:sym typeface="Arial Bold"/>
                </a:rPr>
                <a:t>14</a:t>
              </a:r>
            </a:p>
          </p:txBody>
        </p:sp>
        <p:sp>
          <p:nvSpPr>
            <p:cNvPr id="372" name="TextBox 219">
              <a:extLst>
                <a:ext uri="{FF2B5EF4-FFF2-40B4-BE49-F238E27FC236}">
                  <a16:creationId xmlns:a16="http://schemas.microsoft.com/office/drawing/2014/main" id="{C2403445-4E9E-4E12-827E-BB2BB46CCD57}"/>
                </a:ext>
              </a:extLst>
            </p:cNvPr>
            <p:cNvSpPr txBox="1"/>
            <p:nvPr/>
          </p:nvSpPr>
          <p:spPr>
            <a:xfrm>
              <a:off x="1986537" y="3871609"/>
              <a:ext cx="1015043" cy="2286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900" b="1" dirty="0" err="1">
                  <a:solidFill>
                    <a:srgbClr val="11275A"/>
                  </a:solidFill>
                  <a:latin typeface="Arial Bold"/>
                  <a:ea typeface="Arial Bold"/>
                  <a:cs typeface="Arial Bold"/>
                  <a:sym typeface="Arial Bold"/>
                </a:rPr>
                <a:t>студенческих</a:t>
              </a:r>
              <a:r>
                <a:rPr lang="en-US" sz="900" b="1" dirty="0">
                  <a:solidFill>
                    <a:srgbClr val="11275A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  <a:r>
                <a:rPr lang="en-US" sz="900" b="1" dirty="0" err="1">
                  <a:solidFill>
                    <a:srgbClr val="11275A"/>
                  </a:solidFill>
                  <a:latin typeface="Arial Bold"/>
                  <a:ea typeface="Arial Bold"/>
                  <a:cs typeface="Arial Bold"/>
                  <a:sym typeface="Arial Bold"/>
                </a:rPr>
                <a:t>организаций</a:t>
              </a:r>
              <a:endParaRPr lang="en-US" sz="900" b="1" dirty="0">
                <a:solidFill>
                  <a:srgbClr val="11275A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</p:txBody>
        </p:sp>
        <p:sp>
          <p:nvSpPr>
            <p:cNvPr id="373" name="TextBox 220">
              <a:extLst>
                <a:ext uri="{FF2B5EF4-FFF2-40B4-BE49-F238E27FC236}">
                  <a16:creationId xmlns:a16="http://schemas.microsoft.com/office/drawing/2014/main" id="{A803543B-45BD-47D0-AEC5-70420E7603A8}"/>
                </a:ext>
              </a:extLst>
            </p:cNvPr>
            <p:cNvSpPr txBox="1"/>
            <p:nvPr/>
          </p:nvSpPr>
          <p:spPr>
            <a:xfrm>
              <a:off x="3790600" y="3591954"/>
              <a:ext cx="1218945" cy="2386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398"/>
                </a:lnSpc>
              </a:pPr>
              <a:r>
                <a:rPr lang="en-US" sz="1998" b="1" dirty="0">
                  <a:solidFill>
                    <a:srgbClr val="11275A"/>
                  </a:solidFill>
                  <a:latin typeface="Arial Bold"/>
                  <a:ea typeface="Arial Bold"/>
                  <a:cs typeface="Arial Bold"/>
                  <a:sym typeface="Arial Bold"/>
                </a:rPr>
                <a:t>45%</a:t>
              </a:r>
            </a:p>
          </p:txBody>
        </p:sp>
        <p:sp>
          <p:nvSpPr>
            <p:cNvPr id="374" name="TextBox 221">
              <a:extLst>
                <a:ext uri="{FF2B5EF4-FFF2-40B4-BE49-F238E27FC236}">
                  <a16:creationId xmlns:a16="http://schemas.microsoft.com/office/drawing/2014/main" id="{BBC9219D-1B3C-42EF-BCA6-9132CBC5514E}"/>
                </a:ext>
              </a:extLst>
            </p:cNvPr>
            <p:cNvSpPr txBox="1"/>
            <p:nvPr/>
          </p:nvSpPr>
          <p:spPr>
            <a:xfrm>
              <a:off x="3766947" y="3834175"/>
              <a:ext cx="1277442" cy="50070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/>
              <a:r>
                <a:rPr lang="en-US" sz="900" b="1" dirty="0" err="1">
                  <a:solidFill>
                    <a:srgbClr val="11275A"/>
                  </a:solidFill>
                  <a:latin typeface="Arial Bold"/>
                  <a:ea typeface="Arial Bold"/>
                  <a:cs typeface="Arial Bold"/>
                  <a:sym typeface="Arial Bold"/>
                </a:rPr>
                <a:t>доля</a:t>
              </a:r>
              <a:r>
                <a:rPr lang="en-US" sz="900" b="1" dirty="0">
                  <a:solidFill>
                    <a:srgbClr val="11275A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  <a:r>
                <a:rPr lang="en-US" sz="900" b="1" dirty="0" err="1">
                  <a:solidFill>
                    <a:srgbClr val="11275A"/>
                  </a:solidFill>
                  <a:latin typeface="Arial Bold"/>
                  <a:ea typeface="Arial Bold"/>
                  <a:cs typeface="Arial Bold"/>
                  <a:sym typeface="Arial Bold"/>
                </a:rPr>
                <a:t>охвата</a:t>
              </a:r>
              <a:r>
                <a:rPr lang="en-US" sz="900" b="1" dirty="0">
                  <a:solidFill>
                    <a:srgbClr val="11275A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  <a:r>
                <a:rPr lang="en-US" sz="900" b="1" dirty="0" err="1">
                  <a:solidFill>
                    <a:srgbClr val="11275A"/>
                  </a:solidFill>
                  <a:latin typeface="Arial Bold"/>
                  <a:ea typeface="Arial Bold"/>
                  <a:cs typeface="Arial Bold"/>
                  <a:sym typeface="Arial Bold"/>
                </a:rPr>
                <a:t>обучающихся</a:t>
              </a:r>
              <a:r>
                <a:rPr lang="en-US" sz="900" b="1" dirty="0">
                  <a:solidFill>
                    <a:srgbClr val="11275A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в </a:t>
              </a:r>
              <a:r>
                <a:rPr lang="en-US" sz="900" b="1" dirty="0" err="1">
                  <a:solidFill>
                    <a:srgbClr val="11275A"/>
                  </a:solidFill>
                  <a:latin typeface="Arial Bold"/>
                  <a:ea typeface="Arial Bold"/>
                  <a:cs typeface="Arial Bold"/>
                  <a:sym typeface="Arial Bold"/>
                </a:rPr>
                <a:t>студенческом</a:t>
              </a:r>
              <a:r>
                <a:rPr lang="en-US" sz="900" b="1" dirty="0">
                  <a:solidFill>
                    <a:srgbClr val="11275A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  <a:r>
                <a:rPr lang="en-US" sz="900" b="1" dirty="0" err="1">
                  <a:solidFill>
                    <a:srgbClr val="11275A"/>
                  </a:solidFill>
                  <a:latin typeface="Arial Bold"/>
                  <a:ea typeface="Arial Bold"/>
                  <a:cs typeface="Arial Bold"/>
                  <a:sym typeface="Arial Bold"/>
                </a:rPr>
                <a:t>самоуправлении</a:t>
              </a:r>
              <a:endParaRPr lang="en-US" sz="900" b="1" dirty="0">
                <a:solidFill>
                  <a:srgbClr val="11275A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</p:txBody>
        </p:sp>
      </p:grpSp>
      <p:grpSp>
        <p:nvGrpSpPr>
          <p:cNvPr id="379" name="Group 136">
            <a:extLst>
              <a:ext uri="{FF2B5EF4-FFF2-40B4-BE49-F238E27FC236}">
                <a16:creationId xmlns:a16="http://schemas.microsoft.com/office/drawing/2014/main" id="{F5FAF15C-64E3-48E4-9834-9089D15AD43B}"/>
              </a:ext>
            </a:extLst>
          </p:cNvPr>
          <p:cNvGrpSpPr/>
          <p:nvPr/>
        </p:nvGrpSpPr>
        <p:grpSpPr>
          <a:xfrm>
            <a:off x="958939" y="1119579"/>
            <a:ext cx="2093903" cy="1365545"/>
            <a:chOff x="-7885" y="-277446"/>
            <a:chExt cx="2552070" cy="1581036"/>
          </a:xfrm>
        </p:grpSpPr>
        <p:sp>
          <p:nvSpPr>
            <p:cNvPr id="380" name="TextBox 137">
              <a:extLst>
                <a:ext uri="{FF2B5EF4-FFF2-40B4-BE49-F238E27FC236}">
                  <a16:creationId xmlns:a16="http://schemas.microsoft.com/office/drawing/2014/main" id="{51C5E3AD-4C0F-4C52-853C-4B4F4864C2BA}"/>
                </a:ext>
              </a:extLst>
            </p:cNvPr>
            <p:cNvSpPr txBox="1"/>
            <p:nvPr/>
          </p:nvSpPr>
          <p:spPr>
            <a:xfrm>
              <a:off x="1266230" y="769072"/>
              <a:ext cx="1276585" cy="5345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600" b="1" dirty="0" err="1">
                  <a:solidFill>
                    <a:srgbClr val="0F0F2E">
                      <a:alpha val="80000"/>
                    </a:srgbClr>
                  </a:solidFill>
                  <a:latin typeface="Arial Bold"/>
                  <a:ea typeface="Arial Bold"/>
                  <a:cs typeface="Arial Bold"/>
                  <a:sym typeface="Arial Bold"/>
                </a:rPr>
                <a:t>количество</a:t>
              </a:r>
              <a:r>
                <a:rPr lang="en-US" sz="600" b="1" dirty="0">
                  <a:solidFill>
                    <a:srgbClr val="0F0F2E">
                      <a:alpha val="80000"/>
                    </a:srgbClr>
                  </a:solidFill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  <a:r>
                <a:rPr lang="en-US" sz="600" b="1" dirty="0" err="1">
                  <a:solidFill>
                    <a:srgbClr val="0F0F2E">
                      <a:alpha val="80000"/>
                    </a:srgbClr>
                  </a:solidFill>
                  <a:latin typeface="Arial Bold"/>
                  <a:ea typeface="Arial Bold"/>
                  <a:cs typeface="Arial Bold"/>
                  <a:sym typeface="Arial Bold"/>
                </a:rPr>
                <a:t>обучающихся</a:t>
              </a:r>
              <a:r>
                <a:rPr lang="en-US" sz="600" b="1" dirty="0">
                  <a:solidFill>
                    <a:srgbClr val="0F0F2E">
                      <a:alpha val="80000"/>
                    </a:srgbClr>
                  </a:solidFill>
                  <a:latin typeface="Arial Bold"/>
                  <a:ea typeface="Arial Bold"/>
                  <a:cs typeface="Arial Bold"/>
                  <a:sym typeface="Arial Bold"/>
                </a:rPr>
                <a:t>, </a:t>
              </a:r>
              <a:r>
                <a:rPr lang="en-US" sz="600" b="1" dirty="0" err="1">
                  <a:solidFill>
                    <a:srgbClr val="0F0F2E">
                      <a:alpha val="80000"/>
                    </a:srgbClr>
                  </a:solidFill>
                  <a:latin typeface="Arial Bold"/>
                  <a:ea typeface="Arial Bold"/>
                  <a:cs typeface="Arial Bold"/>
                  <a:sym typeface="Arial Bold"/>
                </a:rPr>
                <a:t>вовлеченных</a:t>
              </a:r>
              <a:r>
                <a:rPr lang="en-US" sz="600" b="1" dirty="0">
                  <a:solidFill>
                    <a:srgbClr val="0F0F2E">
                      <a:alpha val="80000"/>
                    </a:srgbClr>
                  </a:solidFill>
                  <a:latin typeface="Arial Bold"/>
                  <a:ea typeface="Arial Bold"/>
                  <a:cs typeface="Arial Bold"/>
                  <a:sym typeface="Arial Bold"/>
                </a:rPr>
                <a:t> в </a:t>
              </a:r>
              <a:r>
                <a:rPr lang="en-US" sz="600" b="1" dirty="0" err="1">
                  <a:solidFill>
                    <a:srgbClr val="0F0F2E">
                      <a:alpha val="80000"/>
                    </a:srgbClr>
                  </a:solidFill>
                  <a:latin typeface="Arial Bold"/>
                  <a:ea typeface="Arial Bold"/>
                  <a:cs typeface="Arial Bold"/>
                  <a:sym typeface="Arial Bold"/>
                </a:rPr>
                <a:t>организованную</a:t>
              </a:r>
              <a:r>
                <a:rPr lang="en-US" sz="600" b="1" dirty="0">
                  <a:solidFill>
                    <a:srgbClr val="0F0F2E">
                      <a:alpha val="80000"/>
                    </a:srgbClr>
                  </a:solidFill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  <a:r>
                <a:rPr lang="en-US" sz="600" b="1" dirty="0" err="1">
                  <a:solidFill>
                    <a:srgbClr val="0F0F2E">
                      <a:alpha val="80000"/>
                    </a:srgbClr>
                  </a:solidFill>
                  <a:latin typeface="Arial Bold"/>
                  <a:ea typeface="Arial Bold"/>
                  <a:cs typeface="Arial Bold"/>
                  <a:sym typeface="Arial Bold"/>
                </a:rPr>
                <a:t>общественную</a:t>
              </a:r>
              <a:r>
                <a:rPr lang="en-US" sz="600" b="1" dirty="0">
                  <a:solidFill>
                    <a:srgbClr val="0F0F2E">
                      <a:alpha val="80000"/>
                    </a:srgbClr>
                  </a:solidFill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  <a:r>
                <a:rPr lang="en-US" sz="600" b="1" dirty="0" err="1">
                  <a:solidFill>
                    <a:srgbClr val="0F0F2E">
                      <a:alpha val="80000"/>
                    </a:srgbClr>
                  </a:solidFill>
                  <a:latin typeface="Arial Bold"/>
                  <a:ea typeface="Arial Bold"/>
                  <a:cs typeface="Arial Bold"/>
                  <a:sym typeface="Arial Bold"/>
                </a:rPr>
                <a:t>деятельность</a:t>
              </a:r>
              <a:endParaRPr lang="en-US" sz="600" b="1" dirty="0">
                <a:solidFill>
                  <a:srgbClr val="0F0F2E">
                    <a:alpha val="80000"/>
                  </a:srgbClr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</p:txBody>
        </p:sp>
        <p:pic>
          <p:nvPicPr>
            <p:cNvPr id="381" name="Picture 138">
              <a:extLst>
                <a:ext uri="{FF2B5EF4-FFF2-40B4-BE49-F238E27FC236}">
                  <a16:creationId xmlns:a16="http://schemas.microsoft.com/office/drawing/2014/main" id="{7D372450-41E1-4574-ACD0-A84C79EE458B}"/>
                </a:ext>
              </a:extLst>
            </p:cNvPr>
            <p:cNvPicPr>
              <a:picLocks noChangeAspect="1"/>
            </p:cNvPicPr>
            <p:nvPr/>
          </p:nvPicPr>
          <p:blipFill>
            <a:blip r:embed="rId52"/>
            <a:stretch>
              <a:fillRect/>
            </a:stretch>
          </p:blipFill>
          <p:spPr>
            <a:xfrm>
              <a:off x="-7885" y="-277446"/>
              <a:ext cx="1491823" cy="1429317"/>
            </a:xfrm>
            <a:prstGeom prst="rect">
              <a:avLst/>
            </a:prstGeom>
          </p:spPr>
        </p:pic>
        <p:sp>
          <p:nvSpPr>
            <p:cNvPr id="382" name="TextBox 139">
              <a:extLst>
                <a:ext uri="{FF2B5EF4-FFF2-40B4-BE49-F238E27FC236}">
                  <a16:creationId xmlns:a16="http://schemas.microsoft.com/office/drawing/2014/main" id="{1516999E-8FB8-4952-BCBF-C1FA02AB439F}"/>
                </a:ext>
              </a:extLst>
            </p:cNvPr>
            <p:cNvSpPr txBox="1"/>
            <p:nvPr/>
          </p:nvSpPr>
          <p:spPr>
            <a:xfrm>
              <a:off x="1605988" y="476353"/>
              <a:ext cx="541705" cy="27423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1983"/>
                </a:lnSpc>
              </a:pPr>
              <a:r>
                <a:rPr lang="en-US" sz="1525" b="1" dirty="0">
                  <a:solidFill>
                    <a:srgbClr val="0F0F2E"/>
                  </a:solidFill>
                  <a:latin typeface="Arial Bold"/>
                  <a:ea typeface="Arial Bold"/>
                  <a:cs typeface="Arial Bold"/>
                  <a:sym typeface="Arial Bold"/>
                </a:rPr>
                <a:t>2935</a:t>
              </a:r>
            </a:p>
          </p:txBody>
        </p:sp>
        <p:sp>
          <p:nvSpPr>
            <p:cNvPr id="383" name="TextBox 140">
              <a:extLst>
                <a:ext uri="{FF2B5EF4-FFF2-40B4-BE49-F238E27FC236}">
                  <a16:creationId xmlns:a16="http://schemas.microsoft.com/office/drawing/2014/main" id="{10A4DDD5-01A1-42F3-AAFE-CB97CD7FA0F6}"/>
                </a:ext>
              </a:extLst>
            </p:cNvPr>
            <p:cNvSpPr txBox="1"/>
            <p:nvPr/>
          </p:nvSpPr>
          <p:spPr>
            <a:xfrm>
              <a:off x="1605988" y="-95782"/>
              <a:ext cx="562646" cy="274238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1983"/>
                </a:lnSpc>
              </a:pPr>
              <a:r>
                <a:rPr lang="en-US" sz="1525" b="1" dirty="0">
                  <a:solidFill>
                    <a:srgbClr val="0F0F2E"/>
                  </a:solidFill>
                  <a:latin typeface="Arial Bold"/>
                  <a:ea typeface="Arial Bold"/>
                  <a:cs typeface="Arial Bold"/>
                  <a:sym typeface="Arial Bold"/>
                </a:rPr>
                <a:t>6524</a:t>
              </a:r>
            </a:p>
          </p:txBody>
        </p:sp>
        <p:sp>
          <p:nvSpPr>
            <p:cNvPr id="384" name="TextBox 141">
              <a:extLst>
                <a:ext uri="{FF2B5EF4-FFF2-40B4-BE49-F238E27FC236}">
                  <a16:creationId xmlns:a16="http://schemas.microsoft.com/office/drawing/2014/main" id="{31BEFF75-603B-4319-B207-C05ADBF0A1A5}"/>
                </a:ext>
              </a:extLst>
            </p:cNvPr>
            <p:cNvSpPr txBox="1"/>
            <p:nvPr/>
          </p:nvSpPr>
          <p:spPr>
            <a:xfrm>
              <a:off x="1267600" y="186996"/>
              <a:ext cx="1276585" cy="1069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ru-RU"/>
              </a:defPPr>
              <a:lvl1pPr algn="ctr">
                <a:defRPr sz="600" b="1">
                  <a:solidFill>
                    <a:srgbClr val="0F0F2E">
                      <a:alpha val="80000"/>
                    </a:srgbClr>
                  </a:solidFill>
                  <a:latin typeface="Arial Bold"/>
                  <a:ea typeface="Arial Bold"/>
                  <a:cs typeface="Arial Bold"/>
                </a:defRPr>
              </a:lvl1pPr>
            </a:lstStyle>
            <a:p>
              <a:r>
                <a:rPr lang="en-US" dirty="0" err="1">
                  <a:sym typeface="Arial Bold"/>
                </a:rPr>
                <a:t>Кон</a:t>
              </a:r>
              <a:r>
                <a:rPr lang="ru-RU" dirty="0">
                  <a:sym typeface="Arial Bold"/>
                </a:rPr>
                <a:t>т</a:t>
              </a:r>
              <a:r>
                <a:rPr lang="en-US" dirty="0" err="1">
                  <a:sym typeface="Arial Bold"/>
                </a:rPr>
                <a:t>ингент</a:t>
              </a:r>
              <a:endParaRPr lang="en-US" dirty="0">
                <a:sym typeface="Arial Bold"/>
              </a:endParaRPr>
            </a:p>
          </p:txBody>
        </p:sp>
      </p:grpSp>
      <p:grpSp>
        <p:nvGrpSpPr>
          <p:cNvPr id="385" name="Group 272">
            <a:extLst>
              <a:ext uri="{FF2B5EF4-FFF2-40B4-BE49-F238E27FC236}">
                <a16:creationId xmlns:a16="http://schemas.microsoft.com/office/drawing/2014/main" id="{5565F2EF-2B54-436D-B0F7-CFC8C245BD97}"/>
              </a:ext>
            </a:extLst>
          </p:cNvPr>
          <p:cNvGrpSpPr/>
          <p:nvPr/>
        </p:nvGrpSpPr>
        <p:grpSpPr>
          <a:xfrm rot="-10800000">
            <a:off x="3271913" y="1850945"/>
            <a:ext cx="756288" cy="565585"/>
            <a:chOff x="0" y="0"/>
            <a:chExt cx="812800" cy="607847"/>
          </a:xfrm>
        </p:grpSpPr>
        <p:sp>
          <p:nvSpPr>
            <p:cNvPr id="386" name="Freeform 273">
              <a:extLst>
                <a:ext uri="{FF2B5EF4-FFF2-40B4-BE49-F238E27FC236}">
                  <a16:creationId xmlns:a16="http://schemas.microsoft.com/office/drawing/2014/main" id="{DCCC4ACF-4971-4309-A46A-559BAFFBC0D6}"/>
                </a:ext>
              </a:extLst>
            </p:cNvPr>
            <p:cNvSpPr/>
            <p:nvPr/>
          </p:nvSpPr>
          <p:spPr>
            <a:xfrm>
              <a:off x="41805" y="47968"/>
              <a:ext cx="729191" cy="559879"/>
            </a:xfrm>
            <a:custGeom>
              <a:avLst/>
              <a:gdLst/>
              <a:ahLst/>
              <a:cxnLst/>
              <a:rect l="l" t="t" r="r" b="b"/>
              <a:pathLst>
                <a:path w="729191" h="559879">
                  <a:moveTo>
                    <a:pt x="414491" y="26661"/>
                  </a:moveTo>
                  <a:lnTo>
                    <a:pt x="721099" y="485250"/>
                  </a:lnTo>
                  <a:cubicBezTo>
                    <a:pt x="730938" y="499966"/>
                    <a:pt x="731872" y="518904"/>
                    <a:pt x="723529" y="534517"/>
                  </a:cubicBezTo>
                  <a:cubicBezTo>
                    <a:pt x="715187" y="550130"/>
                    <a:pt x="698924" y="559879"/>
                    <a:pt x="681222" y="559879"/>
                  </a:cubicBezTo>
                  <a:lnTo>
                    <a:pt x="47968" y="559879"/>
                  </a:lnTo>
                  <a:cubicBezTo>
                    <a:pt x="30266" y="559879"/>
                    <a:pt x="14003" y="550130"/>
                    <a:pt x="5660" y="534517"/>
                  </a:cubicBezTo>
                  <a:cubicBezTo>
                    <a:pt x="-2682" y="518904"/>
                    <a:pt x="-1747" y="499966"/>
                    <a:pt x="8091" y="485250"/>
                  </a:cubicBezTo>
                  <a:lnTo>
                    <a:pt x="314699" y="26661"/>
                  </a:lnTo>
                  <a:cubicBezTo>
                    <a:pt x="325837" y="10002"/>
                    <a:pt x="344555" y="0"/>
                    <a:pt x="364595" y="0"/>
                  </a:cubicBezTo>
                  <a:cubicBezTo>
                    <a:pt x="384635" y="0"/>
                    <a:pt x="403353" y="10002"/>
                    <a:pt x="414491" y="26661"/>
                  </a:cubicBezTo>
                  <a:close/>
                </a:path>
              </a:pathLst>
            </a:custGeom>
            <a:solidFill>
              <a:srgbClr val="3E7EBD"/>
            </a:solidFill>
          </p:spPr>
        </p:sp>
        <p:sp>
          <p:nvSpPr>
            <p:cNvPr id="387" name="TextBox 274">
              <a:extLst>
                <a:ext uri="{FF2B5EF4-FFF2-40B4-BE49-F238E27FC236}">
                  <a16:creationId xmlns:a16="http://schemas.microsoft.com/office/drawing/2014/main" id="{81A837DA-B0E8-4A26-B30F-FCC5CB993EDD}"/>
                </a:ext>
              </a:extLst>
            </p:cNvPr>
            <p:cNvSpPr txBox="1"/>
            <p:nvPr/>
          </p:nvSpPr>
          <p:spPr>
            <a:xfrm>
              <a:off x="127000" y="253640"/>
              <a:ext cx="558800" cy="310790"/>
            </a:xfrm>
            <a:prstGeom prst="rect">
              <a:avLst/>
            </a:prstGeom>
          </p:spPr>
          <p:txBody>
            <a:bodyPr lIns="28368" tIns="28368" rIns="28368" bIns="28368" rtlCol="0" anchor="ctr"/>
            <a:lstStyle/>
            <a:p>
              <a:pPr algn="ctr">
                <a:lnSpc>
                  <a:spcPts val="1473"/>
                </a:lnSpc>
              </a:pPr>
              <a:endParaRPr/>
            </a:p>
          </p:txBody>
        </p:sp>
      </p:grpSp>
      <p:grpSp>
        <p:nvGrpSpPr>
          <p:cNvPr id="388" name="Group 275">
            <a:extLst>
              <a:ext uri="{FF2B5EF4-FFF2-40B4-BE49-F238E27FC236}">
                <a16:creationId xmlns:a16="http://schemas.microsoft.com/office/drawing/2014/main" id="{B22B9625-4722-4A08-B5D9-CC282CFFEB3B}"/>
              </a:ext>
            </a:extLst>
          </p:cNvPr>
          <p:cNvGrpSpPr/>
          <p:nvPr/>
        </p:nvGrpSpPr>
        <p:grpSpPr>
          <a:xfrm>
            <a:off x="3409599" y="1660386"/>
            <a:ext cx="480919" cy="480919"/>
            <a:chOff x="0" y="0"/>
            <a:chExt cx="812800" cy="812800"/>
          </a:xfrm>
        </p:grpSpPr>
        <p:sp>
          <p:nvSpPr>
            <p:cNvPr id="389" name="Freeform 276">
              <a:extLst>
                <a:ext uri="{FF2B5EF4-FFF2-40B4-BE49-F238E27FC236}">
                  <a16:creationId xmlns:a16="http://schemas.microsoft.com/office/drawing/2014/main" id="{FCBCC1A2-EB4A-492D-BA24-C2243285749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FCFF"/>
            </a:solidFill>
          </p:spPr>
        </p:sp>
        <p:sp>
          <p:nvSpPr>
            <p:cNvPr id="390" name="TextBox 277">
              <a:extLst>
                <a:ext uri="{FF2B5EF4-FFF2-40B4-BE49-F238E27FC236}">
                  <a16:creationId xmlns:a16="http://schemas.microsoft.com/office/drawing/2014/main" id="{F69E2A5E-9A4D-4371-B6A1-12516F017310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1521" tIns="31521" rIns="31521" bIns="31521" rtlCol="0" anchor="ctr"/>
            <a:lstStyle/>
            <a:p>
              <a:pPr algn="ctr">
                <a:lnSpc>
                  <a:spcPts val="1473"/>
                </a:lnSpc>
              </a:pPr>
              <a:endParaRPr/>
            </a:p>
          </p:txBody>
        </p:sp>
      </p:grpSp>
      <p:sp>
        <p:nvSpPr>
          <p:cNvPr id="391" name="Freeform 278">
            <a:extLst>
              <a:ext uri="{FF2B5EF4-FFF2-40B4-BE49-F238E27FC236}">
                <a16:creationId xmlns:a16="http://schemas.microsoft.com/office/drawing/2014/main" id="{0482D505-61ED-4E7F-94AF-AACDA8DD0AC4}"/>
              </a:ext>
            </a:extLst>
          </p:cNvPr>
          <p:cNvSpPr/>
          <p:nvPr/>
        </p:nvSpPr>
        <p:spPr>
          <a:xfrm>
            <a:off x="3431656" y="1682444"/>
            <a:ext cx="436804" cy="436804"/>
          </a:xfrm>
          <a:custGeom>
            <a:avLst/>
            <a:gdLst/>
            <a:ahLst/>
            <a:cxnLst/>
            <a:rect l="l" t="t" r="r" b="b"/>
            <a:pathLst>
              <a:path w="436804" h="436804">
                <a:moveTo>
                  <a:pt x="0" y="0"/>
                </a:moveTo>
                <a:lnTo>
                  <a:pt x="436804" y="0"/>
                </a:lnTo>
                <a:lnTo>
                  <a:pt x="436804" y="436804"/>
                </a:lnTo>
                <a:lnTo>
                  <a:pt x="0" y="436804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grpSp>
        <p:nvGrpSpPr>
          <p:cNvPr id="392" name="Group 279">
            <a:extLst>
              <a:ext uri="{FF2B5EF4-FFF2-40B4-BE49-F238E27FC236}">
                <a16:creationId xmlns:a16="http://schemas.microsoft.com/office/drawing/2014/main" id="{C3BE851E-2E6B-49D8-B7FF-467F94F85426}"/>
              </a:ext>
            </a:extLst>
          </p:cNvPr>
          <p:cNvGrpSpPr/>
          <p:nvPr/>
        </p:nvGrpSpPr>
        <p:grpSpPr>
          <a:xfrm>
            <a:off x="3476000" y="1720238"/>
            <a:ext cx="361215" cy="361215"/>
            <a:chOff x="0" y="0"/>
            <a:chExt cx="812800" cy="812800"/>
          </a:xfrm>
        </p:grpSpPr>
        <p:sp>
          <p:nvSpPr>
            <p:cNvPr id="393" name="Freeform 280">
              <a:extLst>
                <a:ext uri="{FF2B5EF4-FFF2-40B4-BE49-F238E27FC236}">
                  <a16:creationId xmlns:a16="http://schemas.microsoft.com/office/drawing/2014/main" id="{D5AE3770-29DD-4D2A-8DBD-A4791633574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94" name="TextBox 281">
              <a:extLst>
                <a:ext uri="{FF2B5EF4-FFF2-40B4-BE49-F238E27FC236}">
                  <a16:creationId xmlns:a16="http://schemas.microsoft.com/office/drawing/2014/main" id="{AAFB742D-C573-4301-B122-A1F9997DC056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21320" tIns="21320" rIns="21320" bIns="21320" rtlCol="0" anchor="ctr"/>
            <a:lstStyle/>
            <a:p>
              <a:pPr algn="ctr">
                <a:lnSpc>
                  <a:spcPts val="1473"/>
                </a:lnSpc>
              </a:pPr>
              <a:endParaRPr/>
            </a:p>
          </p:txBody>
        </p:sp>
      </p:grpSp>
      <p:grpSp>
        <p:nvGrpSpPr>
          <p:cNvPr id="395" name="Group 282">
            <a:extLst>
              <a:ext uri="{FF2B5EF4-FFF2-40B4-BE49-F238E27FC236}">
                <a16:creationId xmlns:a16="http://schemas.microsoft.com/office/drawing/2014/main" id="{8359F682-5FF2-46B4-9224-BBFB3EA245EB}"/>
              </a:ext>
            </a:extLst>
          </p:cNvPr>
          <p:cNvGrpSpPr/>
          <p:nvPr/>
        </p:nvGrpSpPr>
        <p:grpSpPr>
          <a:xfrm>
            <a:off x="4196712" y="1829948"/>
            <a:ext cx="756288" cy="565585"/>
            <a:chOff x="0" y="0"/>
            <a:chExt cx="812800" cy="607847"/>
          </a:xfrm>
        </p:grpSpPr>
        <p:sp>
          <p:nvSpPr>
            <p:cNvPr id="396" name="Freeform 283">
              <a:extLst>
                <a:ext uri="{FF2B5EF4-FFF2-40B4-BE49-F238E27FC236}">
                  <a16:creationId xmlns:a16="http://schemas.microsoft.com/office/drawing/2014/main" id="{0FD284F8-A6F8-405D-8C0F-0CEAB3D0C293}"/>
                </a:ext>
              </a:extLst>
            </p:cNvPr>
            <p:cNvSpPr/>
            <p:nvPr/>
          </p:nvSpPr>
          <p:spPr>
            <a:xfrm>
              <a:off x="41805" y="47968"/>
              <a:ext cx="729191" cy="559879"/>
            </a:xfrm>
            <a:custGeom>
              <a:avLst/>
              <a:gdLst/>
              <a:ahLst/>
              <a:cxnLst/>
              <a:rect l="l" t="t" r="r" b="b"/>
              <a:pathLst>
                <a:path w="729191" h="559879">
                  <a:moveTo>
                    <a:pt x="414491" y="26661"/>
                  </a:moveTo>
                  <a:lnTo>
                    <a:pt x="721099" y="485250"/>
                  </a:lnTo>
                  <a:cubicBezTo>
                    <a:pt x="730938" y="499966"/>
                    <a:pt x="731872" y="518904"/>
                    <a:pt x="723529" y="534517"/>
                  </a:cubicBezTo>
                  <a:cubicBezTo>
                    <a:pt x="715187" y="550130"/>
                    <a:pt x="698924" y="559879"/>
                    <a:pt x="681222" y="559879"/>
                  </a:cubicBezTo>
                  <a:lnTo>
                    <a:pt x="47968" y="559879"/>
                  </a:lnTo>
                  <a:cubicBezTo>
                    <a:pt x="30266" y="559879"/>
                    <a:pt x="14003" y="550130"/>
                    <a:pt x="5660" y="534517"/>
                  </a:cubicBezTo>
                  <a:cubicBezTo>
                    <a:pt x="-2682" y="518904"/>
                    <a:pt x="-1747" y="499966"/>
                    <a:pt x="8091" y="485250"/>
                  </a:cubicBezTo>
                  <a:lnTo>
                    <a:pt x="314699" y="26661"/>
                  </a:lnTo>
                  <a:cubicBezTo>
                    <a:pt x="325837" y="10002"/>
                    <a:pt x="344555" y="0"/>
                    <a:pt x="364595" y="0"/>
                  </a:cubicBezTo>
                  <a:cubicBezTo>
                    <a:pt x="384635" y="0"/>
                    <a:pt x="403353" y="10002"/>
                    <a:pt x="414491" y="26661"/>
                  </a:cubicBezTo>
                  <a:close/>
                </a:path>
              </a:pathLst>
            </a:custGeom>
            <a:solidFill>
              <a:srgbClr val="646A77"/>
            </a:solidFill>
          </p:spPr>
        </p:sp>
        <p:sp>
          <p:nvSpPr>
            <p:cNvPr id="397" name="TextBox 284">
              <a:extLst>
                <a:ext uri="{FF2B5EF4-FFF2-40B4-BE49-F238E27FC236}">
                  <a16:creationId xmlns:a16="http://schemas.microsoft.com/office/drawing/2014/main" id="{5E3D336A-DB4A-41FA-AFDC-976645DD2385}"/>
                </a:ext>
              </a:extLst>
            </p:cNvPr>
            <p:cNvSpPr txBox="1"/>
            <p:nvPr/>
          </p:nvSpPr>
          <p:spPr>
            <a:xfrm>
              <a:off x="127000" y="253640"/>
              <a:ext cx="558800" cy="310790"/>
            </a:xfrm>
            <a:prstGeom prst="rect">
              <a:avLst/>
            </a:prstGeom>
          </p:spPr>
          <p:txBody>
            <a:bodyPr lIns="28368" tIns="28368" rIns="28368" bIns="28368" rtlCol="0" anchor="ctr"/>
            <a:lstStyle/>
            <a:p>
              <a:pPr algn="ctr">
                <a:lnSpc>
                  <a:spcPts val="1473"/>
                </a:lnSpc>
              </a:pPr>
              <a:endParaRPr/>
            </a:p>
          </p:txBody>
        </p:sp>
      </p:grpSp>
      <p:grpSp>
        <p:nvGrpSpPr>
          <p:cNvPr id="398" name="Group 285">
            <a:extLst>
              <a:ext uri="{FF2B5EF4-FFF2-40B4-BE49-F238E27FC236}">
                <a16:creationId xmlns:a16="http://schemas.microsoft.com/office/drawing/2014/main" id="{EA16F963-9636-42E2-BB54-ADC34A2E5E8A}"/>
              </a:ext>
            </a:extLst>
          </p:cNvPr>
          <p:cNvGrpSpPr/>
          <p:nvPr/>
        </p:nvGrpSpPr>
        <p:grpSpPr>
          <a:xfrm rot="-10800000">
            <a:off x="4318065" y="2105171"/>
            <a:ext cx="480919" cy="480919"/>
            <a:chOff x="0" y="0"/>
            <a:chExt cx="812800" cy="812800"/>
          </a:xfrm>
        </p:grpSpPr>
        <p:sp>
          <p:nvSpPr>
            <p:cNvPr id="399" name="Freeform 286">
              <a:extLst>
                <a:ext uri="{FF2B5EF4-FFF2-40B4-BE49-F238E27FC236}">
                  <a16:creationId xmlns:a16="http://schemas.microsoft.com/office/drawing/2014/main" id="{B10F3B27-5033-4D87-B54D-80D48CFEEE9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FCFF"/>
            </a:solidFill>
          </p:spPr>
        </p:sp>
        <p:sp>
          <p:nvSpPr>
            <p:cNvPr id="400" name="TextBox 287">
              <a:extLst>
                <a:ext uri="{FF2B5EF4-FFF2-40B4-BE49-F238E27FC236}">
                  <a16:creationId xmlns:a16="http://schemas.microsoft.com/office/drawing/2014/main" id="{CFF702FD-3AA5-4626-83C3-6FDBD7DD214F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1521" tIns="31521" rIns="31521" bIns="31521" rtlCol="0" anchor="ctr"/>
            <a:lstStyle/>
            <a:p>
              <a:pPr algn="ctr">
                <a:lnSpc>
                  <a:spcPts val="1473"/>
                </a:lnSpc>
              </a:pPr>
              <a:endParaRPr/>
            </a:p>
          </p:txBody>
        </p:sp>
      </p:grpSp>
      <p:sp>
        <p:nvSpPr>
          <p:cNvPr id="401" name="Freeform 288">
            <a:extLst>
              <a:ext uri="{FF2B5EF4-FFF2-40B4-BE49-F238E27FC236}">
                <a16:creationId xmlns:a16="http://schemas.microsoft.com/office/drawing/2014/main" id="{D26E990E-F6BC-4239-A4AF-EE8569777D9C}"/>
              </a:ext>
            </a:extLst>
          </p:cNvPr>
          <p:cNvSpPr/>
          <p:nvPr/>
        </p:nvSpPr>
        <p:spPr>
          <a:xfrm rot="10800000">
            <a:off x="4340122" y="2127230"/>
            <a:ext cx="436804" cy="436804"/>
          </a:xfrm>
          <a:custGeom>
            <a:avLst/>
            <a:gdLst/>
            <a:ahLst/>
            <a:cxnLst/>
            <a:rect l="l" t="t" r="r" b="b"/>
            <a:pathLst>
              <a:path w="436804" h="436804">
                <a:moveTo>
                  <a:pt x="0" y="0"/>
                </a:moveTo>
                <a:lnTo>
                  <a:pt x="436804" y="0"/>
                </a:lnTo>
                <a:lnTo>
                  <a:pt x="436804" y="436804"/>
                </a:lnTo>
                <a:lnTo>
                  <a:pt x="0" y="436804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grpSp>
        <p:nvGrpSpPr>
          <p:cNvPr id="402" name="Group 289">
            <a:extLst>
              <a:ext uri="{FF2B5EF4-FFF2-40B4-BE49-F238E27FC236}">
                <a16:creationId xmlns:a16="http://schemas.microsoft.com/office/drawing/2014/main" id="{CD637514-CCA5-4504-9CC7-A4E8215385F1}"/>
              </a:ext>
            </a:extLst>
          </p:cNvPr>
          <p:cNvGrpSpPr/>
          <p:nvPr/>
        </p:nvGrpSpPr>
        <p:grpSpPr>
          <a:xfrm rot="-10800000">
            <a:off x="4387698" y="2165023"/>
            <a:ext cx="361215" cy="361215"/>
            <a:chOff x="0" y="0"/>
            <a:chExt cx="812800" cy="812800"/>
          </a:xfrm>
        </p:grpSpPr>
        <p:sp>
          <p:nvSpPr>
            <p:cNvPr id="403" name="Freeform 290">
              <a:extLst>
                <a:ext uri="{FF2B5EF4-FFF2-40B4-BE49-F238E27FC236}">
                  <a16:creationId xmlns:a16="http://schemas.microsoft.com/office/drawing/2014/main" id="{4AA42F90-5D1F-4BB9-A3C0-11BC241C90A9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04" name="TextBox 291">
              <a:extLst>
                <a:ext uri="{FF2B5EF4-FFF2-40B4-BE49-F238E27FC236}">
                  <a16:creationId xmlns:a16="http://schemas.microsoft.com/office/drawing/2014/main" id="{91AD18CD-C85B-421E-AE17-C132FBCEFE9B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21320" tIns="21320" rIns="21320" bIns="21320" rtlCol="0" anchor="ctr"/>
            <a:lstStyle/>
            <a:p>
              <a:pPr algn="ctr">
                <a:lnSpc>
                  <a:spcPts val="1473"/>
                </a:lnSpc>
              </a:pPr>
              <a:endParaRPr/>
            </a:p>
          </p:txBody>
        </p:sp>
      </p:grpSp>
      <p:sp>
        <p:nvSpPr>
          <p:cNvPr id="405" name="TextBox 292">
            <a:extLst>
              <a:ext uri="{FF2B5EF4-FFF2-40B4-BE49-F238E27FC236}">
                <a16:creationId xmlns:a16="http://schemas.microsoft.com/office/drawing/2014/main" id="{EDCC851A-B7B7-4588-8DB8-90AFA15D5584}"/>
              </a:ext>
            </a:extLst>
          </p:cNvPr>
          <p:cNvSpPr txBox="1"/>
          <p:nvPr/>
        </p:nvSpPr>
        <p:spPr>
          <a:xfrm>
            <a:off x="4085489" y="1556792"/>
            <a:ext cx="844778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600" b="1" dirty="0" err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обеспечение</a:t>
            </a:r>
            <a:r>
              <a:rPr lang="en-US" sz="6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600" b="1" dirty="0" err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студентов</a:t>
            </a:r>
            <a:r>
              <a:rPr lang="en-US" sz="6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600" b="1" dirty="0" err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из</a:t>
            </a:r>
            <a:r>
              <a:rPr lang="en-US" sz="6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600" b="1" dirty="0" err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отдаленных</a:t>
            </a:r>
            <a:r>
              <a:rPr lang="en-US" sz="6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600" b="1" dirty="0" err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областей</a:t>
            </a:r>
            <a:r>
              <a:rPr lang="en-US" sz="6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и </a:t>
            </a:r>
            <a:r>
              <a:rPr lang="en-US" sz="600" b="1" dirty="0" err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районов</a:t>
            </a:r>
            <a:endParaRPr lang="en-US" sz="600" b="1" dirty="0">
              <a:solidFill>
                <a:srgbClr val="000000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406" name="TextBox 293">
            <a:extLst>
              <a:ext uri="{FF2B5EF4-FFF2-40B4-BE49-F238E27FC236}">
                <a16:creationId xmlns:a16="http://schemas.microsoft.com/office/drawing/2014/main" id="{BA5FAF1C-9D2B-4C77-9D2A-68646D8A7FCB}"/>
              </a:ext>
            </a:extLst>
          </p:cNvPr>
          <p:cNvSpPr txBox="1"/>
          <p:nvPr/>
        </p:nvSpPr>
        <p:spPr>
          <a:xfrm>
            <a:off x="3496831" y="1824464"/>
            <a:ext cx="295386" cy="1337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869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1174</a:t>
            </a:r>
          </a:p>
        </p:txBody>
      </p:sp>
      <p:sp>
        <p:nvSpPr>
          <p:cNvPr id="407" name="TextBox 294">
            <a:extLst>
              <a:ext uri="{FF2B5EF4-FFF2-40B4-BE49-F238E27FC236}">
                <a16:creationId xmlns:a16="http://schemas.microsoft.com/office/drawing/2014/main" id="{F0B4B3CF-A986-486F-84F2-F8FD7EF7CEB4}"/>
              </a:ext>
            </a:extLst>
          </p:cNvPr>
          <p:cNvSpPr txBox="1"/>
          <p:nvPr/>
        </p:nvSpPr>
        <p:spPr>
          <a:xfrm>
            <a:off x="4396970" y="2267908"/>
            <a:ext cx="307768" cy="1407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17"/>
              </a:lnSpc>
            </a:pPr>
            <a:r>
              <a:rPr lang="en-US" sz="869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100%</a:t>
            </a:r>
          </a:p>
        </p:txBody>
      </p:sp>
      <p:sp>
        <p:nvSpPr>
          <p:cNvPr id="408" name="TextBox 295">
            <a:extLst>
              <a:ext uri="{FF2B5EF4-FFF2-40B4-BE49-F238E27FC236}">
                <a16:creationId xmlns:a16="http://schemas.microsoft.com/office/drawing/2014/main" id="{D2B55AA4-7827-42B0-97B3-FEECB82BA5DB}"/>
              </a:ext>
            </a:extLst>
          </p:cNvPr>
          <p:cNvSpPr txBox="1"/>
          <p:nvPr/>
        </p:nvSpPr>
        <p:spPr>
          <a:xfrm>
            <a:off x="3418245" y="2410167"/>
            <a:ext cx="452559" cy="923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600" b="1" dirty="0" err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Койко-мест</a:t>
            </a:r>
            <a:endParaRPr lang="en-US" sz="600" b="1" dirty="0">
              <a:solidFill>
                <a:srgbClr val="000000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9E7C4A88-46A0-432D-B167-C360142655A2}"/>
              </a:ext>
            </a:extLst>
          </p:cNvPr>
          <p:cNvGrpSpPr/>
          <p:nvPr/>
        </p:nvGrpSpPr>
        <p:grpSpPr>
          <a:xfrm>
            <a:off x="5030557" y="588588"/>
            <a:ext cx="4819882" cy="1449763"/>
            <a:chOff x="4691063" y="588587"/>
            <a:chExt cx="5159375" cy="1449763"/>
          </a:xfrm>
        </p:grpSpPr>
        <p:sp>
          <p:nvSpPr>
            <p:cNvPr id="35" name="Прямоугольник 34">
              <a:extLst>
                <a:ext uri="{FF2B5EF4-FFF2-40B4-BE49-F238E27FC236}">
                  <a16:creationId xmlns:a16="http://schemas.microsoft.com/office/drawing/2014/main" id="{F7F42FB0-000A-4DD8-971F-D6317BD54A13}"/>
                </a:ext>
              </a:extLst>
            </p:cNvPr>
            <p:cNvSpPr/>
            <p:nvPr/>
          </p:nvSpPr>
          <p:spPr>
            <a:xfrm>
              <a:off x="4691063" y="779463"/>
              <a:ext cx="5159375" cy="1258887"/>
            </a:xfrm>
            <a:prstGeom prst="rect">
              <a:avLst/>
            </a:prstGeom>
            <a:noFill/>
            <a:ln w="12700" cap="flat" cmpd="sng" algn="ctr">
              <a:solidFill>
                <a:srgbClr val="00206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F9C7AC6-CC57-4B9B-B4CA-A8CA42D9B73E}"/>
                </a:ext>
              </a:extLst>
            </p:cNvPr>
            <p:cNvSpPr txBox="1"/>
            <p:nvPr/>
          </p:nvSpPr>
          <p:spPr>
            <a:xfrm>
              <a:off x="5597525" y="588587"/>
              <a:ext cx="3322789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  <a:defRPr/>
              </a:pPr>
              <a:r>
                <a:rPr lang="ru-RU" sz="1400" b="1" cap="all" dirty="0">
                  <a:solidFill>
                    <a:srgbClr val="1740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Проект ПО пропаганде </a:t>
              </a:r>
              <a:r>
                <a:rPr lang="ru-RU" sz="1400" b="1" cap="all" dirty="0" err="1">
                  <a:solidFill>
                    <a:srgbClr val="1740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зож</a:t>
              </a:r>
              <a:endParaRPr lang="ru-RU" sz="1400" b="1" cap="all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33" name="Group 4">
              <a:extLst>
                <a:ext uri="{FF2B5EF4-FFF2-40B4-BE49-F238E27FC236}">
                  <a16:creationId xmlns:a16="http://schemas.microsoft.com/office/drawing/2014/main" id="{D2B91177-10AD-40A5-9D1B-5034BD742F47}"/>
                </a:ext>
              </a:extLst>
            </p:cNvPr>
            <p:cNvGrpSpPr/>
            <p:nvPr/>
          </p:nvGrpSpPr>
          <p:grpSpPr>
            <a:xfrm>
              <a:off x="8240676" y="1473920"/>
              <a:ext cx="62421" cy="64912"/>
              <a:chOff x="0" y="0"/>
              <a:chExt cx="812800" cy="812800"/>
            </a:xfrm>
          </p:grpSpPr>
          <p:sp>
            <p:nvSpPr>
              <p:cNvPr id="563" name="Freeform 5">
                <a:extLst>
                  <a:ext uri="{FF2B5EF4-FFF2-40B4-BE49-F238E27FC236}">
                    <a16:creationId xmlns:a16="http://schemas.microsoft.com/office/drawing/2014/main" id="{3172B734-4E44-4911-8DEF-B36EA1841FC7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564" name="TextBox 6">
                <a:extLst>
                  <a:ext uri="{FF2B5EF4-FFF2-40B4-BE49-F238E27FC236}">
                    <a16:creationId xmlns:a16="http://schemas.microsoft.com/office/drawing/2014/main" id="{B0B6C443-A5BB-4C1B-AAC7-5651C572B801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90254" tIns="90254" rIns="90254" bIns="90254" rtlCol="0" anchor="ctr"/>
              <a:lstStyle/>
              <a:p>
                <a:pPr algn="ctr">
                  <a:lnSpc>
                    <a:spcPts val="1473"/>
                  </a:lnSpc>
                </a:pPr>
                <a:endParaRPr/>
              </a:p>
            </p:txBody>
          </p:sp>
        </p:grpSp>
        <p:grpSp>
          <p:nvGrpSpPr>
            <p:cNvPr id="434" name="Group 7">
              <a:extLst>
                <a:ext uri="{FF2B5EF4-FFF2-40B4-BE49-F238E27FC236}">
                  <a16:creationId xmlns:a16="http://schemas.microsoft.com/office/drawing/2014/main" id="{96D1EEA1-A003-4FC8-929A-5E0075C23D9C}"/>
                </a:ext>
              </a:extLst>
            </p:cNvPr>
            <p:cNvGrpSpPr/>
            <p:nvPr/>
          </p:nvGrpSpPr>
          <p:grpSpPr>
            <a:xfrm>
              <a:off x="4780471" y="1220940"/>
              <a:ext cx="661058" cy="687432"/>
              <a:chOff x="0" y="0"/>
              <a:chExt cx="812800" cy="812800"/>
            </a:xfrm>
          </p:grpSpPr>
          <p:sp>
            <p:nvSpPr>
              <p:cNvPr id="561" name="Freeform 8">
                <a:extLst>
                  <a:ext uri="{FF2B5EF4-FFF2-40B4-BE49-F238E27FC236}">
                    <a16:creationId xmlns:a16="http://schemas.microsoft.com/office/drawing/2014/main" id="{90CA53E9-AB5A-478D-B211-D69F08B8A9D3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47625" cap="sq">
                <a:solidFill>
                  <a:srgbClr val="11275A"/>
                </a:solidFill>
                <a:prstDash val="solid"/>
                <a:miter/>
              </a:ln>
            </p:spPr>
          </p:sp>
          <p:sp>
            <p:nvSpPr>
              <p:cNvPr id="562" name="TextBox 9">
                <a:extLst>
                  <a:ext uri="{FF2B5EF4-FFF2-40B4-BE49-F238E27FC236}">
                    <a16:creationId xmlns:a16="http://schemas.microsoft.com/office/drawing/2014/main" id="{AD8BD252-D343-4B8A-BCC4-34F300848241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90254" tIns="90254" rIns="90254" bIns="90254" rtlCol="0" anchor="ctr"/>
              <a:lstStyle/>
              <a:p>
                <a:pPr algn="ctr">
                  <a:lnSpc>
                    <a:spcPts val="1473"/>
                  </a:lnSpc>
                </a:pPr>
                <a:endParaRPr/>
              </a:p>
            </p:txBody>
          </p:sp>
        </p:grpSp>
        <p:grpSp>
          <p:nvGrpSpPr>
            <p:cNvPr id="435" name="Group 10">
              <a:extLst>
                <a:ext uri="{FF2B5EF4-FFF2-40B4-BE49-F238E27FC236}">
                  <a16:creationId xmlns:a16="http://schemas.microsoft.com/office/drawing/2014/main" id="{A87CBD7E-D61C-41CE-B63B-7742B0F65528}"/>
                </a:ext>
              </a:extLst>
            </p:cNvPr>
            <p:cNvGrpSpPr/>
            <p:nvPr/>
          </p:nvGrpSpPr>
          <p:grpSpPr>
            <a:xfrm>
              <a:off x="4756795" y="1105893"/>
              <a:ext cx="709261" cy="485591"/>
              <a:chOff x="0" y="0"/>
              <a:chExt cx="532401" cy="267475"/>
            </a:xfrm>
          </p:grpSpPr>
          <p:sp>
            <p:nvSpPr>
              <p:cNvPr id="559" name="Freeform 11">
                <a:extLst>
                  <a:ext uri="{FF2B5EF4-FFF2-40B4-BE49-F238E27FC236}">
                    <a16:creationId xmlns:a16="http://schemas.microsoft.com/office/drawing/2014/main" id="{2F02CBF6-A47C-4684-829C-ABD114708D4B}"/>
                  </a:ext>
                </a:extLst>
              </p:cNvPr>
              <p:cNvSpPr/>
              <p:nvPr/>
            </p:nvSpPr>
            <p:spPr>
              <a:xfrm>
                <a:off x="0" y="0"/>
                <a:ext cx="532401" cy="267475"/>
              </a:xfrm>
              <a:custGeom>
                <a:avLst/>
                <a:gdLst/>
                <a:ahLst/>
                <a:cxnLst/>
                <a:rect l="l" t="t" r="r" b="b"/>
                <a:pathLst>
                  <a:path w="532401" h="267475">
                    <a:moveTo>
                      <a:pt x="0" y="0"/>
                    </a:moveTo>
                    <a:lnTo>
                      <a:pt x="532401" y="0"/>
                    </a:lnTo>
                    <a:lnTo>
                      <a:pt x="532401" y="267475"/>
                    </a:lnTo>
                    <a:lnTo>
                      <a:pt x="0" y="267475"/>
                    </a:lnTo>
                    <a:close/>
                  </a:path>
                </a:pathLst>
              </a:custGeom>
              <a:solidFill>
                <a:srgbClr val="FAFAF9"/>
              </a:solidFill>
            </p:spPr>
          </p:sp>
          <p:sp>
            <p:nvSpPr>
              <p:cNvPr id="560" name="TextBox 12">
                <a:extLst>
                  <a:ext uri="{FF2B5EF4-FFF2-40B4-BE49-F238E27FC236}">
                    <a16:creationId xmlns:a16="http://schemas.microsoft.com/office/drawing/2014/main" id="{91C34553-ECD4-4F41-A13C-BE49760F1E14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532401" cy="296050"/>
              </a:xfrm>
              <a:prstGeom prst="rect">
                <a:avLst/>
              </a:prstGeom>
            </p:spPr>
            <p:txBody>
              <a:bodyPr lIns="90254" tIns="90254" rIns="90254" bIns="90254" rtlCol="0" anchor="ctr"/>
              <a:lstStyle/>
              <a:p>
                <a:pPr algn="ctr">
                  <a:lnSpc>
                    <a:spcPts val="1473"/>
                  </a:lnSpc>
                </a:pPr>
                <a:endParaRPr/>
              </a:p>
            </p:txBody>
          </p:sp>
        </p:grpSp>
        <p:grpSp>
          <p:nvGrpSpPr>
            <p:cNvPr id="436" name="Group 13">
              <a:extLst>
                <a:ext uri="{FF2B5EF4-FFF2-40B4-BE49-F238E27FC236}">
                  <a16:creationId xmlns:a16="http://schemas.microsoft.com/office/drawing/2014/main" id="{CE269131-D2EB-49F0-A45D-3E535C9B5A24}"/>
                </a:ext>
              </a:extLst>
            </p:cNvPr>
            <p:cNvGrpSpPr/>
            <p:nvPr/>
          </p:nvGrpSpPr>
          <p:grpSpPr>
            <a:xfrm>
              <a:off x="5403634" y="1532200"/>
              <a:ext cx="62421" cy="64912"/>
              <a:chOff x="0" y="0"/>
              <a:chExt cx="812800" cy="812800"/>
            </a:xfrm>
          </p:grpSpPr>
          <p:sp>
            <p:nvSpPr>
              <p:cNvPr id="557" name="Freeform 14">
                <a:extLst>
                  <a:ext uri="{FF2B5EF4-FFF2-40B4-BE49-F238E27FC236}">
                    <a16:creationId xmlns:a16="http://schemas.microsoft.com/office/drawing/2014/main" id="{7D1A6E48-ED3B-45CA-BECD-3EE971A5C50E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1275A"/>
              </a:solidFill>
            </p:spPr>
          </p:sp>
          <p:sp>
            <p:nvSpPr>
              <p:cNvPr id="558" name="TextBox 15">
                <a:extLst>
                  <a:ext uri="{FF2B5EF4-FFF2-40B4-BE49-F238E27FC236}">
                    <a16:creationId xmlns:a16="http://schemas.microsoft.com/office/drawing/2014/main" id="{0BA0E686-E40B-4704-870C-C878EF43C85C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90254" tIns="90254" rIns="90254" bIns="90254" rtlCol="0" anchor="ctr"/>
              <a:lstStyle/>
              <a:p>
                <a:pPr algn="ctr">
                  <a:lnSpc>
                    <a:spcPts val="1473"/>
                  </a:lnSpc>
                </a:pPr>
                <a:endParaRPr/>
              </a:p>
            </p:txBody>
          </p:sp>
        </p:grpSp>
        <p:grpSp>
          <p:nvGrpSpPr>
            <p:cNvPr id="437" name="Group 16">
              <a:extLst>
                <a:ext uri="{FF2B5EF4-FFF2-40B4-BE49-F238E27FC236}">
                  <a16:creationId xmlns:a16="http://schemas.microsoft.com/office/drawing/2014/main" id="{935E5046-29C0-4F76-9C54-C3C549D7FE38}"/>
                </a:ext>
              </a:extLst>
            </p:cNvPr>
            <p:cNvGrpSpPr/>
            <p:nvPr/>
          </p:nvGrpSpPr>
          <p:grpSpPr>
            <a:xfrm>
              <a:off x="4757948" y="1540472"/>
              <a:ext cx="62421" cy="64912"/>
              <a:chOff x="0" y="0"/>
              <a:chExt cx="812800" cy="812800"/>
            </a:xfrm>
          </p:grpSpPr>
          <p:sp>
            <p:nvSpPr>
              <p:cNvPr id="555" name="Freeform 17">
                <a:extLst>
                  <a:ext uri="{FF2B5EF4-FFF2-40B4-BE49-F238E27FC236}">
                    <a16:creationId xmlns:a16="http://schemas.microsoft.com/office/drawing/2014/main" id="{6FF90AD5-9F42-43F4-AF9B-03F9FE80FC59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21E47"/>
              </a:solidFill>
            </p:spPr>
          </p:sp>
          <p:sp>
            <p:nvSpPr>
              <p:cNvPr id="556" name="TextBox 18">
                <a:extLst>
                  <a:ext uri="{FF2B5EF4-FFF2-40B4-BE49-F238E27FC236}">
                    <a16:creationId xmlns:a16="http://schemas.microsoft.com/office/drawing/2014/main" id="{1E232036-821A-4209-BA9E-5BF10864A7E4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90254" tIns="90254" rIns="90254" bIns="90254" rtlCol="0" anchor="ctr"/>
              <a:lstStyle/>
              <a:p>
                <a:pPr algn="ctr">
                  <a:lnSpc>
                    <a:spcPts val="1473"/>
                  </a:lnSpc>
                </a:pPr>
                <a:endParaRPr/>
              </a:p>
            </p:txBody>
          </p:sp>
        </p:grpSp>
        <p:sp>
          <p:nvSpPr>
            <p:cNvPr id="438" name="Freeform 19">
              <a:extLst>
                <a:ext uri="{FF2B5EF4-FFF2-40B4-BE49-F238E27FC236}">
                  <a16:creationId xmlns:a16="http://schemas.microsoft.com/office/drawing/2014/main" id="{4E5A5182-8E0E-4EFE-AFA2-8A66A076960F}"/>
                </a:ext>
              </a:extLst>
            </p:cNvPr>
            <p:cNvSpPr/>
            <p:nvPr/>
          </p:nvSpPr>
          <p:spPr>
            <a:xfrm>
              <a:off x="4826326" y="1268182"/>
              <a:ext cx="570199" cy="592949"/>
            </a:xfrm>
            <a:custGeom>
              <a:avLst/>
              <a:gdLst/>
              <a:ahLst/>
              <a:cxnLst/>
              <a:rect l="l" t="t" r="r" b="b"/>
              <a:pathLst>
                <a:path w="665610" h="665610">
                  <a:moveTo>
                    <a:pt x="0" y="0"/>
                  </a:moveTo>
                  <a:lnTo>
                    <a:pt x="665610" y="0"/>
                  </a:lnTo>
                  <a:lnTo>
                    <a:pt x="665610" y="665610"/>
                  </a:lnTo>
                  <a:lnTo>
                    <a:pt x="0" y="6656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439" name="Group 20">
              <a:extLst>
                <a:ext uri="{FF2B5EF4-FFF2-40B4-BE49-F238E27FC236}">
                  <a16:creationId xmlns:a16="http://schemas.microsoft.com/office/drawing/2014/main" id="{9549D029-B699-4F39-86BB-5689B17C6690}"/>
                </a:ext>
              </a:extLst>
            </p:cNvPr>
            <p:cNvGrpSpPr/>
            <p:nvPr/>
          </p:nvGrpSpPr>
          <p:grpSpPr>
            <a:xfrm>
              <a:off x="4869685" y="1313271"/>
              <a:ext cx="483480" cy="502769"/>
              <a:chOff x="0" y="0"/>
              <a:chExt cx="812800" cy="812800"/>
            </a:xfrm>
          </p:grpSpPr>
          <p:sp>
            <p:nvSpPr>
              <p:cNvPr id="553" name="Freeform 21">
                <a:extLst>
                  <a:ext uri="{FF2B5EF4-FFF2-40B4-BE49-F238E27FC236}">
                    <a16:creationId xmlns:a16="http://schemas.microsoft.com/office/drawing/2014/main" id="{4AA39256-36D0-4E8E-8A51-841EF5C72B9A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554" name="TextBox 22">
                <a:extLst>
                  <a:ext uri="{FF2B5EF4-FFF2-40B4-BE49-F238E27FC236}">
                    <a16:creationId xmlns:a16="http://schemas.microsoft.com/office/drawing/2014/main" id="{7E9E24CC-0EC0-4547-AC4D-AA1FB2847CB7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63432" tIns="63432" rIns="63432" bIns="63432" rtlCol="0" anchor="ctr"/>
              <a:lstStyle/>
              <a:p>
                <a:pPr algn="ctr">
                  <a:lnSpc>
                    <a:spcPts val="1473"/>
                  </a:lnSpc>
                </a:pPr>
                <a:endParaRPr/>
              </a:p>
            </p:txBody>
          </p:sp>
        </p:grpSp>
        <p:grpSp>
          <p:nvGrpSpPr>
            <p:cNvPr id="440" name="Group 23">
              <a:extLst>
                <a:ext uri="{FF2B5EF4-FFF2-40B4-BE49-F238E27FC236}">
                  <a16:creationId xmlns:a16="http://schemas.microsoft.com/office/drawing/2014/main" id="{75647C11-F8B8-42A4-A29C-256E6D1C35DE}"/>
                </a:ext>
              </a:extLst>
            </p:cNvPr>
            <p:cNvGrpSpPr/>
            <p:nvPr/>
          </p:nvGrpSpPr>
          <p:grpSpPr>
            <a:xfrm>
              <a:off x="6198992" y="1220940"/>
              <a:ext cx="661058" cy="687432"/>
              <a:chOff x="0" y="0"/>
              <a:chExt cx="812800" cy="812800"/>
            </a:xfrm>
          </p:grpSpPr>
          <p:sp>
            <p:nvSpPr>
              <p:cNvPr id="551" name="Freeform 24">
                <a:extLst>
                  <a:ext uri="{FF2B5EF4-FFF2-40B4-BE49-F238E27FC236}">
                    <a16:creationId xmlns:a16="http://schemas.microsoft.com/office/drawing/2014/main" id="{D8142B2B-2CB9-426C-88D7-0562639C5B4B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47625" cap="sq">
                <a:solidFill>
                  <a:srgbClr val="11275A"/>
                </a:solidFill>
                <a:prstDash val="solid"/>
                <a:miter/>
              </a:ln>
            </p:spPr>
          </p:sp>
          <p:sp>
            <p:nvSpPr>
              <p:cNvPr id="552" name="TextBox 25">
                <a:extLst>
                  <a:ext uri="{FF2B5EF4-FFF2-40B4-BE49-F238E27FC236}">
                    <a16:creationId xmlns:a16="http://schemas.microsoft.com/office/drawing/2014/main" id="{48238306-9AD7-4D0B-8B2F-30FCDD18D397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90254" tIns="90254" rIns="90254" bIns="90254" rtlCol="0" anchor="ctr"/>
              <a:lstStyle/>
              <a:p>
                <a:pPr algn="ctr">
                  <a:lnSpc>
                    <a:spcPts val="1473"/>
                  </a:lnSpc>
                </a:pPr>
                <a:endParaRPr/>
              </a:p>
            </p:txBody>
          </p:sp>
        </p:grpSp>
        <p:grpSp>
          <p:nvGrpSpPr>
            <p:cNvPr id="441" name="Group 26">
              <a:extLst>
                <a:ext uri="{FF2B5EF4-FFF2-40B4-BE49-F238E27FC236}">
                  <a16:creationId xmlns:a16="http://schemas.microsoft.com/office/drawing/2014/main" id="{34891CBA-83F7-4EEC-B376-B7C3B3C548AB}"/>
                </a:ext>
              </a:extLst>
            </p:cNvPr>
            <p:cNvGrpSpPr/>
            <p:nvPr/>
          </p:nvGrpSpPr>
          <p:grpSpPr>
            <a:xfrm>
              <a:off x="6175316" y="1145604"/>
              <a:ext cx="709261" cy="445880"/>
              <a:chOff x="0" y="0"/>
              <a:chExt cx="532401" cy="267475"/>
            </a:xfrm>
          </p:grpSpPr>
          <p:sp>
            <p:nvSpPr>
              <p:cNvPr id="549" name="Freeform 27">
                <a:extLst>
                  <a:ext uri="{FF2B5EF4-FFF2-40B4-BE49-F238E27FC236}">
                    <a16:creationId xmlns:a16="http://schemas.microsoft.com/office/drawing/2014/main" id="{E48EE1A1-FC76-46B5-8CB9-3233C43FC86F}"/>
                  </a:ext>
                </a:extLst>
              </p:cNvPr>
              <p:cNvSpPr/>
              <p:nvPr/>
            </p:nvSpPr>
            <p:spPr>
              <a:xfrm>
                <a:off x="0" y="0"/>
                <a:ext cx="532401" cy="267475"/>
              </a:xfrm>
              <a:custGeom>
                <a:avLst/>
                <a:gdLst/>
                <a:ahLst/>
                <a:cxnLst/>
                <a:rect l="l" t="t" r="r" b="b"/>
                <a:pathLst>
                  <a:path w="532401" h="267475">
                    <a:moveTo>
                      <a:pt x="0" y="0"/>
                    </a:moveTo>
                    <a:lnTo>
                      <a:pt x="532401" y="0"/>
                    </a:lnTo>
                    <a:lnTo>
                      <a:pt x="532401" y="267475"/>
                    </a:lnTo>
                    <a:lnTo>
                      <a:pt x="0" y="267475"/>
                    </a:lnTo>
                    <a:close/>
                  </a:path>
                </a:pathLst>
              </a:custGeom>
              <a:solidFill>
                <a:srgbClr val="FAFAF9"/>
              </a:solidFill>
            </p:spPr>
          </p:sp>
          <p:sp>
            <p:nvSpPr>
              <p:cNvPr id="550" name="TextBox 28">
                <a:extLst>
                  <a:ext uri="{FF2B5EF4-FFF2-40B4-BE49-F238E27FC236}">
                    <a16:creationId xmlns:a16="http://schemas.microsoft.com/office/drawing/2014/main" id="{037DBB7D-38C2-4330-B296-13CCE2AFB1A8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532401" cy="296050"/>
              </a:xfrm>
              <a:prstGeom prst="rect">
                <a:avLst/>
              </a:prstGeom>
            </p:spPr>
            <p:txBody>
              <a:bodyPr lIns="90254" tIns="90254" rIns="90254" bIns="90254" rtlCol="0" anchor="ctr"/>
              <a:lstStyle/>
              <a:p>
                <a:pPr algn="ctr">
                  <a:lnSpc>
                    <a:spcPts val="1473"/>
                  </a:lnSpc>
                </a:pPr>
                <a:endParaRPr/>
              </a:p>
            </p:txBody>
          </p:sp>
        </p:grpSp>
        <p:grpSp>
          <p:nvGrpSpPr>
            <p:cNvPr id="442" name="Group 29">
              <a:extLst>
                <a:ext uri="{FF2B5EF4-FFF2-40B4-BE49-F238E27FC236}">
                  <a16:creationId xmlns:a16="http://schemas.microsoft.com/office/drawing/2014/main" id="{0871B827-B0DA-425A-9A52-F5FBF3EE4E4D}"/>
                </a:ext>
              </a:extLst>
            </p:cNvPr>
            <p:cNvGrpSpPr/>
            <p:nvPr/>
          </p:nvGrpSpPr>
          <p:grpSpPr>
            <a:xfrm>
              <a:off x="6822155" y="1532200"/>
              <a:ext cx="62421" cy="64912"/>
              <a:chOff x="0" y="0"/>
              <a:chExt cx="812800" cy="812800"/>
            </a:xfrm>
          </p:grpSpPr>
          <p:sp>
            <p:nvSpPr>
              <p:cNvPr id="547" name="Freeform 30">
                <a:extLst>
                  <a:ext uri="{FF2B5EF4-FFF2-40B4-BE49-F238E27FC236}">
                    <a16:creationId xmlns:a16="http://schemas.microsoft.com/office/drawing/2014/main" id="{49AEA63C-1905-4990-B664-8894E0E0341B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1275A"/>
              </a:solidFill>
            </p:spPr>
          </p:sp>
          <p:sp>
            <p:nvSpPr>
              <p:cNvPr id="548" name="TextBox 31">
                <a:extLst>
                  <a:ext uri="{FF2B5EF4-FFF2-40B4-BE49-F238E27FC236}">
                    <a16:creationId xmlns:a16="http://schemas.microsoft.com/office/drawing/2014/main" id="{8F20A9BD-8E09-4329-A564-E4CF6FBAED57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90254" tIns="90254" rIns="90254" bIns="90254" rtlCol="0" anchor="ctr"/>
              <a:lstStyle/>
              <a:p>
                <a:pPr algn="ctr">
                  <a:lnSpc>
                    <a:spcPts val="1473"/>
                  </a:lnSpc>
                </a:pPr>
                <a:endParaRPr/>
              </a:p>
            </p:txBody>
          </p:sp>
        </p:grpSp>
        <p:grpSp>
          <p:nvGrpSpPr>
            <p:cNvPr id="443" name="Group 32">
              <a:extLst>
                <a:ext uri="{FF2B5EF4-FFF2-40B4-BE49-F238E27FC236}">
                  <a16:creationId xmlns:a16="http://schemas.microsoft.com/office/drawing/2014/main" id="{D49B9A27-60C5-4ACD-AC41-3F79DD8677AE}"/>
                </a:ext>
              </a:extLst>
            </p:cNvPr>
            <p:cNvGrpSpPr/>
            <p:nvPr/>
          </p:nvGrpSpPr>
          <p:grpSpPr>
            <a:xfrm>
              <a:off x="6175316" y="1532200"/>
              <a:ext cx="62421" cy="64912"/>
              <a:chOff x="0" y="0"/>
              <a:chExt cx="812800" cy="812800"/>
            </a:xfrm>
          </p:grpSpPr>
          <p:sp>
            <p:nvSpPr>
              <p:cNvPr id="545" name="Freeform 33">
                <a:extLst>
                  <a:ext uri="{FF2B5EF4-FFF2-40B4-BE49-F238E27FC236}">
                    <a16:creationId xmlns:a16="http://schemas.microsoft.com/office/drawing/2014/main" id="{32773C80-0813-4615-BA3A-6E89D0ADA78C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1275A"/>
              </a:solidFill>
            </p:spPr>
          </p:sp>
          <p:sp>
            <p:nvSpPr>
              <p:cNvPr id="546" name="TextBox 34">
                <a:extLst>
                  <a:ext uri="{FF2B5EF4-FFF2-40B4-BE49-F238E27FC236}">
                    <a16:creationId xmlns:a16="http://schemas.microsoft.com/office/drawing/2014/main" id="{26C06540-CBDB-4C1A-9DA8-FE36DF66A678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90254" tIns="90254" rIns="90254" bIns="90254" rtlCol="0" anchor="ctr"/>
              <a:lstStyle/>
              <a:p>
                <a:pPr algn="ctr">
                  <a:lnSpc>
                    <a:spcPts val="1473"/>
                  </a:lnSpc>
                </a:pPr>
                <a:endParaRPr/>
              </a:p>
            </p:txBody>
          </p:sp>
        </p:grpSp>
        <p:sp>
          <p:nvSpPr>
            <p:cNvPr id="444" name="Freeform 35">
              <a:extLst>
                <a:ext uri="{FF2B5EF4-FFF2-40B4-BE49-F238E27FC236}">
                  <a16:creationId xmlns:a16="http://schemas.microsoft.com/office/drawing/2014/main" id="{F21257DC-AD18-4B35-9907-D3B95DB111C3}"/>
                </a:ext>
              </a:extLst>
            </p:cNvPr>
            <p:cNvSpPr/>
            <p:nvPr/>
          </p:nvSpPr>
          <p:spPr>
            <a:xfrm>
              <a:off x="6244847" y="1268182"/>
              <a:ext cx="570199" cy="592949"/>
            </a:xfrm>
            <a:custGeom>
              <a:avLst/>
              <a:gdLst/>
              <a:ahLst/>
              <a:cxnLst/>
              <a:rect l="l" t="t" r="r" b="b"/>
              <a:pathLst>
                <a:path w="665610" h="665610">
                  <a:moveTo>
                    <a:pt x="0" y="0"/>
                  </a:moveTo>
                  <a:lnTo>
                    <a:pt x="665609" y="0"/>
                  </a:lnTo>
                  <a:lnTo>
                    <a:pt x="665609" y="665610"/>
                  </a:lnTo>
                  <a:lnTo>
                    <a:pt x="0" y="6656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445" name="Group 36">
              <a:extLst>
                <a:ext uri="{FF2B5EF4-FFF2-40B4-BE49-F238E27FC236}">
                  <a16:creationId xmlns:a16="http://schemas.microsoft.com/office/drawing/2014/main" id="{D29F34C5-75F3-43CC-BB3A-79980EFC98D9}"/>
                </a:ext>
              </a:extLst>
            </p:cNvPr>
            <p:cNvGrpSpPr/>
            <p:nvPr/>
          </p:nvGrpSpPr>
          <p:grpSpPr>
            <a:xfrm>
              <a:off x="6288632" y="1313271"/>
              <a:ext cx="483480" cy="502769"/>
              <a:chOff x="0" y="0"/>
              <a:chExt cx="812800" cy="812800"/>
            </a:xfrm>
          </p:grpSpPr>
          <p:sp>
            <p:nvSpPr>
              <p:cNvPr id="543" name="Freeform 37">
                <a:extLst>
                  <a:ext uri="{FF2B5EF4-FFF2-40B4-BE49-F238E27FC236}">
                    <a16:creationId xmlns:a16="http://schemas.microsoft.com/office/drawing/2014/main" id="{DEB05877-12D9-4D47-B8A0-D87B3D0EA831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544" name="TextBox 38">
                <a:extLst>
                  <a:ext uri="{FF2B5EF4-FFF2-40B4-BE49-F238E27FC236}">
                    <a16:creationId xmlns:a16="http://schemas.microsoft.com/office/drawing/2014/main" id="{4FDD7811-F69A-499B-B7FE-1185B7656C82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63432" tIns="63432" rIns="63432" bIns="63432" rtlCol="0" anchor="ctr"/>
              <a:lstStyle/>
              <a:p>
                <a:pPr algn="ctr">
                  <a:lnSpc>
                    <a:spcPts val="1473"/>
                  </a:lnSpc>
                </a:pPr>
                <a:endParaRPr/>
              </a:p>
            </p:txBody>
          </p:sp>
        </p:grpSp>
        <p:grpSp>
          <p:nvGrpSpPr>
            <p:cNvPr id="446" name="Group 39">
              <a:extLst>
                <a:ext uri="{FF2B5EF4-FFF2-40B4-BE49-F238E27FC236}">
                  <a16:creationId xmlns:a16="http://schemas.microsoft.com/office/drawing/2014/main" id="{74A0B929-EE5F-4144-98A8-3641ACA35572}"/>
                </a:ext>
              </a:extLst>
            </p:cNvPr>
            <p:cNvGrpSpPr/>
            <p:nvPr/>
          </p:nvGrpSpPr>
          <p:grpSpPr>
            <a:xfrm rot="10800000">
              <a:off x="5490582" y="1063645"/>
              <a:ext cx="661058" cy="687432"/>
              <a:chOff x="0" y="0"/>
              <a:chExt cx="812800" cy="812800"/>
            </a:xfrm>
          </p:grpSpPr>
          <p:sp>
            <p:nvSpPr>
              <p:cNvPr id="541" name="Freeform 40">
                <a:extLst>
                  <a:ext uri="{FF2B5EF4-FFF2-40B4-BE49-F238E27FC236}">
                    <a16:creationId xmlns:a16="http://schemas.microsoft.com/office/drawing/2014/main" id="{BAFFF222-51B7-4412-B129-35377D4AB6AD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47625" cap="sq">
                <a:solidFill>
                  <a:srgbClr val="11275A"/>
                </a:solidFill>
                <a:prstDash val="solid"/>
                <a:miter/>
              </a:ln>
            </p:spPr>
          </p:sp>
          <p:sp>
            <p:nvSpPr>
              <p:cNvPr id="542" name="TextBox 41">
                <a:extLst>
                  <a:ext uri="{FF2B5EF4-FFF2-40B4-BE49-F238E27FC236}">
                    <a16:creationId xmlns:a16="http://schemas.microsoft.com/office/drawing/2014/main" id="{91532732-864D-4E71-957F-1828193584B1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90254" tIns="90254" rIns="90254" bIns="90254" rtlCol="0" anchor="ctr"/>
              <a:lstStyle/>
              <a:p>
                <a:pPr algn="ctr">
                  <a:lnSpc>
                    <a:spcPts val="1473"/>
                  </a:lnSpc>
                </a:pPr>
                <a:endParaRPr/>
              </a:p>
            </p:txBody>
          </p:sp>
        </p:grpSp>
        <p:grpSp>
          <p:nvGrpSpPr>
            <p:cNvPr id="447" name="Group 42">
              <a:extLst>
                <a:ext uri="{FF2B5EF4-FFF2-40B4-BE49-F238E27FC236}">
                  <a16:creationId xmlns:a16="http://schemas.microsoft.com/office/drawing/2014/main" id="{5DDB0D1C-ABE8-478F-9A05-F3D9FF12CC19}"/>
                </a:ext>
              </a:extLst>
            </p:cNvPr>
            <p:cNvGrpSpPr/>
            <p:nvPr/>
          </p:nvGrpSpPr>
          <p:grpSpPr>
            <a:xfrm rot="10800000">
              <a:off x="5466055" y="1380532"/>
              <a:ext cx="709261" cy="468743"/>
              <a:chOff x="0" y="0"/>
              <a:chExt cx="532401" cy="267475"/>
            </a:xfrm>
          </p:grpSpPr>
          <p:sp>
            <p:nvSpPr>
              <p:cNvPr id="539" name="Freeform 43">
                <a:extLst>
                  <a:ext uri="{FF2B5EF4-FFF2-40B4-BE49-F238E27FC236}">
                    <a16:creationId xmlns:a16="http://schemas.microsoft.com/office/drawing/2014/main" id="{53C24FF7-B0B2-44CD-9814-0DD492B01CB6}"/>
                  </a:ext>
                </a:extLst>
              </p:cNvPr>
              <p:cNvSpPr/>
              <p:nvPr/>
            </p:nvSpPr>
            <p:spPr>
              <a:xfrm>
                <a:off x="0" y="0"/>
                <a:ext cx="532401" cy="267475"/>
              </a:xfrm>
              <a:custGeom>
                <a:avLst/>
                <a:gdLst/>
                <a:ahLst/>
                <a:cxnLst/>
                <a:rect l="l" t="t" r="r" b="b"/>
                <a:pathLst>
                  <a:path w="532401" h="267475">
                    <a:moveTo>
                      <a:pt x="0" y="0"/>
                    </a:moveTo>
                    <a:lnTo>
                      <a:pt x="532401" y="0"/>
                    </a:lnTo>
                    <a:lnTo>
                      <a:pt x="532401" y="267475"/>
                    </a:lnTo>
                    <a:lnTo>
                      <a:pt x="0" y="267475"/>
                    </a:lnTo>
                    <a:close/>
                  </a:path>
                </a:pathLst>
              </a:custGeom>
              <a:solidFill>
                <a:srgbClr val="FAFAF9"/>
              </a:solidFill>
            </p:spPr>
          </p:sp>
          <p:sp>
            <p:nvSpPr>
              <p:cNvPr id="540" name="TextBox 44">
                <a:extLst>
                  <a:ext uri="{FF2B5EF4-FFF2-40B4-BE49-F238E27FC236}">
                    <a16:creationId xmlns:a16="http://schemas.microsoft.com/office/drawing/2014/main" id="{8B1FF066-2FD9-48DB-8CC6-004C2A838E1A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532401" cy="296050"/>
              </a:xfrm>
              <a:prstGeom prst="rect">
                <a:avLst/>
              </a:prstGeom>
            </p:spPr>
            <p:txBody>
              <a:bodyPr lIns="90254" tIns="90254" rIns="90254" bIns="90254" rtlCol="0" anchor="ctr"/>
              <a:lstStyle/>
              <a:p>
                <a:pPr algn="ctr">
                  <a:lnSpc>
                    <a:spcPts val="1473"/>
                  </a:lnSpc>
                </a:pPr>
                <a:endParaRPr/>
              </a:p>
            </p:txBody>
          </p:sp>
        </p:grpSp>
        <p:grpSp>
          <p:nvGrpSpPr>
            <p:cNvPr id="448" name="Group 45">
              <a:extLst>
                <a:ext uri="{FF2B5EF4-FFF2-40B4-BE49-F238E27FC236}">
                  <a16:creationId xmlns:a16="http://schemas.microsoft.com/office/drawing/2014/main" id="{A439673C-AFCB-4019-96F1-749C180CA5F3}"/>
                </a:ext>
              </a:extLst>
            </p:cNvPr>
            <p:cNvGrpSpPr/>
            <p:nvPr/>
          </p:nvGrpSpPr>
          <p:grpSpPr>
            <a:xfrm rot="10800000">
              <a:off x="5466056" y="1374905"/>
              <a:ext cx="62421" cy="64912"/>
              <a:chOff x="0" y="0"/>
              <a:chExt cx="812800" cy="812800"/>
            </a:xfrm>
          </p:grpSpPr>
          <p:sp>
            <p:nvSpPr>
              <p:cNvPr id="537" name="Freeform 46">
                <a:extLst>
                  <a:ext uri="{FF2B5EF4-FFF2-40B4-BE49-F238E27FC236}">
                    <a16:creationId xmlns:a16="http://schemas.microsoft.com/office/drawing/2014/main" id="{52752F3B-37E9-4967-BBB8-1C1017C852D7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1275A"/>
              </a:solidFill>
            </p:spPr>
          </p:sp>
          <p:sp>
            <p:nvSpPr>
              <p:cNvPr id="538" name="TextBox 47">
                <a:extLst>
                  <a:ext uri="{FF2B5EF4-FFF2-40B4-BE49-F238E27FC236}">
                    <a16:creationId xmlns:a16="http://schemas.microsoft.com/office/drawing/2014/main" id="{DE1588DD-95DA-4176-AD1E-2EC156945A22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90254" tIns="90254" rIns="90254" bIns="90254" rtlCol="0" anchor="ctr"/>
              <a:lstStyle/>
              <a:p>
                <a:pPr algn="ctr">
                  <a:lnSpc>
                    <a:spcPts val="1473"/>
                  </a:lnSpc>
                </a:pPr>
                <a:endParaRPr/>
              </a:p>
            </p:txBody>
          </p:sp>
        </p:grpSp>
        <p:grpSp>
          <p:nvGrpSpPr>
            <p:cNvPr id="449" name="Group 48">
              <a:extLst>
                <a:ext uri="{FF2B5EF4-FFF2-40B4-BE49-F238E27FC236}">
                  <a16:creationId xmlns:a16="http://schemas.microsoft.com/office/drawing/2014/main" id="{F4F5F156-B846-4209-8471-8CDC6030338B}"/>
                </a:ext>
              </a:extLst>
            </p:cNvPr>
            <p:cNvGrpSpPr/>
            <p:nvPr/>
          </p:nvGrpSpPr>
          <p:grpSpPr>
            <a:xfrm rot="10800000">
              <a:off x="6112895" y="1374905"/>
              <a:ext cx="62421" cy="64912"/>
              <a:chOff x="0" y="0"/>
              <a:chExt cx="812800" cy="812800"/>
            </a:xfrm>
          </p:grpSpPr>
          <p:sp>
            <p:nvSpPr>
              <p:cNvPr id="535" name="Freeform 49">
                <a:extLst>
                  <a:ext uri="{FF2B5EF4-FFF2-40B4-BE49-F238E27FC236}">
                    <a16:creationId xmlns:a16="http://schemas.microsoft.com/office/drawing/2014/main" id="{C30CA83D-A492-49A9-92DB-A2C9DB09800B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1275A"/>
              </a:solidFill>
            </p:spPr>
          </p:sp>
          <p:sp>
            <p:nvSpPr>
              <p:cNvPr id="536" name="TextBox 50">
                <a:extLst>
                  <a:ext uri="{FF2B5EF4-FFF2-40B4-BE49-F238E27FC236}">
                    <a16:creationId xmlns:a16="http://schemas.microsoft.com/office/drawing/2014/main" id="{077DCB21-8BD3-4EE8-AACD-ABBFEF15D231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90254" tIns="90254" rIns="90254" bIns="90254" rtlCol="0" anchor="ctr"/>
              <a:lstStyle/>
              <a:p>
                <a:pPr algn="ctr">
                  <a:lnSpc>
                    <a:spcPts val="1473"/>
                  </a:lnSpc>
                </a:pPr>
                <a:endParaRPr/>
              </a:p>
            </p:txBody>
          </p:sp>
        </p:grpSp>
        <p:sp>
          <p:nvSpPr>
            <p:cNvPr id="450" name="Freeform 51">
              <a:extLst>
                <a:ext uri="{FF2B5EF4-FFF2-40B4-BE49-F238E27FC236}">
                  <a16:creationId xmlns:a16="http://schemas.microsoft.com/office/drawing/2014/main" id="{7B2DC944-21EC-4452-AAE3-4048DF0CE11A}"/>
                </a:ext>
              </a:extLst>
            </p:cNvPr>
            <p:cNvSpPr/>
            <p:nvPr/>
          </p:nvSpPr>
          <p:spPr>
            <a:xfrm rot="10800000">
              <a:off x="5535586" y="1110887"/>
              <a:ext cx="570199" cy="592949"/>
            </a:xfrm>
            <a:custGeom>
              <a:avLst/>
              <a:gdLst/>
              <a:ahLst/>
              <a:cxnLst/>
              <a:rect l="l" t="t" r="r" b="b"/>
              <a:pathLst>
                <a:path w="665610" h="665610">
                  <a:moveTo>
                    <a:pt x="0" y="0"/>
                  </a:moveTo>
                  <a:lnTo>
                    <a:pt x="665610" y="0"/>
                  </a:lnTo>
                  <a:lnTo>
                    <a:pt x="665610" y="665610"/>
                  </a:lnTo>
                  <a:lnTo>
                    <a:pt x="0" y="6656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451" name="Group 52">
              <a:extLst>
                <a:ext uri="{FF2B5EF4-FFF2-40B4-BE49-F238E27FC236}">
                  <a16:creationId xmlns:a16="http://schemas.microsoft.com/office/drawing/2014/main" id="{9F12642F-EC91-411D-9D46-E8B564FE1AE8}"/>
                </a:ext>
              </a:extLst>
            </p:cNvPr>
            <p:cNvGrpSpPr/>
            <p:nvPr/>
          </p:nvGrpSpPr>
          <p:grpSpPr>
            <a:xfrm rot="10800000">
              <a:off x="5578946" y="1155976"/>
              <a:ext cx="483480" cy="502769"/>
              <a:chOff x="0" y="0"/>
              <a:chExt cx="812800" cy="812800"/>
            </a:xfrm>
          </p:grpSpPr>
          <p:sp>
            <p:nvSpPr>
              <p:cNvPr id="533" name="Freeform 53">
                <a:extLst>
                  <a:ext uri="{FF2B5EF4-FFF2-40B4-BE49-F238E27FC236}">
                    <a16:creationId xmlns:a16="http://schemas.microsoft.com/office/drawing/2014/main" id="{FBA39E08-352B-48CD-AFF5-BEDCB3C47429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534" name="TextBox 54">
                <a:extLst>
                  <a:ext uri="{FF2B5EF4-FFF2-40B4-BE49-F238E27FC236}">
                    <a16:creationId xmlns:a16="http://schemas.microsoft.com/office/drawing/2014/main" id="{C894A971-0381-49BC-BCF7-5BEEFE8B7B83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63432" tIns="63432" rIns="63432" bIns="63432" rtlCol="0" anchor="ctr"/>
              <a:lstStyle/>
              <a:p>
                <a:pPr algn="ctr">
                  <a:lnSpc>
                    <a:spcPts val="1473"/>
                  </a:lnSpc>
                </a:pPr>
                <a:endParaRPr/>
              </a:p>
            </p:txBody>
          </p:sp>
        </p:grpSp>
        <p:grpSp>
          <p:nvGrpSpPr>
            <p:cNvPr id="452" name="Group 55">
              <a:extLst>
                <a:ext uri="{FF2B5EF4-FFF2-40B4-BE49-F238E27FC236}">
                  <a16:creationId xmlns:a16="http://schemas.microsoft.com/office/drawing/2014/main" id="{AE10D92A-FD9B-480D-88BC-3548D3FF9E81}"/>
                </a:ext>
              </a:extLst>
            </p:cNvPr>
            <p:cNvGrpSpPr/>
            <p:nvPr/>
          </p:nvGrpSpPr>
          <p:grpSpPr>
            <a:xfrm rot="10800000">
              <a:off x="6909103" y="1063645"/>
              <a:ext cx="661058" cy="687432"/>
              <a:chOff x="0" y="0"/>
              <a:chExt cx="812800" cy="812800"/>
            </a:xfrm>
          </p:grpSpPr>
          <p:sp>
            <p:nvSpPr>
              <p:cNvPr id="531" name="Freeform 56">
                <a:extLst>
                  <a:ext uri="{FF2B5EF4-FFF2-40B4-BE49-F238E27FC236}">
                    <a16:creationId xmlns:a16="http://schemas.microsoft.com/office/drawing/2014/main" id="{A09917BC-F753-4949-987F-25C7F3FAB701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47625" cap="sq">
                <a:solidFill>
                  <a:srgbClr val="11275A"/>
                </a:solidFill>
                <a:prstDash val="solid"/>
                <a:miter/>
              </a:ln>
            </p:spPr>
          </p:sp>
          <p:sp>
            <p:nvSpPr>
              <p:cNvPr id="532" name="TextBox 57">
                <a:extLst>
                  <a:ext uri="{FF2B5EF4-FFF2-40B4-BE49-F238E27FC236}">
                    <a16:creationId xmlns:a16="http://schemas.microsoft.com/office/drawing/2014/main" id="{9CC00EBC-E8C4-4B62-AD6C-C48FE1504436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90254" tIns="90254" rIns="90254" bIns="90254" rtlCol="0" anchor="ctr"/>
              <a:lstStyle/>
              <a:p>
                <a:pPr algn="ctr">
                  <a:lnSpc>
                    <a:spcPts val="1473"/>
                  </a:lnSpc>
                </a:pPr>
                <a:endParaRPr/>
              </a:p>
            </p:txBody>
          </p:sp>
        </p:grpSp>
        <p:grpSp>
          <p:nvGrpSpPr>
            <p:cNvPr id="453" name="Group 58">
              <a:extLst>
                <a:ext uri="{FF2B5EF4-FFF2-40B4-BE49-F238E27FC236}">
                  <a16:creationId xmlns:a16="http://schemas.microsoft.com/office/drawing/2014/main" id="{C4E16ABF-0EA6-4F10-B81C-30F0499BFAE3}"/>
                </a:ext>
              </a:extLst>
            </p:cNvPr>
            <p:cNvGrpSpPr/>
            <p:nvPr/>
          </p:nvGrpSpPr>
          <p:grpSpPr>
            <a:xfrm rot="10800000">
              <a:off x="6884576" y="1380532"/>
              <a:ext cx="709261" cy="406427"/>
              <a:chOff x="0" y="0"/>
              <a:chExt cx="532401" cy="267475"/>
            </a:xfrm>
          </p:grpSpPr>
          <p:sp>
            <p:nvSpPr>
              <p:cNvPr id="529" name="Freeform 59">
                <a:extLst>
                  <a:ext uri="{FF2B5EF4-FFF2-40B4-BE49-F238E27FC236}">
                    <a16:creationId xmlns:a16="http://schemas.microsoft.com/office/drawing/2014/main" id="{D852BC27-DEEE-4437-9ABF-47D3B98F1C1D}"/>
                  </a:ext>
                </a:extLst>
              </p:cNvPr>
              <p:cNvSpPr/>
              <p:nvPr/>
            </p:nvSpPr>
            <p:spPr>
              <a:xfrm>
                <a:off x="0" y="0"/>
                <a:ext cx="532401" cy="267475"/>
              </a:xfrm>
              <a:custGeom>
                <a:avLst/>
                <a:gdLst/>
                <a:ahLst/>
                <a:cxnLst/>
                <a:rect l="l" t="t" r="r" b="b"/>
                <a:pathLst>
                  <a:path w="532401" h="267475">
                    <a:moveTo>
                      <a:pt x="0" y="0"/>
                    </a:moveTo>
                    <a:lnTo>
                      <a:pt x="532401" y="0"/>
                    </a:lnTo>
                    <a:lnTo>
                      <a:pt x="532401" y="267475"/>
                    </a:lnTo>
                    <a:lnTo>
                      <a:pt x="0" y="267475"/>
                    </a:lnTo>
                    <a:close/>
                  </a:path>
                </a:pathLst>
              </a:custGeom>
              <a:solidFill>
                <a:srgbClr val="FAFAF9"/>
              </a:solidFill>
            </p:spPr>
          </p:sp>
          <p:sp>
            <p:nvSpPr>
              <p:cNvPr id="530" name="TextBox 60">
                <a:extLst>
                  <a:ext uri="{FF2B5EF4-FFF2-40B4-BE49-F238E27FC236}">
                    <a16:creationId xmlns:a16="http://schemas.microsoft.com/office/drawing/2014/main" id="{9B3E84ED-D17B-4060-897B-27FF24B46089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532401" cy="296050"/>
              </a:xfrm>
              <a:prstGeom prst="rect">
                <a:avLst/>
              </a:prstGeom>
            </p:spPr>
            <p:txBody>
              <a:bodyPr lIns="90254" tIns="90254" rIns="90254" bIns="90254" rtlCol="0" anchor="ctr"/>
              <a:lstStyle/>
              <a:p>
                <a:pPr algn="ctr">
                  <a:lnSpc>
                    <a:spcPts val="1473"/>
                  </a:lnSpc>
                </a:pPr>
                <a:endParaRPr/>
              </a:p>
            </p:txBody>
          </p:sp>
        </p:grpSp>
        <p:grpSp>
          <p:nvGrpSpPr>
            <p:cNvPr id="454" name="Group 61">
              <a:extLst>
                <a:ext uri="{FF2B5EF4-FFF2-40B4-BE49-F238E27FC236}">
                  <a16:creationId xmlns:a16="http://schemas.microsoft.com/office/drawing/2014/main" id="{5CFE716F-AB8F-4E72-A15B-322377DF1AB4}"/>
                </a:ext>
              </a:extLst>
            </p:cNvPr>
            <p:cNvGrpSpPr/>
            <p:nvPr/>
          </p:nvGrpSpPr>
          <p:grpSpPr>
            <a:xfrm rot="10800000">
              <a:off x="6884577" y="1374905"/>
              <a:ext cx="62421" cy="64912"/>
              <a:chOff x="0" y="0"/>
              <a:chExt cx="812800" cy="812800"/>
            </a:xfrm>
          </p:grpSpPr>
          <p:sp>
            <p:nvSpPr>
              <p:cNvPr id="527" name="Freeform 62">
                <a:extLst>
                  <a:ext uri="{FF2B5EF4-FFF2-40B4-BE49-F238E27FC236}">
                    <a16:creationId xmlns:a16="http://schemas.microsoft.com/office/drawing/2014/main" id="{791EE00A-8B72-4A58-8C7C-90D993985F1D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1275A"/>
              </a:solidFill>
            </p:spPr>
          </p:sp>
          <p:sp>
            <p:nvSpPr>
              <p:cNvPr id="528" name="TextBox 63">
                <a:extLst>
                  <a:ext uri="{FF2B5EF4-FFF2-40B4-BE49-F238E27FC236}">
                    <a16:creationId xmlns:a16="http://schemas.microsoft.com/office/drawing/2014/main" id="{06F67769-C1C2-481D-B705-A478AA2BEB70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90254" tIns="90254" rIns="90254" bIns="90254" rtlCol="0" anchor="ctr"/>
              <a:lstStyle/>
              <a:p>
                <a:pPr algn="ctr">
                  <a:lnSpc>
                    <a:spcPts val="1473"/>
                  </a:lnSpc>
                </a:pPr>
                <a:endParaRPr/>
              </a:p>
            </p:txBody>
          </p:sp>
        </p:grpSp>
        <p:grpSp>
          <p:nvGrpSpPr>
            <p:cNvPr id="455" name="Group 64">
              <a:extLst>
                <a:ext uri="{FF2B5EF4-FFF2-40B4-BE49-F238E27FC236}">
                  <a16:creationId xmlns:a16="http://schemas.microsoft.com/office/drawing/2014/main" id="{68469768-AC98-4F86-A4D4-884121694653}"/>
                </a:ext>
              </a:extLst>
            </p:cNvPr>
            <p:cNvGrpSpPr/>
            <p:nvPr/>
          </p:nvGrpSpPr>
          <p:grpSpPr>
            <a:xfrm rot="10800000">
              <a:off x="7531416" y="1374905"/>
              <a:ext cx="62421" cy="64912"/>
              <a:chOff x="0" y="0"/>
              <a:chExt cx="812800" cy="812800"/>
            </a:xfrm>
          </p:grpSpPr>
          <p:sp>
            <p:nvSpPr>
              <p:cNvPr id="525" name="Freeform 65">
                <a:extLst>
                  <a:ext uri="{FF2B5EF4-FFF2-40B4-BE49-F238E27FC236}">
                    <a16:creationId xmlns:a16="http://schemas.microsoft.com/office/drawing/2014/main" id="{F331912E-EC2C-4226-ADE0-C6EBFD47E229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1275A"/>
              </a:solidFill>
            </p:spPr>
          </p:sp>
          <p:sp>
            <p:nvSpPr>
              <p:cNvPr id="526" name="TextBox 66">
                <a:extLst>
                  <a:ext uri="{FF2B5EF4-FFF2-40B4-BE49-F238E27FC236}">
                    <a16:creationId xmlns:a16="http://schemas.microsoft.com/office/drawing/2014/main" id="{35130ABF-E891-4A84-8D73-B4C8BEA9BA1A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90254" tIns="90254" rIns="90254" bIns="90254" rtlCol="0" anchor="ctr"/>
              <a:lstStyle/>
              <a:p>
                <a:pPr algn="ctr">
                  <a:lnSpc>
                    <a:spcPts val="1473"/>
                  </a:lnSpc>
                </a:pPr>
                <a:endParaRPr/>
              </a:p>
            </p:txBody>
          </p:sp>
        </p:grpSp>
        <p:sp>
          <p:nvSpPr>
            <p:cNvPr id="456" name="Freeform 67">
              <a:extLst>
                <a:ext uri="{FF2B5EF4-FFF2-40B4-BE49-F238E27FC236}">
                  <a16:creationId xmlns:a16="http://schemas.microsoft.com/office/drawing/2014/main" id="{5418FA5D-B65D-4D3A-A868-1254C0DF6898}"/>
                </a:ext>
              </a:extLst>
            </p:cNvPr>
            <p:cNvSpPr/>
            <p:nvPr/>
          </p:nvSpPr>
          <p:spPr>
            <a:xfrm rot="10800000">
              <a:off x="6954108" y="1110887"/>
              <a:ext cx="570199" cy="592949"/>
            </a:xfrm>
            <a:custGeom>
              <a:avLst/>
              <a:gdLst/>
              <a:ahLst/>
              <a:cxnLst/>
              <a:rect l="l" t="t" r="r" b="b"/>
              <a:pathLst>
                <a:path w="665610" h="665610">
                  <a:moveTo>
                    <a:pt x="0" y="0"/>
                  </a:moveTo>
                  <a:lnTo>
                    <a:pt x="665609" y="0"/>
                  </a:lnTo>
                  <a:lnTo>
                    <a:pt x="665609" y="665610"/>
                  </a:lnTo>
                  <a:lnTo>
                    <a:pt x="0" y="6656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457" name="Group 68">
              <a:extLst>
                <a:ext uri="{FF2B5EF4-FFF2-40B4-BE49-F238E27FC236}">
                  <a16:creationId xmlns:a16="http://schemas.microsoft.com/office/drawing/2014/main" id="{83EB231F-4B66-4962-91EB-3A8B1E2100E9}"/>
                </a:ext>
              </a:extLst>
            </p:cNvPr>
            <p:cNvGrpSpPr/>
            <p:nvPr/>
          </p:nvGrpSpPr>
          <p:grpSpPr>
            <a:xfrm rot="10800000">
              <a:off x="6997468" y="1155976"/>
              <a:ext cx="483480" cy="502769"/>
              <a:chOff x="0" y="0"/>
              <a:chExt cx="812800" cy="812800"/>
            </a:xfrm>
          </p:grpSpPr>
          <p:sp>
            <p:nvSpPr>
              <p:cNvPr id="523" name="Freeform 69">
                <a:extLst>
                  <a:ext uri="{FF2B5EF4-FFF2-40B4-BE49-F238E27FC236}">
                    <a16:creationId xmlns:a16="http://schemas.microsoft.com/office/drawing/2014/main" id="{A29A2F95-5D49-4F13-9C2A-AE19444C6952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524" name="TextBox 70">
                <a:extLst>
                  <a:ext uri="{FF2B5EF4-FFF2-40B4-BE49-F238E27FC236}">
                    <a16:creationId xmlns:a16="http://schemas.microsoft.com/office/drawing/2014/main" id="{8D88DF48-7AFB-4545-B06E-B6A8F31C036E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63432" tIns="63432" rIns="63432" bIns="63432" rtlCol="0" anchor="ctr"/>
              <a:lstStyle/>
              <a:p>
                <a:pPr algn="ctr">
                  <a:lnSpc>
                    <a:spcPts val="1473"/>
                  </a:lnSpc>
                </a:pPr>
                <a:endParaRPr/>
              </a:p>
            </p:txBody>
          </p:sp>
        </p:grpSp>
        <p:grpSp>
          <p:nvGrpSpPr>
            <p:cNvPr id="458" name="Group 71">
              <a:extLst>
                <a:ext uri="{FF2B5EF4-FFF2-40B4-BE49-F238E27FC236}">
                  <a16:creationId xmlns:a16="http://schemas.microsoft.com/office/drawing/2014/main" id="{1F7FD00B-D603-41C8-8FEE-3525343F32A9}"/>
                </a:ext>
              </a:extLst>
            </p:cNvPr>
            <p:cNvGrpSpPr/>
            <p:nvPr/>
          </p:nvGrpSpPr>
          <p:grpSpPr>
            <a:xfrm>
              <a:off x="7617513" y="1220940"/>
              <a:ext cx="661058" cy="687432"/>
              <a:chOff x="0" y="0"/>
              <a:chExt cx="812800" cy="812800"/>
            </a:xfrm>
          </p:grpSpPr>
          <p:sp>
            <p:nvSpPr>
              <p:cNvPr id="521" name="Freeform 72">
                <a:extLst>
                  <a:ext uri="{FF2B5EF4-FFF2-40B4-BE49-F238E27FC236}">
                    <a16:creationId xmlns:a16="http://schemas.microsoft.com/office/drawing/2014/main" id="{3A42BE1D-7E9A-485D-B3AD-DCE65F81C2CE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47625" cap="sq">
                <a:solidFill>
                  <a:srgbClr val="142A50"/>
                </a:solidFill>
                <a:prstDash val="solid"/>
                <a:miter/>
              </a:ln>
            </p:spPr>
          </p:sp>
          <p:sp>
            <p:nvSpPr>
              <p:cNvPr id="522" name="TextBox 73">
                <a:extLst>
                  <a:ext uri="{FF2B5EF4-FFF2-40B4-BE49-F238E27FC236}">
                    <a16:creationId xmlns:a16="http://schemas.microsoft.com/office/drawing/2014/main" id="{4AEB5496-1ABF-45BF-91BB-FAAB1E03A629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90254" tIns="90254" rIns="90254" bIns="90254" rtlCol="0" anchor="ctr"/>
              <a:lstStyle/>
              <a:p>
                <a:pPr algn="ctr">
                  <a:lnSpc>
                    <a:spcPts val="1473"/>
                  </a:lnSpc>
                </a:pPr>
                <a:endParaRPr/>
              </a:p>
            </p:txBody>
          </p:sp>
        </p:grpSp>
        <p:grpSp>
          <p:nvGrpSpPr>
            <p:cNvPr id="459" name="Group 74">
              <a:extLst>
                <a:ext uri="{FF2B5EF4-FFF2-40B4-BE49-F238E27FC236}">
                  <a16:creationId xmlns:a16="http://schemas.microsoft.com/office/drawing/2014/main" id="{ADFA4225-C86C-4264-B12F-2EB90FBCB0A2}"/>
                </a:ext>
              </a:extLst>
            </p:cNvPr>
            <p:cNvGrpSpPr/>
            <p:nvPr/>
          </p:nvGrpSpPr>
          <p:grpSpPr>
            <a:xfrm>
              <a:off x="7593838" y="1102775"/>
              <a:ext cx="709261" cy="488709"/>
              <a:chOff x="0" y="0"/>
              <a:chExt cx="532401" cy="267475"/>
            </a:xfrm>
          </p:grpSpPr>
          <p:sp>
            <p:nvSpPr>
              <p:cNvPr id="519" name="Freeform 75">
                <a:extLst>
                  <a:ext uri="{FF2B5EF4-FFF2-40B4-BE49-F238E27FC236}">
                    <a16:creationId xmlns:a16="http://schemas.microsoft.com/office/drawing/2014/main" id="{3D32A50B-9F79-456C-B39E-EC044ABA3A58}"/>
                  </a:ext>
                </a:extLst>
              </p:cNvPr>
              <p:cNvSpPr/>
              <p:nvPr/>
            </p:nvSpPr>
            <p:spPr>
              <a:xfrm>
                <a:off x="0" y="0"/>
                <a:ext cx="532401" cy="267475"/>
              </a:xfrm>
              <a:custGeom>
                <a:avLst/>
                <a:gdLst/>
                <a:ahLst/>
                <a:cxnLst/>
                <a:rect l="l" t="t" r="r" b="b"/>
                <a:pathLst>
                  <a:path w="532401" h="267475">
                    <a:moveTo>
                      <a:pt x="0" y="0"/>
                    </a:moveTo>
                    <a:lnTo>
                      <a:pt x="532401" y="0"/>
                    </a:lnTo>
                    <a:lnTo>
                      <a:pt x="532401" y="267475"/>
                    </a:lnTo>
                    <a:lnTo>
                      <a:pt x="0" y="267475"/>
                    </a:lnTo>
                    <a:close/>
                  </a:path>
                </a:pathLst>
              </a:custGeom>
              <a:solidFill>
                <a:srgbClr val="FAFAF9"/>
              </a:solidFill>
            </p:spPr>
          </p:sp>
          <p:sp>
            <p:nvSpPr>
              <p:cNvPr id="520" name="TextBox 76">
                <a:extLst>
                  <a:ext uri="{FF2B5EF4-FFF2-40B4-BE49-F238E27FC236}">
                    <a16:creationId xmlns:a16="http://schemas.microsoft.com/office/drawing/2014/main" id="{5FA0BE9D-8F57-4D62-B90F-78BEFCCBE6BE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532401" cy="296050"/>
              </a:xfrm>
              <a:prstGeom prst="rect">
                <a:avLst/>
              </a:prstGeom>
            </p:spPr>
            <p:txBody>
              <a:bodyPr lIns="90254" tIns="90254" rIns="90254" bIns="90254" rtlCol="0" anchor="ctr"/>
              <a:lstStyle/>
              <a:p>
                <a:pPr algn="ctr">
                  <a:lnSpc>
                    <a:spcPts val="1473"/>
                  </a:lnSpc>
                </a:pPr>
                <a:endParaRPr/>
              </a:p>
            </p:txBody>
          </p:sp>
        </p:grpSp>
        <p:grpSp>
          <p:nvGrpSpPr>
            <p:cNvPr id="460" name="Group 77">
              <a:extLst>
                <a:ext uri="{FF2B5EF4-FFF2-40B4-BE49-F238E27FC236}">
                  <a16:creationId xmlns:a16="http://schemas.microsoft.com/office/drawing/2014/main" id="{1F283180-39E6-4F44-B7CB-FD4EE6F06361}"/>
                </a:ext>
              </a:extLst>
            </p:cNvPr>
            <p:cNvGrpSpPr/>
            <p:nvPr/>
          </p:nvGrpSpPr>
          <p:grpSpPr>
            <a:xfrm>
              <a:off x="7593838" y="1532200"/>
              <a:ext cx="62421" cy="64912"/>
              <a:chOff x="0" y="0"/>
              <a:chExt cx="812800" cy="812800"/>
            </a:xfrm>
          </p:grpSpPr>
          <p:sp>
            <p:nvSpPr>
              <p:cNvPr id="517" name="Freeform 78">
                <a:extLst>
                  <a:ext uri="{FF2B5EF4-FFF2-40B4-BE49-F238E27FC236}">
                    <a16:creationId xmlns:a16="http://schemas.microsoft.com/office/drawing/2014/main" id="{E53CC129-17B7-4078-9520-9FCA54A09187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1275A"/>
              </a:solidFill>
            </p:spPr>
          </p:sp>
          <p:sp>
            <p:nvSpPr>
              <p:cNvPr id="518" name="TextBox 79">
                <a:extLst>
                  <a:ext uri="{FF2B5EF4-FFF2-40B4-BE49-F238E27FC236}">
                    <a16:creationId xmlns:a16="http://schemas.microsoft.com/office/drawing/2014/main" id="{80A457D6-3AA7-4D59-AFF6-F9853121CDC7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90254" tIns="90254" rIns="90254" bIns="90254" rtlCol="0" anchor="ctr"/>
              <a:lstStyle/>
              <a:p>
                <a:pPr algn="ctr">
                  <a:lnSpc>
                    <a:spcPts val="1473"/>
                  </a:lnSpc>
                </a:pPr>
                <a:endParaRPr/>
              </a:p>
            </p:txBody>
          </p:sp>
        </p:grpSp>
        <p:grpSp>
          <p:nvGrpSpPr>
            <p:cNvPr id="461" name="Group 80">
              <a:extLst>
                <a:ext uri="{FF2B5EF4-FFF2-40B4-BE49-F238E27FC236}">
                  <a16:creationId xmlns:a16="http://schemas.microsoft.com/office/drawing/2014/main" id="{1B65ECDF-D368-4B70-B5B2-B64B54DF0BBA}"/>
                </a:ext>
              </a:extLst>
            </p:cNvPr>
            <p:cNvGrpSpPr/>
            <p:nvPr/>
          </p:nvGrpSpPr>
          <p:grpSpPr>
            <a:xfrm>
              <a:off x="8239811" y="1532200"/>
              <a:ext cx="62421" cy="64912"/>
              <a:chOff x="0" y="0"/>
              <a:chExt cx="812800" cy="812800"/>
            </a:xfrm>
          </p:grpSpPr>
          <p:sp>
            <p:nvSpPr>
              <p:cNvPr id="515" name="Freeform 81">
                <a:extLst>
                  <a:ext uri="{FF2B5EF4-FFF2-40B4-BE49-F238E27FC236}">
                    <a16:creationId xmlns:a16="http://schemas.microsoft.com/office/drawing/2014/main" id="{96B3FE96-E288-4845-B463-7D5D55608BDA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1275A"/>
              </a:solidFill>
            </p:spPr>
          </p:sp>
          <p:sp>
            <p:nvSpPr>
              <p:cNvPr id="516" name="TextBox 82">
                <a:extLst>
                  <a:ext uri="{FF2B5EF4-FFF2-40B4-BE49-F238E27FC236}">
                    <a16:creationId xmlns:a16="http://schemas.microsoft.com/office/drawing/2014/main" id="{E10431AA-F558-4001-AECC-B15AA56D7A30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90254" tIns="90254" rIns="90254" bIns="90254" rtlCol="0" anchor="ctr"/>
              <a:lstStyle/>
              <a:p>
                <a:pPr algn="ctr">
                  <a:lnSpc>
                    <a:spcPts val="1473"/>
                  </a:lnSpc>
                </a:pPr>
                <a:endParaRPr/>
              </a:p>
            </p:txBody>
          </p:sp>
        </p:grpSp>
        <p:sp>
          <p:nvSpPr>
            <p:cNvPr id="462" name="Freeform 83">
              <a:extLst>
                <a:ext uri="{FF2B5EF4-FFF2-40B4-BE49-F238E27FC236}">
                  <a16:creationId xmlns:a16="http://schemas.microsoft.com/office/drawing/2014/main" id="{F027869F-4CB1-45A5-8C0B-DD714BF69BD3}"/>
                </a:ext>
              </a:extLst>
            </p:cNvPr>
            <p:cNvSpPr/>
            <p:nvPr/>
          </p:nvSpPr>
          <p:spPr>
            <a:xfrm>
              <a:off x="7663368" y="1268182"/>
              <a:ext cx="570199" cy="592949"/>
            </a:xfrm>
            <a:custGeom>
              <a:avLst/>
              <a:gdLst/>
              <a:ahLst/>
              <a:cxnLst/>
              <a:rect l="l" t="t" r="r" b="b"/>
              <a:pathLst>
                <a:path w="665610" h="665610">
                  <a:moveTo>
                    <a:pt x="0" y="0"/>
                  </a:moveTo>
                  <a:lnTo>
                    <a:pt x="665610" y="0"/>
                  </a:lnTo>
                  <a:lnTo>
                    <a:pt x="665610" y="665610"/>
                  </a:lnTo>
                  <a:lnTo>
                    <a:pt x="0" y="6656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463" name="Group 84">
              <a:extLst>
                <a:ext uri="{FF2B5EF4-FFF2-40B4-BE49-F238E27FC236}">
                  <a16:creationId xmlns:a16="http://schemas.microsoft.com/office/drawing/2014/main" id="{F699E786-5DE7-4B67-A329-28C99440E6EE}"/>
                </a:ext>
              </a:extLst>
            </p:cNvPr>
            <p:cNvGrpSpPr/>
            <p:nvPr/>
          </p:nvGrpSpPr>
          <p:grpSpPr>
            <a:xfrm>
              <a:off x="7706728" y="1313271"/>
              <a:ext cx="483480" cy="502769"/>
              <a:chOff x="0" y="0"/>
              <a:chExt cx="812800" cy="812800"/>
            </a:xfrm>
          </p:grpSpPr>
          <p:sp>
            <p:nvSpPr>
              <p:cNvPr id="513" name="Freeform 85">
                <a:extLst>
                  <a:ext uri="{FF2B5EF4-FFF2-40B4-BE49-F238E27FC236}">
                    <a16:creationId xmlns:a16="http://schemas.microsoft.com/office/drawing/2014/main" id="{6FEB7FE5-8749-47AA-ADE1-BD78CC223F1E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514" name="TextBox 86">
                <a:extLst>
                  <a:ext uri="{FF2B5EF4-FFF2-40B4-BE49-F238E27FC236}">
                    <a16:creationId xmlns:a16="http://schemas.microsoft.com/office/drawing/2014/main" id="{17188E9B-BEEA-4E50-A848-46C2BFBAAB18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63432" tIns="63432" rIns="63432" bIns="63432" rtlCol="0" anchor="ctr"/>
              <a:lstStyle/>
              <a:p>
                <a:pPr algn="ctr">
                  <a:lnSpc>
                    <a:spcPts val="1473"/>
                  </a:lnSpc>
                </a:pPr>
                <a:endParaRPr/>
              </a:p>
            </p:txBody>
          </p:sp>
        </p:grpSp>
        <p:sp>
          <p:nvSpPr>
            <p:cNvPr id="464" name="Freeform 87">
              <a:extLst>
                <a:ext uri="{FF2B5EF4-FFF2-40B4-BE49-F238E27FC236}">
                  <a16:creationId xmlns:a16="http://schemas.microsoft.com/office/drawing/2014/main" id="{4D156318-8D62-47C6-9B36-90030918D9ED}"/>
                </a:ext>
              </a:extLst>
            </p:cNvPr>
            <p:cNvSpPr/>
            <p:nvPr/>
          </p:nvSpPr>
          <p:spPr>
            <a:xfrm>
              <a:off x="4993447" y="1380533"/>
              <a:ext cx="235955" cy="349902"/>
            </a:xfrm>
            <a:custGeom>
              <a:avLst/>
              <a:gdLst/>
              <a:ahLst/>
              <a:cxnLst/>
              <a:rect l="l" t="t" r="r" b="b"/>
              <a:pathLst>
                <a:path w="275437" h="392780">
                  <a:moveTo>
                    <a:pt x="0" y="0"/>
                  </a:moveTo>
                  <a:lnTo>
                    <a:pt x="275438" y="0"/>
                  </a:lnTo>
                  <a:lnTo>
                    <a:pt x="275438" y="392781"/>
                  </a:lnTo>
                  <a:lnTo>
                    <a:pt x="0" y="3927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3">
                <a:extLst>
                  <a:ext uri="{96DAC541-7B7A-43D3-8B79-37D633B846F1}">
                    <asvg:svgBlip xmlns:asvg="http://schemas.microsoft.com/office/drawing/2016/SVG/main" r:embed="rId5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65" name="Freeform 88">
              <a:extLst>
                <a:ext uri="{FF2B5EF4-FFF2-40B4-BE49-F238E27FC236}">
                  <a16:creationId xmlns:a16="http://schemas.microsoft.com/office/drawing/2014/main" id="{1C5C8130-DD81-47B6-93AE-4C7A28984BE5}"/>
                </a:ext>
              </a:extLst>
            </p:cNvPr>
            <p:cNvSpPr/>
            <p:nvPr/>
          </p:nvSpPr>
          <p:spPr>
            <a:xfrm>
              <a:off x="5661896" y="1241793"/>
              <a:ext cx="318431" cy="331135"/>
            </a:xfrm>
            <a:custGeom>
              <a:avLst/>
              <a:gdLst/>
              <a:ahLst/>
              <a:cxnLst/>
              <a:rect l="l" t="t" r="r" b="b"/>
              <a:pathLst>
                <a:path w="371713" h="371713">
                  <a:moveTo>
                    <a:pt x="0" y="0"/>
                  </a:moveTo>
                  <a:lnTo>
                    <a:pt x="371713" y="0"/>
                  </a:lnTo>
                  <a:lnTo>
                    <a:pt x="371713" y="371713"/>
                  </a:lnTo>
                  <a:lnTo>
                    <a:pt x="0" y="3717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5">
                <a:extLst>
                  <a:ext uri="{96DAC541-7B7A-43D3-8B79-37D633B846F1}">
                    <asvg:svgBlip xmlns:asvg="http://schemas.microsoft.com/office/drawing/2016/SVG/main" r:embed="rId5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66" name="Freeform 89">
              <a:extLst>
                <a:ext uri="{FF2B5EF4-FFF2-40B4-BE49-F238E27FC236}">
                  <a16:creationId xmlns:a16="http://schemas.microsoft.com/office/drawing/2014/main" id="{52D754D3-A1E9-4E60-B036-B7BD7AD36204}"/>
                </a:ext>
              </a:extLst>
            </p:cNvPr>
            <p:cNvSpPr/>
            <p:nvPr/>
          </p:nvSpPr>
          <p:spPr>
            <a:xfrm>
              <a:off x="6361038" y="1384527"/>
              <a:ext cx="338666" cy="362555"/>
            </a:xfrm>
            <a:custGeom>
              <a:avLst/>
              <a:gdLst/>
              <a:ahLst/>
              <a:cxnLst/>
              <a:rect l="l" t="t" r="r" b="b"/>
              <a:pathLst>
                <a:path w="395335" h="406983">
                  <a:moveTo>
                    <a:pt x="0" y="0"/>
                  </a:moveTo>
                  <a:lnTo>
                    <a:pt x="395336" y="0"/>
                  </a:lnTo>
                  <a:lnTo>
                    <a:pt x="395336" y="406983"/>
                  </a:lnTo>
                  <a:lnTo>
                    <a:pt x="0" y="4069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7">
                <a:extLst>
                  <a:ext uri="{96DAC541-7B7A-43D3-8B79-37D633B846F1}">
                    <asvg:svgBlip xmlns:asvg="http://schemas.microsoft.com/office/drawing/2016/SVG/main" r:embed="rId5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67" name="Freeform 90">
              <a:extLst>
                <a:ext uri="{FF2B5EF4-FFF2-40B4-BE49-F238E27FC236}">
                  <a16:creationId xmlns:a16="http://schemas.microsoft.com/office/drawing/2014/main" id="{7A90C820-0CE6-4FB5-A72A-7D8531854201}"/>
                </a:ext>
              </a:extLst>
            </p:cNvPr>
            <p:cNvSpPr/>
            <p:nvPr/>
          </p:nvSpPr>
          <p:spPr>
            <a:xfrm>
              <a:off x="7066768" y="1240566"/>
              <a:ext cx="344880" cy="331293"/>
            </a:xfrm>
            <a:custGeom>
              <a:avLst/>
              <a:gdLst/>
              <a:ahLst/>
              <a:cxnLst/>
              <a:rect l="l" t="t" r="r" b="b"/>
              <a:pathLst>
                <a:path w="402588" h="371891">
                  <a:moveTo>
                    <a:pt x="0" y="0"/>
                  </a:moveTo>
                  <a:lnTo>
                    <a:pt x="402588" y="0"/>
                  </a:lnTo>
                  <a:lnTo>
                    <a:pt x="402588" y="371890"/>
                  </a:lnTo>
                  <a:lnTo>
                    <a:pt x="0" y="3718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9">
                <a:extLst>
                  <a:ext uri="{96DAC541-7B7A-43D3-8B79-37D633B846F1}">
                    <asvg:svgBlip xmlns:asvg="http://schemas.microsoft.com/office/drawing/2016/SVG/main" r:embed="rId6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68" name="Freeform 91">
              <a:extLst>
                <a:ext uri="{FF2B5EF4-FFF2-40B4-BE49-F238E27FC236}">
                  <a16:creationId xmlns:a16="http://schemas.microsoft.com/office/drawing/2014/main" id="{AACE5491-471F-43BE-A94E-E00EA152EFDC}"/>
                </a:ext>
              </a:extLst>
            </p:cNvPr>
            <p:cNvSpPr/>
            <p:nvPr/>
          </p:nvSpPr>
          <p:spPr>
            <a:xfrm>
              <a:off x="7747209" y="1440327"/>
              <a:ext cx="402519" cy="250956"/>
            </a:xfrm>
            <a:custGeom>
              <a:avLst/>
              <a:gdLst/>
              <a:ahLst/>
              <a:cxnLst/>
              <a:rect l="l" t="t" r="r" b="b"/>
              <a:pathLst>
                <a:path w="469872" h="281709">
                  <a:moveTo>
                    <a:pt x="0" y="0"/>
                  </a:moveTo>
                  <a:lnTo>
                    <a:pt x="469872" y="0"/>
                  </a:lnTo>
                  <a:lnTo>
                    <a:pt x="469872" y="281708"/>
                  </a:lnTo>
                  <a:lnTo>
                    <a:pt x="0" y="2817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1"/>
              <a:stretch>
                <a:fillRect l="-72702" t="-142683" r="-74174" b="-169092"/>
              </a:stretch>
            </a:blipFill>
          </p:spPr>
        </p:sp>
        <p:grpSp>
          <p:nvGrpSpPr>
            <p:cNvPr id="469" name="Group 92">
              <a:extLst>
                <a:ext uri="{FF2B5EF4-FFF2-40B4-BE49-F238E27FC236}">
                  <a16:creationId xmlns:a16="http://schemas.microsoft.com/office/drawing/2014/main" id="{645AD1B3-B472-4F67-9A38-CB778B330F5C}"/>
                </a:ext>
              </a:extLst>
            </p:cNvPr>
            <p:cNvGrpSpPr/>
            <p:nvPr/>
          </p:nvGrpSpPr>
          <p:grpSpPr>
            <a:xfrm rot="10800000">
              <a:off x="8348471" y="1063645"/>
              <a:ext cx="661058" cy="687432"/>
              <a:chOff x="0" y="0"/>
              <a:chExt cx="812800" cy="812800"/>
            </a:xfrm>
          </p:grpSpPr>
          <p:sp>
            <p:nvSpPr>
              <p:cNvPr id="511" name="Freeform 93">
                <a:extLst>
                  <a:ext uri="{FF2B5EF4-FFF2-40B4-BE49-F238E27FC236}">
                    <a16:creationId xmlns:a16="http://schemas.microsoft.com/office/drawing/2014/main" id="{0E75FA2E-4DA9-49C1-BB82-39931FFCD783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47625" cap="sq">
                <a:solidFill>
                  <a:srgbClr val="11275A"/>
                </a:solidFill>
                <a:prstDash val="solid"/>
                <a:miter/>
              </a:ln>
            </p:spPr>
          </p:sp>
          <p:sp>
            <p:nvSpPr>
              <p:cNvPr id="512" name="TextBox 94">
                <a:extLst>
                  <a:ext uri="{FF2B5EF4-FFF2-40B4-BE49-F238E27FC236}">
                    <a16:creationId xmlns:a16="http://schemas.microsoft.com/office/drawing/2014/main" id="{884E8556-F9EF-44EA-8EF6-BC838D303052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90254" tIns="90254" rIns="90254" bIns="90254" rtlCol="0" anchor="ctr"/>
              <a:lstStyle/>
              <a:p>
                <a:pPr algn="ctr">
                  <a:lnSpc>
                    <a:spcPts val="1473"/>
                  </a:lnSpc>
                </a:pPr>
                <a:endParaRPr/>
              </a:p>
            </p:txBody>
          </p:sp>
        </p:grpSp>
        <p:grpSp>
          <p:nvGrpSpPr>
            <p:cNvPr id="470" name="Group 95">
              <a:extLst>
                <a:ext uri="{FF2B5EF4-FFF2-40B4-BE49-F238E27FC236}">
                  <a16:creationId xmlns:a16="http://schemas.microsoft.com/office/drawing/2014/main" id="{AD89FFD0-2180-48BF-89E1-8581FAD9BB5C}"/>
                </a:ext>
              </a:extLst>
            </p:cNvPr>
            <p:cNvGrpSpPr/>
            <p:nvPr/>
          </p:nvGrpSpPr>
          <p:grpSpPr>
            <a:xfrm rot="10800000">
              <a:off x="8323943" y="1380533"/>
              <a:ext cx="709261" cy="516096"/>
              <a:chOff x="0" y="0"/>
              <a:chExt cx="532401" cy="267475"/>
            </a:xfrm>
          </p:grpSpPr>
          <p:sp>
            <p:nvSpPr>
              <p:cNvPr id="509" name="Freeform 96">
                <a:extLst>
                  <a:ext uri="{FF2B5EF4-FFF2-40B4-BE49-F238E27FC236}">
                    <a16:creationId xmlns:a16="http://schemas.microsoft.com/office/drawing/2014/main" id="{57CC6D62-775B-4631-AEA1-85219B120C82}"/>
                  </a:ext>
                </a:extLst>
              </p:cNvPr>
              <p:cNvSpPr/>
              <p:nvPr/>
            </p:nvSpPr>
            <p:spPr>
              <a:xfrm>
                <a:off x="0" y="0"/>
                <a:ext cx="532401" cy="267475"/>
              </a:xfrm>
              <a:custGeom>
                <a:avLst/>
                <a:gdLst/>
                <a:ahLst/>
                <a:cxnLst/>
                <a:rect l="l" t="t" r="r" b="b"/>
                <a:pathLst>
                  <a:path w="532401" h="267475">
                    <a:moveTo>
                      <a:pt x="0" y="0"/>
                    </a:moveTo>
                    <a:lnTo>
                      <a:pt x="532401" y="0"/>
                    </a:lnTo>
                    <a:lnTo>
                      <a:pt x="532401" y="267475"/>
                    </a:lnTo>
                    <a:lnTo>
                      <a:pt x="0" y="267475"/>
                    </a:lnTo>
                    <a:close/>
                  </a:path>
                </a:pathLst>
              </a:custGeom>
              <a:solidFill>
                <a:srgbClr val="FAFAF9"/>
              </a:solidFill>
            </p:spPr>
          </p:sp>
          <p:sp>
            <p:nvSpPr>
              <p:cNvPr id="510" name="TextBox 97">
                <a:extLst>
                  <a:ext uri="{FF2B5EF4-FFF2-40B4-BE49-F238E27FC236}">
                    <a16:creationId xmlns:a16="http://schemas.microsoft.com/office/drawing/2014/main" id="{71B6B0DC-C156-44BB-BDC6-8773ACA650C5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532401" cy="296050"/>
              </a:xfrm>
              <a:prstGeom prst="rect">
                <a:avLst/>
              </a:prstGeom>
            </p:spPr>
            <p:txBody>
              <a:bodyPr lIns="90254" tIns="90254" rIns="90254" bIns="90254" rtlCol="0" anchor="ctr"/>
              <a:lstStyle/>
              <a:p>
                <a:pPr algn="ctr">
                  <a:lnSpc>
                    <a:spcPts val="1473"/>
                  </a:lnSpc>
                </a:pPr>
                <a:endParaRPr/>
              </a:p>
            </p:txBody>
          </p:sp>
        </p:grpSp>
        <p:grpSp>
          <p:nvGrpSpPr>
            <p:cNvPr id="471" name="Group 98">
              <a:extLst>
                <a:ext uri="{FF2B5EF4-FFF2-40B4-BE49-F238E27FC236}">
                  <a16:creationId xmlns:a16="http://schemas.microsoft.com/office/drawing/2014/main" id="{A35AACFC-A62C-4D47-9A54-1BE73A24229B}"/>
                </a:ext>
              </a:extLst>
            </p:cNvPr>
            <p:cNvGrpSpPr/>
            <p:nvPr/>
          </p:nvGrpSpPr>
          <p:grpSpPr>
            <a:xfrm rot="10800000">
              <a:off x="8323944" y="1374905"/>
              <a:ext cx="62421" cy="64912"/>
              <a:chOff x="0" y="0"/>
              <a:chExt cx="812800" cy="812800"/>
            </a:xfrm>
          </p:grpSpPr>
          <p:sp>
            <p:nvSpPr>
              <p:cNvPr id="507" name="Freeform 99">
                <a:extLst>
                  <a:ext uri="{FF2B5EF4-FFF2-40B4-BE49-F238E27FC236}">
                    <a16:creationId xmlns:a16="http://schemas.microsoft.com/office/drawing/2014/main" id="{3BAB79BC-A5C2-4DDC-B70C-D8926E8FFC5C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1275A"/>
              </a:solidFill>
              <a:ln w="47625" cap="sq">
                <a:solidFill>
                  <a:srgbClr val="142A50"/>
                </a:solidFill>
                <a:prstDash val="solid"/>
                <a:miter/>
              </a:ln>
            </p:spPr>
          </p:sp>
          <p:sp>
            <p:nvSpPr>
              <p:cNvPr id="508" name="TextBox 100">
                <a:extLst>
                  <a:ext uri="{FF2B5EF4-FFF2-40B4-BE49-F238E27FC236}">
                    <a16:creationId xmlns:a16="http://schemas.microsoft.com/office/drawing/2014/main" id="{8BFD30E3-5957-4802-8013-3A1703857E70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90254" tIns="90254" rIns="90254" bIns="90254" rtlCol="0" anchor="ctr"/>
              <a:lstStyle/>
              <a:p>
                <a:pPr algn="ctr">
                  <a:lnSpc>
                    <a:spcPts val="1473"/>
                  </a:lnSpc>
                </a:pPr>
                <a:endParaRPr/>
              </a:p>
            </p:txBody>
          </p:sp>
        </p:grpSp>
        <p:grpSp>
          <p:nvGrpSpPr>
            <p:cNvPr id="472" name="Group 101">
              <a:extLst>
                <a:ext uri="{FF2B5EF4-FFF2-40B4-BE49-F238E27FC236}">
                  <a16:creationId xmlns:a16="http://schemas.microsoft.com/office/drawing/2014/main" id="{DAF93E56-C67D-4ABE-8379-7B1661A97E56}"/>
                </a:ext>
              </a:extLst>
            </p:cNvPr>
            <p:cNvGrpSpPr/>
            <p:nvPr/>
          </p:nvGrpSpPr>
          <p:grpSpPr>
            <a:xfrm rot="10800000">
              <a:off x="8970784" y="1374905"/>
              <a:ext cx="62421" cy="64912"/>
              <a:chOff x="0" y="0"/>
              <a:chExt cx="812800" cy="812800"/>
            </a:xfrm>
          </p:grpSpPr>
          <p:sp>
            <p:nvSpPr>
              <p:cNvPr id="505" name="Freeform 102">
                <a:extLst>
                  <a:ext uri="{FF2B5EF4-FFF2-40B4-BE49-F238E27FC236}">
                    <a16:creationId xmlns:a16="http://schemas.microsoft.com/office/drawing/2014/main" id="{6CF8C176-E876-42A7-8D67-F294C1832D82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1275A"/>
              </a:solidFill>
              <a:ln w="47625" cap="sq">
                <a:solidFill>
                  <a:srgbClr val="142A50"/>
                </a:solidFill>
                <a:prstDash val="solid"/>
                <a:miter/>
              </a:ln>
            </p:spPr>
          </p:sp>
          <p:sp>
            <p:nvSpPr>
              <p:cNvPr id="506" name="TextBox 103">
                <a:extLst>
                  <a:ext uri="{FF2B5EF4-FFF2-40B4-BE49-F238E27FC236}">
                    <a16:creationId xmlns:a16="http://schemas.microsoft.com/office/drawing/2014/main" id="{22537402-A600-4811-9045-D50AFD65FD50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90254" tIns="90254" rIns="90254" bIns="90254" rtlCol="0" anchor="ctr"/>
              <a:lstStyle/>
              <a:p>
                <a:pPr algn="ctr">
                  <a:lnSpc>
                    <a:spcPts val="1473"/>
                  </a:lnSpc>
                </a:pPr>
                <a:endParaRPr/>
              </a:p>
            </p:txBody>
          </p:sp>
        </p:grpSp>
        <p:sp>
          <p:nvSpPr>
            <p:cNvPr id="473" name="Freeform 104">
              <a:extLst>
                <a:ext uri="{FF2B5EF4-FFF2-40B4-BE49-F238E27FC236}">
                  <a16:creationId xmlns:a16="http://schemas.microsoft.com/office/drawing/2014/main" id="{6AB6459E-B607-4552-9CAD-4D681FD98416}"/>
                </a:ext>
              </a:extLst>
            </p:cNvPr>
            <p:cNvSpPr/>
            <p:nvPr/>
          </p:nvSpPr>
          <p:spPr>
            <a:xfrm rot="10800000">
              <a:off x="8393476" y="1110887"/>
              <a:ext cx="570199" cy="592949"/>
            </a:xfrm>
            <a:custGeom>
              <a:avLst/>
              <a:gdLst/>
              <a:ahLst/>
              <a:cxnLst/>
              <a:rect l="l" t="t" r="r" b="b"/>
              <a:pathLst>
                <a:path w="665610" h="665610">
                  <a:moveTo>
                    <a:pt x="0" y="0"/>
                  </a:moveTo>
                  <a:lnTo>
                    <a:pt x="665609" y="0"/>
                  </a:lnTo>
                  <a:lnTo>
                    <a:pt x="665609" y="665610"/>
                  </a:lnTo>
                  <a:lnTo>
                    <a:pt x="0" y="6656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474" name="Group 105">
              <a:extLst>
                <a:ext uri="{FF2B5EF4-FFF2-40B4-BE49-F238E27FC236}">
                  <a16:creationId xmlns:a16="http://schemas.microsoft.com/office/drawing/2014/main" id="{F6F32E8E-3D01-40AC-AE1C-EB4A951A879A}"/>
                </a:ext>
              </a:extLst>
            </p:cNvPr>
            <p:cNvGrpSpPr/>
            <p:nvPr/>
          </p:nvGrpSpPr>
          <p:grpSpPr>
            <a:xfrm rot="10800000">
              <a:off x="8436835" y="1155976"/>
              <a:ext cx="483480" cy="502769"/>
              <a:chOff x="0" y="0"/>
              <a:chExt cx="812800" cy="812800"/>
            </a:xfrm>
          </p:grpSpPr>
          <p:sp>
            <p:nvSpPr>
              <p:cNvPr id="503" name="Freeform 106">
                <a:extLst>
                  <a:ext uri="{FF2B5EF4-FFF2-40B4-BE49-F238E27FC236}">
                    <a16:creationId xmlns:a16="http://schemas.microsoft.com/office/drawing/2014/main" id="{355F47DE-4FE8-46A5-AC3F-7D066CE4DFD8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504" name="TextBox 107">
                <a:extLst>
                  <a:ext uri="{FF2B5EF4-FFF2-40B4-BE49-F238E27FC236}">
                    <a16:creationId xmlns:a16="http://schemas.microsoft.com/office/drawing/2014/main" id="{A0854478-3FBE-405F-9C1E-338841E99688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63432" tIns="63432" rIns="63432" bIns="63432" rtlCol="0" anchor="ctr"/>
              <a:lstStyle/>
              <a:p>
                <a:pPr algn="ctr">
                  <a:lnSpc>
                    <a:spcPts val="1473"/>
                  </a:lnSpc>
                </a:pPr>
                <a:endParaRPr/>
              </a:p>
            </p:txBody>
          </p:sp>
        </p:grpSp>
        <p:grpSp>
          <p:nvGrpSpPr>
            <p:cNvPr id="475" name="Group 108">
              <a:extLst>
                <a:ext uri="{FF2B5EF4-FFF2-40B4-BE49-F238E27FC236}">
                  <a16:creationId xmlns:a16="http://schemas.microsoft.com/office/drawing/2014/main" id="{115B1964-2412-46D5-8D22-5468BB617B8D}"/>
                </a:ext>
              </a:extLst>
            </p:cNvPr>
            <p:cNvGrpSpPr/>
            <p:nvPr/>
          </p:nvGrpSpPr>
          <p:grpSpPr>
            <a:xfrm>
              <a:off x="9700891" y="1473920"/>
              <a:ext cx="62421" cy="64912"/>
              <a:chOff x="0" y="0"/>
              <a:chExt cx="812800" cy="812800"/>
            </a:xfrm>
          </p:grpSpPr>
          <p:sp>
            <p:nvSpPr>
              <p:cNvPr id="501" name="Freeform 109">
                <a:extLst>
                  <a:ext uri="{FF2B5EF4-FFF2-40B4-BE49-F238E27FC236}">
                    <a16:creationId xmlns:a16="http://schemas.microsoft.com/office/drawing/2014/main" id="{017A2039-4C4C-4BEF-B4DB-EAFA3C9E764F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502" name="TextBox 110">
                <a:extLst>
                  <a:ext uri="{FF2B5EF4-FFF2-40B4-BE49-F238E27FC236}">
                    <a16:creationId xmlns:a16="http://schemas.microsoft.com/office/drawing/2014/main" id="{9DB11069-9BD1-4077-B529-0A20E51D81E8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90254" tIns="90254" rIns="90254" bIns="90254" rtlCol="0" anchor="ctr"/>
              <a:lstStyle/>
              <a:p>
                <a:pPr algn="ctr">
                  <a:lnSpc>
                    <a:spcPts val="1473"/>
                  </a:lnSpc>
                </a:pPr>
                <a:endParaRPr/>
              </a:p>
            </p:txBody>
          </p:sp>
        </p:grpSp>
        <p:grpSp>
          <p:nvGrpSpPr>
            <p:cNvPr id="476" name="Group 111">
              <a:extLst>
                <a:ext uri="{FF2B5EF4-FFF2-40B4-BE49-F238E27FC236}">
                  <a16:creationId xmlns:a16="http://schemas.microsoft.com/office/drawing/2014/main" id="{C6CCC610-A66C-412C-9807-B103AC48C3B4}"/>
                </a:ext>
              </a:extLst>
            </p:cNvPr>
            <p:cNvGrpSpPr/>
            <p:nvPr/>
          </p:nvGrpSpPr>
          <p:grpSpPr>
            <a:xfrm>
              <a:off x="9077728" y="1220940"/>
              <a:ext cx="661058" cy="687432"/>
              <a:chOff x="0" y="0"/>
              <a:chExt cx="812800" cy="812800"/>
            </a:xfrm>
          </p:grpSpPr>
          <p:sp>
            <p:nvSpPr>
              <p:cNvPr id="499" name="Freeform 112">
                <a:extLst>
                  <a:ext uri="{FF2B5EF4-FFF2-40B4-BE49-F238E27FC236}">
                    <a16:creationId xmlns:a16="http://schemas.microsoft.com/office/drawing/2014/main" id="{9C607CE8-DD34-44A8-A5F9-73C5FE8BDFDC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47625" cap="sq">
                <a:solidFill>
                  <a:srgbClr val="142A50"/>
                </a:solidFill>
                <a:prstDash val="solid"/>
                <a:miter/>
              </a:ln>
            </p:spPr>
          </p:sp>
          <p:sp>
            <p:nvSpPr>
              <p:cNvPr id="500" name="TextBox 113">
                <a:extLst>
                  <a:ext uri="{FF2B5EF4-FFF2-40B4-BE49-F238E27FC236}">
                    <a16:creationId xmlns:a16="http://schemas.microsoft.com/office/drawing/2014/main" id="{59AEAF80-5C7A-4340-9FFA-F1353277DC73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90254" tIns="90254" rIns="90254" bIns="90254" rtlCol="0" anchor="ctr"/>
              <a:lstStyle/>
              <a:p>
                <a:pPr algn="ctr">
                  <a:lnSpc>
                    <a:spcPts val="1473"/>
                  </a:lnSpc>
                </a:pPr>
                <a:endParaRPr/>
              </a:p>
            </p:txBody>
          </p:sp>
        </p:grpSp>
        <p:grpSp>
          <p:nvGrpSpPr>
            <p:cNvPr id="477" name="Group 114">
              <a:extLst>
                <a:ext uri="{FF2B5EF4-FFF2-40B4-BE49-F238E27FC236}">
                  <a16:creationId xmlns:a16="http://schemas.microsoft.com/office/drawing/2014/main" id="{03559479-FF29-47F8-A978-376F10D39183}"/>
                </a:ext>
              </a:extLst>
            </p:cNvPr>
            <p:cNvGrpSpPr/>
            <p:nvPr/>
          </p:nvGrpSpPr>
          <p:grpSpPr>
            <a:xfrm>
              <a:off x="9054051" y="1069242"/>
              <a:ext cx="709261" cy="522242"/>
              <a:chOff x="0" y="0"/>
              <a:chExt cx="532401" cy="267475"/>
            </a:xfrm>
          </p:grpSpPr>
          <p:sp>
            <p:nvSpPr>
              <p:cNvPr id="497" name="Freeform 115">
                <a:extLst>
                  <a:ext uri="{FF2B5EF4-FFF2-40B4-BE49-F238E27FC236}">
                    <a16:creationId xmlns:a16="http://schemas.microsoft.com/office/drawing/2014/main" id="{E29A0D50-5E33-4D5D-8D6C-4BD699DC8AB3}"/>
                  </a:ext>
                </a:extLst>
              </p:cNvPr>
              <p:cNvSpPr/>
              <p:nvPr/>
            </p:nvSpPr>
            <p:spPr>
              <a:xfrm>
                <a:off x="0" y="0"/>
                <a:ext cx="532401" cy="267475"/>
              </a:xfrm>
              <a:custGeom>
                <a:avLst/>
                <a:gdLst/>
                <a:ahLst/>
                <a:cxnLst/>
                <a:rect l="l" t="t" r="r" b="b"/>
                <a:pathLst>
                  <a:path w="532401" h="267475">
                    <a:moveTo>
                      <a:pt x="0" y="0"/>
                    </a:moveTo>
                    <a:lnTo>
                      <a:pt x="532401" y="0"/>
                    </a:lnTo>
                    <a:lnTo>
                      <a:pt x="532401" y="267475"/>
                    </a:lnTo>
                    <a:lnTo>
                      <a:pt x="0" y="267475"/>
                    </a:lnTo>
                    <a:close/>
                  </a:path>
                </a:pathLst>
              </a:custGeom>
              <a:solidFill>
                <a:srgbClr val="FAFAF9"/>
              </a:solidFill>
            </p:spPr>
          </p:sp>
          <p:sp>
            <p:nvSpPr>
              <p:cNvPr id="498" name="TextBox 116">
                <a:extLst>
                  <a:ext uri="{FF2B5EF4-FFF2-40B4-BE49-F238E27FC236}">
                    <a16:creationId xmlns:a16="http://schemas.microsoft.com/office/drawing/2014/main" id="{0ACEFD7F-66F9-47F6-9A27-785D23782215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532401" cy="296050"/>
              </a:xfrm>
              <a:prstGeom prst="rect">
                <a:avLst/>
              </a:prstGeom>
            </p:spPr>
            <p:txBody>
              <a:bodyPr lIns="90254" tIns="90254" rIns="90254" bIns="90254" rtlCol="0" anchor="ctr"/>
              <a:lstStyle/>
              <a:p>
                <a:pPr algn="ctr">
                  <a:lnSpc>
                    <a:spcPts val="1473"/>
                  </a:lnSpc>
                </a:pPr>
                <a:endParaRPr/>
              </a:p>
            </p:txBody>
          </p:sp>
        </p:grpSp>
        <p:grpSp>
          <p:nvGrpSpPr>
            <p:cNvPr id="478" name="Group 117">
              <a:extLst>
                <a:ext uri="{FF2B5EF4-FFF2-40B4-BE49-F238E27FC236}">
                  <a16:creationId xmlns:a16="http://schemas.microsoft.com/office/drawing/2014/main" id="{1FD70601-E295-49A4-B0A6-CA7C79CD8173}"/>
                </a:ext>
              </a:extLst>
            </p:cNvPr>
            <p:cNvGrpSpPr/>
            <p:nvPr/>
          </p:nvGrpSpPr>
          <p:grpSpPr>
            <a:xfrm>
              <a:off x="9054051" y="1532200"/>
              <a:ext cx="62421" cy="64912"/>
              <a:chOff x="0" y="0"/>
              <a:chExt cx="812800" cy="812800"/>
            </a:xfrm>
          </p:grpSpPr>
          <p:sp>
            <p:nvSpPr>
              <p:cNvPr id="495" name="Freeform 118">
                <a:extLst>
                  <a:ext uri="{FF2B5EF4-FFF2-40B4-BE49-F238E27FC236}">
                    <a16:creationId xmlns:a16="http://schemas.microsoft.com/office/drawing/2014/main" id="{223C5386-0C53-46B1-8E92-681E5BB3A9A0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1275A"/>
              </a:solidFill>
              <a:ln w="47625" cap="sq">
                <a:solidFill>
                  <a:srgbClr val="142A50"/>
                </a:solidFill>
                <a:prstDash val="solid"/>
                <a:miter/>
              </a:ln>
            </p:spPr>
          </p:sp>
          <p:sp>
            <p:nvSpPr>
              <p:cNvPr id="496" name="TextBox 119">
                <a:extLst>
                  <a:ext uri="{FF2B5EF4-FFF2-40B4-BE49-F238E27FC236}">
                    <a16:creationId xmlns:a16="http://schemas.microsoft.com/office/drawing/2014/main" id="{EFE3177D-876D-48A0-B61C-2B7CE3D37243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90254" tIns="90254" rIns="90254" bIns="90254" rtlCol="0" anchor="ctr"/>
              <a:lstStyle/>
              <a:p>
                <a:pPr algn="ctr">
                  <a:lnSpc>
                    <a:spcPts val="1473"/>
                  </a:lnSpc>
                </a:pPr>
                <a:endParaRPr/>
              </a:p>
            </p:txBody>
          </p:sp>
        </p:grpSp>
        <p:grpSp>
          <p:nvGrpSpPr>
            <p:cNvPr id="479" name="Group 120">
              <a:extLst>
                <a:ext uri="{FF2B5EF4-FFF2-40B4-BE49-F238E27FC236}">
                  <a16:creationId xmlns:a16="http://schemas.microsoft.com/office/drawing/2014/main" id="{A3819BB3-0110-4E46-83FF-F488744AC782}"/>
                </a:ext>
              </a:extLst>
            </p:cNvPr>
            <p:cNvGrpSpPr/>
            <p:nvPr/>
          </p:nvGrpSpPr>
          <p:grpSpPr>
            <a:xfrm>
              <a:off x="9700025" y="1532200"/>
              <a:ext cx="62421" cy="64912"/>
              <a:chOff x="0" y="0"/>
              <a:chExt cx="812800" cy="812800"/>
            </a:xfrm>
          </p:grpSpPr>
          <p:sp>
            <p:nvSpPr>
              <p:cNvPr id="493" name="Freeform 121">
                <a:extLst>
                  <a:ext uri="{FF2B5EF4-FFF2-40B4-BE49-F238E27FC236}">
                    <a16:creationId xmlns:a16="http://schemas.microsoft.com/office/drawing/2014/main" id="{147E2843-0FA6-4870-8AEC-D1DBB9CC61A0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1275A"/>
              </a:solidFill>
              <a:ln w="47625" cap="sq">
                <a:solidFill>
                  <a:srgbClr val="142A50"/>
                </a:solidFill>
                <a:prstDash val="solid"/>
                <a:miter/>
              </a:ln>
            </p:spPr>
          </p:sp>
          <p:sp>
            <p:nvSpPr>
              <p:cNvPr id="494" name="TextBox 122">
                <a:extLst>
                  <a:ext uri="{FF2B5EF4-FFF2-40B4-BE49-F238E27FC236}">
                    <a16:creationId xmlns:a16="http://schemas.microsoft.com/office/drawing/2014/main" id="{BD1804D4-2764-4D06-B991-C2A2D43956C2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90254" tIns="90254" rIns="90254" bIns="90254" rtlCol="0" anchor="ctr"/>
              <a:lstStyle/>
              <a:p>
                <a:pPr algn="ctr">
                  <a:lnSpc>
                    <a:spcPts val="1473"/>
                  </a:lnSpc>
                </a:pPr>
                <a:endParaRPr/>
              </a:p>
            </p:txBody>
          </p:sp>
        </p:grpSp>
        <p:sp>
          <p:nvSpPr>
            <p:cNvPr id="480" name="Freeform 123">
              <a:extLst>
                <a:ext uri="{FF2B5EF4-FFF2-40B4-BE49-F238E27FC236}">
                  <a16:creationId xmlns:a16="http://schemas.microsoft.com/office/drawing/2014/main" id="{4FF18E2D-756A-4DA7-828D-78B356875F03}"/>
                </a:ext>
              </a:extLst>
            </p:cNvPr>
            <p:cNvSpPr/>
            <p:nvPr/>
          </p:nvSpPr>
          <p:spPr>
            <a:xfrm>
              <a:off x="9123582" y="1268182"/>
              <a:ext cx="570199" cy="592949"/>
            </a:xfrm>
            <a:custGeom>
              <a:avLst/>
              <a:gdLst/>
              <a:ahLst/>
              <a:cxnLst/>
              <a:rect l="l" t="t" r="r" b="b"/>
              <a:pathLst>
                <a:path w="665610" h="665610">
                  <a:moveTo>
                    <a:pt x="0" y="0"/>
                  </a:moveTo>
                  <a:lnTo>
                    <a:pt x="665610" y="0"/>
                  </a:lnTo>
                  <a:lnTo>
                    <a:pt x="665610" y="665610"/>
                  </a:lnTo>
                  <a:lnTo>
                    <a:pt x="0" y="6656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481" name="Group 124">
              <a:extLst>
                <a:ext uri="{FF2B5EF4-FFF2-40B4-BE49-F238E27FC236}">
                  <a16:creationId xmlns:a16="http://schemas.microsoft.com/office/drawing/2014/main" id="{D8D0E873-AC5D-4CEA-BA59-6C308F29A359}"/>
                </a:ext>
              </a:extLst>
            </p:cNvPr>
            <p:cNvGrpSpPr/>
            <p:nvPr/>
          </p:nvGrpSpPr>
          <p:grpSpPr>
            <a:xfrm>
              <a:off x="9166942" y="1313271"/>
              <a:ext cx="483480" cy="502769"/>
              <a:chOff x="0" y="0"/>
              <a:chExt cx="812800" cy="812800"/>
            </a:xfrm>
          </p:grpSpPr>
          <p:sp>
            <p:nvSpPr>
              <p:cNvPr id="491" name="Freeform 125">
                <a:extLst>
                  <a:ext uri="{FF2B5EF4-FFF2-40B4-BE49-F238E27FC236}">
                    <a16:creationId xmlns:a16="http://schemas.microsoft.com/office/drawing/2014/main" id="{DB768573-23A6-4088-87F4-89740FCB4005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492" name="TextBox 126">
                <a:extLst>
                  <a:ext uri="{FF2B5EF4-FFF2-40B4-BE49-F238E27FC236}">
                    <a16:creationId xmlns:a16="http://schemas.microsoft.com/office/drawing/2014/main" id="{AF827BC6-2720-4349-AD0A-CE80D864D37D}"/>
                  </a:ext>
                </a:extLst>
              </p:cNvPr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63432" tIns="63432" rIns="63432" bIns="63432" rtlCol="0" anchor="ctr"/>
              <a:lstStyle/>
              <a:p>
                <a:pPr algn="ctr">
                  <a:lnSpc>
                    <a:spcPts val="1473"/>
                  </a:lnSpc>
                </a:pPr>
                <a:endParaRPr/>
              </a:p>
            </p:txBody>
          </p:sp>
        </p:grpSp>
        <p:sp>
          <p:nvSpPr>
            <p:cNvPr id="482" name="Freeform 127">
              <a:extLst>
                <a:ext uri="{FF2B5EF4-FFF2-40B4-BE49-F238E27FC236}">
                  <a16:creationId xmlns:a16="http://schemas.microsoft.com/office/drawing/2014/main" id="{C2370813-C9A4-4F82-AAF8-0590DE3F98A7}"/>
                </a:ext>
              </a:extLst>
            </p:cNvPr>
            <p:cNvSpPr/>
            <p:nvPr/>
          </p:nvSpPr>
          <p:spPr>
            <a:xfrm>
              <a:off x="8493914" y="1268683"/>
              <a:ext cx="370172" cy="275058"/>
            </a:xfrm>
            <a:custGeom>
              <a:avLst/>
              <a:gdLst/>
              <a:ahLst/>
              <a:cxnLst/>
              <a:rect l="l" t="t" r="r" b="b"/>
              <a:pathLst>
                <a:path w="432112" h="308764">
                  <a:moveTo>
                    <a:pt x="0" y="0"/>
                  </a:moveTo>
                  <a:lnTo>
                    <a:pt x="432112" y="0"/>
                  </a:lnTo>
                  <a:lnTo>
                    <a:pt x="432112" y="308764"/>
                  </a:lnTo>
                  <a:lnTo>
                    <a:pt x="0" y="3087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2">
                <a:extLst>
                  <a:ext uri="{96DAC541-7B7A-43D3-8B79-37D633B846F1}">
                    <asvg:svgBlip xmlns:asvg="http://schemas.microsoft.com/office/drawing/2016/SVG/main" r:embed="rId6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83" name="Freeform 128">
              <a:extLst>
                <a:ext uri="{FF2B5EF4-FFF2-40B4-BE49-F238E27FC236}">
                  <a16:creationId xmlns:a16="http://schemas.microsoft.com/office/drawing/2014/main" id="{C1528F91-91BD-47E4-BE7F-372D62C03218}"/>
                </a:ext>
              </a:extLst>
            </p:cNvPr>
            <p:cNvSpPr/>
            <p:nvPr/>
          </p:nvSpPr>
          <p:spPr>
            <a:xfrm>
              <a:off x="9277289" y="1384527"/>
              <a:ext cx="264858" cy="361805"/>
            </a:xfrm>
            <a:custGeom>
              <a:avLst/>
              <a:gdLst/>
              <a:ahLst/>
              <a:cxnLst/>
              <a:rect l="l" t="t" r="r" b="b"/>
              <a:pathLst>
                <a:path w="309176" h="406142">
                  <a:moveTo>
                    <a:pt x="0" y="0"/>
                  </a:moveTo>
                  <a:lnTo>
                    <a:pt x="309175" y="0"/>
                  </a:lnTo>
                  <a:lnTo>
                    <a:pt x="309175" y="406142"/>
                  </a:lnTo>
                  <a:lnTo>
                    <a:pt x="0" y="4061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4">
                <a:extLst>
                  <a:ext uri="{96DAC541-7B7A-43D3-8B79-37D633B846F1}">
                    <asvg:svgBlip xmlns:asvg="http://schemas.microsoft.com/office/drawing/2016/SVG/main" r:embed="rId6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84" name="TextBox 129">
              <a:extLst>
                <a:ext uri="{FF2B5EF4-FFF2-40B4-BE49-F238E27FC236}">
                  <a16:creationId xmlns:a16="http://schemas.microsoft.com/office/drawing/2014/main" id="{68327D20-31ED-4676-9014-45B2466D583A}"/>
                </a:ext>
              </a:extLst>
            </p:cNvPr>
            <p:cNvSpPr txBox="1"/>
            <p:nvPr/>
          </p:nvSpPr>
          <p:spPr>
            <a:xfrm>
              <a:off x="4774543" y="1133957"/>
              <a:ext cx="668173" cy="897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96"/>
                </a:lnSpc>
              </a:pPr>
              <a:r>
                <a:rPr lang="en-US" sz="600" b="1" dirty="0" err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Садақ</a:t>
              </a:r>
              <a:r>
                <a:rPr lang="en-US" sz="600" b="1" dirty="0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  <a:r>
                <a:rPr lang="en-US" sz="600" b="1" dirty="0" err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ату</a:t>
              </a:r>
              <a:r>
                <a:rPr lang="en-US" sz="600" b="1" dirty="0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</a:p>
          </p:txBody>
        </p:sp>
        <p:sp>
          <p:nvSpPr>
            <p:cNvPr id="485" name="TextBox 130">
              <a:extLst>
                <a:ext uri="{FF2B5EF4-FFF2-40B4-BE49-F238E27FC236}">
                  <a16:creationId xmlns:a16="http://schemas.microsoft.com/office/drawing/2014/main" id="{91C12DD0-C157-4062-BC25-E52C2819ADE3}"/>
                </a:ext>
              </a:extLst>
            </p:cNvPr>
            <p:cNvSpPr txBox="1"/>
            <p:nvPr/>
          </p:nvSpPr>
          <p:spPr>
            <a:xfrm>
              <a:off x="5487025" y="1766398"/>
              <a:ext cx="668173" cy="897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96"/>
                </a:lnSpc>
              </a:pPr>
              <a:r>
                <a:rPr lang="en-US" sz="600" b="1" dirty="0" err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Футзал</a:t>
              </a:r>
              <a:endParaRPr lang="en-US" sz="6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</p:txBody>
        </p:sp>
        <p:sp>
          <p:nvSpPr>
            <p:cNvPr id="486" name="TextBox 131">
              <a:extLst>
                <a:ext uri="{FF2B5EF4-FFF2-40B4-BE49-F238E27FC236}">
                  <a16:creationId xmlns:a16="http://schemas.microsoft.com/office/drawing/2014/main" id="{0DAC81E7-7073-40AE-83F7-B09518128201}"/>
                </a:ext>
              </a:extLst>
            </p:cNvPr>
            <p:cNvSpPr txBox="1"/>
            <p:nvPr/>
          </p:nvSpPr>
          <p:spPr>
            <a:xfrm>
              <a:off x="6905121" y="1766398"/>
              <a:ext cx="668173" cy="897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96"/>
                </a:lnSpc>
              </a:pPr>
              <a:r>
                <a:rPr lang="en-US" sz="600" b="1" dirty="0" err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Гандбол</a:t>
              </a:r>
              <a:endParaRPr lang="en-US" sz="6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</p:txBody>
        </p:sp>
        <p:sp>
          <p:nvSpPr>
            <p:cNvPr id="487" name="TextBox 132">
              <a:extLst>
                <a:ext uri="{FF2B5EF4-FFF2-40B4-BE49-F238E27FC236}">
                  <a16:creationId xmlns:a16="http://schemas.microsoft.com/office/drawing/2014/main" id="{B7158FA4-7A66-4E3E-BAA7-B16E680F16B0}"/>
                </a:ext>
              </a:extLst>
            </p:cNvPr>
            <p:cNvSpPr txBox="1"/>
            <p:nvPr/>
          </p:nvSpPr>
          <p:spPr>
            <a:xfrm>
              <a:off x="6196286" y="1147491"/>
              <a:ext cx="668173" cy="897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96"/>
                </a:lnSpc>
              </a:pPr>
              <a:r>
                <a:rPr lang="en-US" sz="600" b="1" dirty="0" err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Волейбол</a:t>
              </a:r>
              <a:endParaRPr lang="en-US" sz="6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</p:txBody>
        </p:sp>
        <p:sp>
          <p:nvSpPr>
            <p:cNvPr id="488" name="TextBox 133">
              <a:extLst>
                <a:ext uri="{FF2B5EF4-FFF2-40B4-BE49-F238E27FC236}">
                  <a16:creationId xmlns:a16="http://schemas.microsoft.com/office/drawing/2014/main" id="{CCC81491-8944-43B7-9A95-464FFD0B115A}"/>
                </a:ext>
              </a:extLst>
            </p:cNvPr>
            <p:cNvSpPr txBox="1"/>
            <p:nvPr/>
          </p:nvSpPr>
          <p:spPr>
            <a:xfrm>
              <a:off x="7438793" y="1137906"/>
              <a:ext cx="1025544" cy="9233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600" b="1" dirty="0" err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Тоғыз</a:t>
              </a:r>
              <a:r>
                <a:rPr lang="kk-KZ" sz="600" b="1" dirty="0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  <a:r>
                <a:rPr lang="en-US" sz="600" b="1" dirty="0" err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құмалақ</a:t>
              </a:r>
              <a:endParaRPr lang="en-US" sz="6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</p:txBody>
        </p:sp>
        <p:sp>
          <p:nvSpPr>
            <p:cNvPr id="489" name="TextBox 134">
              <a:extLst>
                <a:ext uri="{FF2B5EF4-FFF2-40B4-BE49-F238E27FC236}">
                  <a16:creationId xmlns:a16="http://schemas.microsoft.com/office/drawing/2014/main" id="{EF5F03AA-41ED-47B9-B6EE-18536AF7F8AB}"/>
                </a:ext>
              </a:extLst>
            </p:cNvPr>
            <p:cNvSpPr txBox="1"/>
            <p:nvPr/>
          </p:nvSpPr>
          <p:spPr>
            <a:xfrm>
              <a:off x="8344489" y="1742698"/>
              <a:ext cx="668173" cy="1846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600" b="1" dirty="0" err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Настольный</a:t>
              </a:r>
              <a:r>
                <a:rPr lang="en-US" sz="600" b="1" dirty="0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  <a:r>
                <a:rPr lang="en-US" sz="600" b="1" dirty="0" err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теннис</a:t>
              </a:r>
              <a:endParaRPr lang="en-US" sz="6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</p:txBody>
        </p:sp>
        <p:sp>
          <p:nvSpPr>
            <p:cNvPr id="490" name="TextBox 135">
              <a:extLst>
                <a:ext uri="{FF2B5EF4-FFF2-40B4-BE49-F238E27FC236}">
                  <a16:creationId xmlns:a16="http://schemas.microsoft.com/office/drawing/2014/main" id="{DAF1DB19-4547-48D3-8F90-707537783FDF}"/>
                </a:ext>
              </a:extLst>
            </p:cNvPr>
            <p:cNvSpPr txBox="1"/>
            <p:nvPr/>
          </p:nvSpPr>
          <p:spPr>
            <a:xfrm>
              <a:off x="9070613" y="1140385"/>
              <a:ext cx="668173" cy="655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07"/>
                </a:lnSpc>
              </a:pPr>
              <a:r>
                <a:rPr lang="en-US" sz="600" b="1" dirty="0" err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Борьба</a:t>
              </a:r>
              <a:endParaRPr lang="en-US" sz="6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</p:txBody>
        </p:sp>
      </p:grpSp>
      <p:sp>
        <p:nvSpPr>
          <p:cNvPr id="413" name="Прямоугольник 412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14" name="Рисунок 413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6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415" name="Прямая соединительная линия 414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8D46A-C593-11B2-6F0D-5628F04DB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2E13FFC-DD6C-5981-4271-A9ED77740985}"/>
              </a:ext>
            </a:extLst>
          </p:cNvPr>
          <p:cNvSpPr/>
          <p:nvPr/>
        </p:nvSpPr>
        <p:spPr>
          <a:xfrm>
            <a:off x="1064568" y="837808"/>
            <a:ext cx="8568953" cy="5903560"/>
          </a:xfrm>
          <a:prstGeom prst="rect">
            <a:avLst/>
          </a:prstGeom>
          <a:noFill/>
          <a:ln w="1270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DF5941-8E55-1677-470D-0C97C7B25A20}"/>
              </a:ext>
            </a:extLst>
          </p:cNvPr>
          <p:cNvSpPr txBox="1"/>
          <p:nvPr/>
        </p:nvSpPr>
        <p:spPr>
          <a:xfrm>
            <a:off x="1332737" y="620688"/>
            <a:ext cx="2972191" cy="401173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20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ИНТЕГРАЛЬНЫЙ </a:t>
            </a:r>
            <a:r>
              <a:rPr lang="en-US" altLang="ru-RU" sz="20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GPA</a:t>
            </a:r>
            <a:endParaRPr lang="ru-RU" altLang="ru-RU" sz="20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4E05D9-AEB8-070E-57BC-8D57E45C6CDE}"/>
              </a:ext>
            </a:extLst>
          </p:cNvPr>
          <p:cNvSpPr txBox="1"/>
          <p:nvPr/>
        </p:nvSpPr>
        <p:spPr>
          <a:xfrm>
            <a:off x="1188722" y="1101448"/>
            <a:ext cx="8321160" cy="586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600" b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  <a:sym typeface="Arimo"/>
              </a:rPr>
              <a:t>Интегральный средний балл академических достижений (IGPA) - комплексная оценка академических достижений обучающегося</a:t>
            </a:r>
            <a:r>
              <a:rPr lang="kk-KZ" sz="1600" b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  <a:sym typeface="Arimo"/>
              </a:rPr>
              <a:t>. </a:t>
            </a:r>
            <a:endParaRPr lang="en-US" sz="1600" b="1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  <a:sym typeface="Arimo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4C919C-030C-DB62-AC59-A647B093B376}"/>
              </a:ext>
            </a:extLst>
          </p:cNvPr>
          <p:cNvSpPr txBox="1"/>
          <p:nvPr/>
        </p:nvSpPr>
        <p:spPr>
          <a:xfrm>
            <a:off x="1188722" y="1767363"/>
            <a:ext cx="64476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algn="just">
              <a:defRPr sz="1600" b="1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solidFill>
                  <a:srgbClr val="1F497D"/>
                </a:solidFill>
                <a:sym typeface="Arimo Bold"/>
              </a:rPr>
              <a:t>Интегральный</a:t>
            </a:r>
            <a:r>
              <a:rPr lang="en-US" dirty="0">
                <a:solidFill>
                  <a:srgbClr val="1F497D"/>
                </a:solidFill>
                <a:sym typeface="Arimo Bold"/>
              </a:rPr>
              <a:t> GPA </a:t>
            </a:r>
            <a:r>
              <a:rPr lang="en-US" dirty="0" err="1">
                <a:solidFill>
                  <a:srgbClr val="1F497D"/>
                </a:solidFill>
                <a:sym typeface="Arimo Bold"/>
              </a:rPr>
              <a:t>представляет</a:t>
            </a:r>
            <a:r>
              <a:rPr lang="en-US" dirty="0">
                <a:solidFill>
                  <a:srgbClr val="1F497D"/>
                </a:solidFill>
                <a:sym typeface="Arimo Bold"/>
              </a:rPr>
              <a:t> </a:t>
            </a:r>
            <a:r>
              <a:rPr lang="en-US" dirty="0" err="1">
                <a:solidFill>
                  <a:srgbClr val="1F497D"/>
                </a:solidFill>
                <a:sym typeface="Arimo Bold"/>
              </a:rPr>
              <a:t>собой</a:t>
            </a:r>
            <a:r>
              <a:rPr lang="en-US" dirty="0">
                <a:solidFill>
                  <a:srgbClr val="1F497D"/>
                </a:solidFill>
                <a:sym typeface="Arimo Bold"/>
              </a:rPr>
              <a:t> </a:t>
            </a:r>
            <a:r>
              <a:rPr lang="en-US" dirty="0" err="1">
                <a:solidFill>
                  <a:srgbClr val="1F497D"/>
                </a:solidFill>
                <a:sym typeface="Arimo Bold"/>
              </a:rPr>
              <a:t>сумму</a:t>
            </a:r>
            <a:r>
              <a:rPr lang="en-US" dirty="0">
                <a:solidFill>
                  <a:srgbClr val="1F497D"/>
                </a:solidFill>
                <a:sym typeface="Arimo Bold"/>
              </a:rPr>
              <a:t> </a:t>
            </a:r>
            <a:r>
              <a:rPr lang="en-US" dirty="0" err="1">
                <a:solidFill>
                  <a:srgbClr val="1F497D"/>
                </a:solidFill>
                <a:sym typeface="Arimo Bold"/>
              </a:rPr>
              <a:t>значений</a:t>
            </a:r>
            <a:r>
              <a:rPr lang="en-US" dirty="0">
                <a:solidFill>
                  <a:srgbClr val="1F497D"/>
                </a:solidFill>
                <a:sym typeface="Arimo Bold"/>
              </a:rPr>
              <a:t> </a:t>
            </a:r>
            <a:r>
              <a:rPr lang="en-US" dirty="0" err="1">
                <a:solidFill>
                  <a:srgbClr val="1F497D"/>
                </a:solidFill>
                <a:sym typeface="Arimo Bold"/>
              </a:rPr>
              <a:t>долей</a:t>
            </a:r>
            <a:r>
              <a:rPr lang="en-US" dirty="0">
                <a:solidFill>
                  <a:srgbClr val="1F497D"/>
                </a:solidFill>
                <a:sym typeface="Arimo Bold"/>
              </a:rPr>
              <a:t>:</a:t>
            </a:r>
            <a:endParaRPr lang="kk-KZ" dirty="0">
              <a:solidFill>
                <a:srgbClr val="1F497D"/>
              </a:solidFill>
              <a:sym typeface="Arimo Bold"/>
            </a:endParaRPr>
          </a:p>
          <a:p>
            <a:pPr marL="285757" indent="-285757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1F497D"/>
                </a:solidFill>
                <a:sym typeface="Arimo Bold"/>
              </a:rPr>
              <a:t>0,5 </a:t>
            </a:r>
            <a:r>
              <a:rPr lang="en-US" dirty="0" err="1">
                <a:solidFill>
                  <a:srgbClr val="1F497D"/>
                </a:solidFill>
                <a:sym typeface="Arimo Bold"/>
              </a:rPr>
              <a:t>от</a:t>
            </a:r>
            <a:r>
              <a:rPr lang="en-US" dirty="0">
                <a:solidFill>
                  <a:srgbClr val="1F497D"/>
                </a:solidFill>
                <a:sym typeface="Arimo Bold"/>
              </a:rPr>
              <a:t> </a:t>
            </a:r>
            <a:r>
              <a:rPr lang="en-US" dirty="0" err="1">
                <a:solidFill>
                  <a:srgbClr val="1F497D"/>
                </a:solidFill>
                <a:sym typeface="Arimo Bold"/>
              </a:rPr>
              <a:t>учебных</a:t>
            </a:r>
            <a:r>
              <a:rPr lang="en-US" dirty="0">
                <a:solidFill>
                  <a:srgbClr val="1F497D"/>
                </a:solidFill>
                <a:sym typeface="Arimo Bold"/>
              </a:rPr>
              <a:t> </a:t>
            </a:r>
            <a:r>
              <a:rPr lang="en-US" dirty="0" err="1">
                <a:solidFill>
                  <a:srgbClr val="1F497D"/>
                </a:solidFill>
                <a:sym typeface="Arimo Bold"/>
              </a:rPr>
              <a:t>достижений</a:t>
            </a:r>
            <a:r>
              <a:rPr lang="en-US" dirty="0">
                <a:solidFill>
                  <a:srgbClr val="1F497D"/>
                </a:solidFill>
                <a:sym typeface="Arimo Bold"/>
              </a:rPr>
              <a:t>;</a:t>
            </a:r>
            <a:endParaRPr lang="kk-KZ" dirty="0">
              <a:solidFill>
                <a:srgbClr val="1F497D"/>
              </a:solidFill>
              <a:sym typeface="Arimo Bold"/>
            </a:endParaRPr>
          </a:p>
          <a:p>
            <a:pPr marL="285757" indent="-285757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1F497D"/>
                </a:solidFill>
                <a:sym typeface="Arimo Bold"/>
              </a:rPr>
              <a:t>0,35 </a:t>
            </a:r>
            <a:r>
              <a:rPr lang="en-US" dirty="0" err="1">
                <a:solidFill>
                  <a:srgbClr val="1F497D"/>
                </a:solidFill>
                <a:sym typeface="Arimo Bold"/>
              </a:rPr>
              <a:t>от</a:t>
            </a:r>
            <a:r>
              <a:rPr lang="en-US" dirty="0">
                <a:solidFill>
                  <a:srgbClr val="1F497D"/>
                </a:solidFill>
                <a:sym typeface="Arimo Bold"/>
              </a:rPr>
              <a:t> </a:t>
            </a:r>
            <a:r>
              <a:rPr lang="en-US" dirty="0" err="1">
                <a:solidFill>
                  <a:srgbClr val="1F497D"/>
                </a:solidFill>
                <a:sym typeface="Arimo Bold"/>
              </a:rPr>
              <a:t>исследовательских</a:t>
            </a:r>
            <a:r>
              <a:rPr lang="en-US" dirty="0">
                <a:solidFill>
                  <a:srgbClr val="1F497D"/>
                </a:solidFill>
                <a:sym typeface="Arimo Bold"/>
              </a:rPr>
              <a:t> </a:t>
            </a:r>
            <a:r>
              <a:rPr lang="en-US" dirty="0" err="1">
                <a:solidFill>
                  <a:srgbClr val="1F497D"/>
                </a:solidFill>
                <a:sym typeface="Arimo Bold"/>
              </a:rPr>
              <a:t>навыков</a:t>
            </a:r>
            <a:r>
              <a:rPr lang="en-US" dirty="0">
                <a:solidFill>
                  <a:srgbClr val="1F497D"/>
                </a:solidFill>
                <a:sym typeface="Arimo Bold"/>
              </a:rPr>
              <a:t>;</a:t>
            </a:r>
            <a:endParaRPr lang="kk-KZ" dirty="0">
              <a:solidFill>
                <a:srgbClr val="1F497D"/>
              </a:solidFill>
              <a:sym typeface="Arimo Bold"/>
            </a:endParaRPr>
          </a:p>
          <a:p>
            <a:pPr marL="285757" indent="-285757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1F497D"/>
                </a:solidFill>
                <a:sym typeface="Arimo Bold"/>
              </a:rPr>
              <a:t>0,15 </a:t>
            </a:r>
            <a:r>
              <a:rPr lang="en-US" dirty="0" err="1">
                <a:solidFill>
                  <a:srgbClr val="1F497D"/>
                </a:solidFill>
                <a:sym typeface="Arimo Bold"/>
              </a:rPr>
              <a:t>от</a:t>
            </a:r>
            <a:r>
              <a:rPr lang="en-US" dirty="0">
                <a:solidFill>
                  <a:srgbClr val="1F497D"/>
                </a:solidFill>
                <a:sym typeface="Arimo Bold"/>
              </a:rPr>
              <a:t> </a:t>
            </a:r>
            <a:r>
              <a:rPr lang="en-US" dirty="0" err="1">
                <a:solidFill>
                  <a:srgbClr val="1F497D"/>
                </a:solidFill>
                <a:sym typeface="Arimo Bold"/>
              </a:rPr>
              <a:t>социальных</a:t>
            </a:r>
            <a:r>
              <a:rPr lang="en-US" dirty="0">
                <a:solidFill>
                  <a:srgbClr val="1F497D"/>
                </a:solidFill>
                <a:sym typeface="Arimo Bold"/>
              </a:rPr>
              <a:t> </a:t>
            </a:r>
            <a:r>
              <a:rPr lang="en-US" dirty="0" err="1">
                <a:solidFill>
                  <a:srgbClr val="1F497D"/>
                </a:solidFill>
                <a:sym typeface="Arimo Bold"/>
              </a:rPr>
              <a:t>компетенций</a:t>
            </a:r>
            <a:r>
              <a:rPr lang="en-US" dirty="0">
                <a:solidFill>
                  <a:srgbClr val="1F497D"/>
                </a:solidFill>
                <a:sym typeface="Arimo Bold"/>
              </a:rPr>
              <a:t> </a:t>
            </a:r>
            <a:r>
              <a:rPr lang="en-US" dirty="0" err="1">
                <a:solidFill>
                  <a:srgbClr val="1F497D"/>
                </a:solidFill>
                <a:sym typeface="Arimo Bold"/>
              </a:rPr>
              <a:t>обучающегося</a:t>
            </a:r>
            <a:r>
              <a:rPr lang="en-US" dirty="0">
                <a:solidFill>
                  <a:srgbClr val="1F497D"/>
                </a:solidFill>
                <a:sym typeface="Arimo Bold"/>
              </a:rPr>
              <a:t>.</a:t>
            </a: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E19F6ADB-63CE-ABDD-AE09-AC27F9FD81D4}"/>
              </a:ext>
            </a:extLst>
          </p:cNvPr>
          <p:cNvSpPr txBox="1"/>
          <p:nvPr/>
        </p:nvSpPr>
        <p:spPr>
          <a:xfrm>
            <a:off x="3122105" y="3059313"/>
            <a:ext cx="4625703" cy="3394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algn="just">
              <a:defRPr sz="1600" b="1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F497D"/>
                </a:solidFill>
                <a:sym typeface="Arimo Bold"/>
              </a:rPr>
              <a:t>IGPA= </a:t>
            </a:r>
            <a:r>
              <a:rPr lang="kk-KZ" dirty="0">
                <a:solidFill>
                  <a:srgbClr val="1F497D"/>
                </a:solidFill>
                <a:sym typeface="Arimo Bold"/>
              </a:rPr>
              <a:t>(</a:t>
            </a:r>
            <a:r>
              <a:rPr lang="en-US" dirty="0">
                <a:solidFill>
                  <a:srgbClr val="1F497D"/>
                </a:solidFill>
                <a:sym typeface="Arimo Bold"/>
              </a:rPr>
              <a:t>GPA*0,5</a:t>
            </a:r>
            <a:r>
              <a:rPr lang="kk-KZ" dirty="0">
                <a:solidFill>
                  <a:srgbClr val="1F497D"/>
                </a:solidFill>
                <a:sym typeface="Arimo Bold"/>
              </a:rPr>
              <a:t>) </a:t>
            </a:r>
            <a:r>
              <a:rPr lang="en-US" dirty="0">
                <a:solidFill>
                  <a:srgbClr val="1F497D"/>
                </a:solidFill>
                <a:sym typeface="Arimo Bold"/>
              </a:rPr>
              <a:t>+</a:t>
            </a:r>
            <a:r>
              <a:rPr lang="kk-KZ" dirty="0">
                <a:solidFill>
                  <a:srgbClr val="1F497D"/>
                </a:solidFill>
                <a:sym typeface="Arimo Bold"/>
              </a:rPr>
              <a:t> (</a:t>
            </a:r>
            <a:r>
              <a:rPr lang="en-US" dirty="0" err="1">
                <a:solidFill>
                  <a:srgbClr val="1F497D"/>
                </a:solidFill>
                <a:sym typeface="Arimo Bold"/>
              </a:rPr>
              <a:t>iROS</a:t>
            </a:r>
            <a:r>
              <a:rPr lang="en-US" dirty="0">
                <a:solidFill>
                  <a:srgbClr val="1F497D"/>
                </a:solidFill>
                <a:sym typeface="Arimo Bold"/>
              </a:rPr>
              <a:t>*0,35</a:t>
            </a:r>
            <a:r>
              <a:rPr lang="kk-KZ" dirty="0">
                <a:solidFill>
                  <a:srgbClr val="1F497D"/>
                </a:solidFill>
                <a:sym typeface="Arimo Bold"/>
              </a:rPr>
              <a:t>) </a:t>
            </a:r>
            <a:r>
              <a:rPr lang="en-US" dirty="0">
                <a:solidFill>
                  <a:srgbClr val="1F497D"/>
                </a:solidFill>
                <a:sym typeface="Arimo Bold"/>
              </a:rPr>
              <a:t>+</a:t>
            </a:r>
            <a:r>
              <a:rPr lang="kk-KZ" dirty="0">
                <a:solidFill>
                  <a:srgbClr val="1F497D"/>
                </a:solidFill>
                <a:sym typeface="Arimo Bold"/>
              </a:rPr>
              <a:t> (</a:t>
            </a:r>
            <a:r>
              <a:rPr lang="en-US" dirty="0">
                <a:solidFill>
                  <a:srgbClr val="1F497D"/>
                </a:solidFill>
                <a:sym typeface="Arimo Bold"/>
              </a:rPr>
              <a:t>SSCI*0,15</a:t>
            </a:r>
            <a:r>
              <a:rPr lang="kk-KZ" dirty="0">
                <a:solidFill>
                  <a:srgbClr val="1F497D"/>
                </a:solidFill>
                <a:sym typeface="Arimo Bold"/>
              </a:rPr>
              <a:t>)</a:t>
            </a:r>
            <a:endParaRPr lang="en-US" dirty="0">
              <a:solidFill>
                <a:srgbClr val="1F497D"/>
              </a:solidFill>
              <a:sym typeface="Arimo Bold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AA5C29-8B21-A79A-185F-03785AD7C87C}"/>
              </a:ext>
            </a:extLst>
          </p:cNvPr>
          <p:cNvSpPr txBox="1"/>
          <p:nvPr/>
        </p:nvSpPr>
        <p:spPr>
          <a:xfrm>
            <a:off x="1188721" y="3389228"/>
            <a:ext cx="832115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algn="just">
              <a:defRPr sz="1600" b="1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>
                <a:solidFill>
                  <a:srgbClr val="1F497D"/>
                </a:solidFill>
              </a:rPr>
              <a:t>По результатам оценки формируется рейтинг обучающихся</a:t>
            </a:r>
            <a:r>
              <a:rPr lang="en-US" dirty="0">
                <a:solidFill>
                  <a:srgbClr val="1F497D"/>
                </a:solidFill>
              </a:rPr>
              <a:t> </a:t>
            </a:r>
            <a:r>
              <a:rPr lang="ru-RU" dirty="0">
                <a:solidFill>
                  <a:srgbClr val="1F497D"/>
                </a:solidFill>
              </a:rPr>
              <a:t>«TOP-45», включающий по 15 студентов с наивысшими показателями по каждому направлению: академическому</a:t>
            </a:r>
            <a:r>
              <a:rPr lang="kk-KZ" dirty="0">
                <a:solidFill>
                  <a:srgbClr val="1F497D"/>
                </a:solidFill>
              </a:rPr>
              <a:t> (</a:t>
            </a:r>
            <a:r>
              <a:rPr lang="en-US" dirty="0">
                <a:solidFill>
                  <a:srgbClr val="1F497D"/>
                </a:solidFill>
              </a:rPr>
              <a:t>GPA</a:t>
            </a:r>
            <a:r>
              <a:rPr lang="kk-KZ" dirty="0">
                <a:solidFill>
                  <a:srgbClr val="1F497D"/>
                </a:solidFill>
              </a:rPr>
              <a:t>)</a:t>
            </a:r>
            <a:r>
              <a:rPr lang="ru-RU" dirty="0">
                <a:solidFill>
                  <a:srgbClr val="1F497D"/>
                </a:solidFill>
              </a:rPr>
              <a:t>, научно-исследовательскому </a:t>
            </a:r>
            <a:r>
              <a:rPr lang="kk-KZ" dirty="0">
                <a:solidFill>
                  <a:srgbClr val="1F497D"/>
                </a:solidFill>
              </a:rPr>
              <a:t>(</a:t>
            </a:r>
            <a:r>
              <a:rPr lang="en-US" dirty="0" err="1">
                <a:solidFill>
                  <a:srgbClr val="1F497D"/>
                </a:solidFill>
              </a:rPr>
              <a:t>iROS</a:t>
            </a:r>
            <a:r>
              <a:rPr lang="kk-KZ" dirty="0">
                <a:solidFill>
                  <a:srgbClr val="1F497D"/>
                </a:solidFill>
              </a:rPr>
              <a:t>),</a:t>
            </a:r>
            <a:r>
              <a:rPr lang="ru-RU" dirty="0">
                <a:solidFill>
                  <a:srgbClr val="1F497D"/>
                </a:solidFill>
              </a:rPr>
              <a:t> социальному</a:t>
            </a:r>
            <a:r>
              <a:rPr lang="kk-KZ" dirty="0">
                <a:solidFill>
                  <a:srgbClr val="1F497D"/>
                </a:solidFill>
              </a:rPr>
              <a:t> и спортивному (</a:t>
            </a:r>
            <a:r>
              <a:rPr lang="en-US" dirty="0">
                <a:solidFill>
                  <a:srgbClr val="1F497D"/>
                </a:solidFill>
              </a:rPr>
              <a:t>SSCI</a:t>
            </a:r>
            <a:r>
              <a:rPr lang="kk-KZ" dirty="0">
                <a:solidFill>
                  <a:srgbClr val="1F497D"/>
                </a:solidFill>
              </a:rPr>
              <a:t>)</a:t>
            </a:r>
            <a:r>
              <a:rPr lang="ru-RU" dirty="0">
                <a:solidFill>
                  <a:srgbClr val="1F497D"/>
                </a:solidFill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BF30E11-6874-FD70-7A44-AA0B4BBC4632}"/>
              </a:ext>
            </a:extLst>
          </p:cNvPr>
          <p:cNvSpPr txBox="1"/>
          <p:nvPr/>
        </p:nvSpPr>
        <p:spPr>
          <a:xfrm>
            <a:off x="1188721" y="4961263"/>
            <a:ext cx="228463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algn="just">
              <a:defRPr sz="1600" b="1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ru-RU" sz="1200" dirty="0">
                <a:solidFill>
                  <a:srgbClr val="1F497D"/>
                </a:solidFill>
              </a:rPr>
              <a:t>Обучающиеся, вошедшие в ТОП-3 общего рейтинга интегрального GPA, направляются в ознакомительные туры в зарубежные вузы-партнёры Шәкәрім Университет.</a:t>
            </a:r>
            <a:endParaRPr lang="en-US" sz="1200" dirty="0">
              <a:solidFill>
                <a:srgbClr val="1F497D"/>
              </a:solidFill>
              <a:sym typeface="Poppins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B19FADA4-AA6A-34FA-FD47-43EE472E39AD}"/>
              </a:ext>
            </a:extLst>
          </p:cNvPr>
          <p:cNvSpPr/>
          <p:nvPr/>
        </p:nvSpPr>
        <p:spPr>
          <a:xfrm>
            <a:off x="1188721" y="4606839"/>
            <a:ext cx="4113243" cy="2060053"/>
          </a:xfrm>
          <a:prstGeom prst="rect">
            <a:avLst/>
          </a:prstGeom>
          <a:noFill/>
          <a:ln w="1270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94A61D-81FC-A63F-7699-0D7A4A5FE1D4}"/>
              </a:ext>
            </a:extLst>
          </p:cNvPr>
          <p:cNvSpPr txBox="1"/>
          <p:nvPr/>
        </p:nvSpPr>
        <p:spPr>
          <a:xfrm>
            <a:off x="1330394" y="4485840"/>
            <a:ext cx="3509866" cy="339454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1600" b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TOP-3</a:t>
            </a:r>
            <a:endParaRPr lang="ru-RU" altLang="ru-RU" sz="16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BDFEBB0-62EA-CCE7-05B1-D82D52BF24B4}"/>
              </a:ext>
            </a:extLst>
          </p:cNvPr>
          <p:cNvSpPr/>
          <p:nvPr/>
        </p:nvSpPr>
        <p:spPr>
          <a:xfrm>
            <a:off x="5567790" y="4603510"/>
            <a:ext cx="3848722" cy="2060053"/>
          </a:xfrm>
          <a:prstGeom prst="rect">
            <a:avLst/>
          </a:prstGeom>
          <a:noFill/>
          <a:ln w="1270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EE4349-D338-2C9D-9347-A6996C1F12DD}"/>
              </a:ext>
            </a:extLst>
          </p:cNvPr>
          <p:cNvSpPr txBox="1"/>
          <p:nvPr/>
        </p:nvSpPr>
        <p:spPr>
          <a:xfrm>
            <a:off x="5777422" y="4437112"/>
            <a:ext cx="3509866" cy="339454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1600" b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TOP- 42</a:t>
            </a:r>
            <a:endParaRPr lang="ru-RU" altLang="ru-RU" sz="16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Freeform 6">
            <a:extLst>
              <a:ext uri="{FF2B5EF4-FFF2-40B4-BE49-F238E27FC236}">
                <a16:creationId xmlns:a16="http://schemas.microsoft.com/office/drawing/2014/main" id="{7E7553DD-190A-1DAC-658C-F5AEBE0B551E}"/>
              </a:ext>
            </a:extLst>
          </p:cNvPr>
          <p:cNvSpPr/>
          <p:nvPr/>
        </p:nvSpPr>
        <p:spPr>
          <a:xfrm>
            <a:off x="3532069" y="5031559"/>
            <a:ext cx="1795294" cy="1443585"/>
          </a:xfrm>
          <a:custGeom>
            <a:avLst/>
            <a:gdLst/>
            <a:ahLst/>
            <a:cxnLst/>
            <a:rect l="l" t="t" r="r" b="b"/>
            <a:pathLst>
              <a:path w="5954984" h="4568781">
                <a:moveTo>
                  <a:pt x="0" y="0"/>
                </a:moveTo>
                <a:lnTo>
                  <a:pt x="5954985" y="0"/>
                </a:lnTo>
                <a:lnTo>
                  <a:pt x="5954985" y="4568781"/>
                </a:lnTo>
                <a:lnTo>
                  <a:pt x="0" y="45687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482"/>
            </a:stretch>
          </a:blipFill>
        </p:spPr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E18B390-D523-1B2F-B279-5B74233BB3E6}"/>
              </a:ext>
            </a:extLst>
          </p:cNvPr>
          <p:cNvSpPr txBox="1"/>
          <p:nvPr/>
        </p:nvSpPr>
        <p:spPr>
          <a:xfrm>
            <a:off x="5593190" y="4933149"/>
            <a:ext cx="2381302" cy="15738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algn="just">
              <a:defRPr sz="1600" b="1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ru-RU" sz="1200" dirty="0">
                <a:solidFill>
                  <a:srgbClr val="1F497D"/>
                </a:solidFill>
              </a:rPr>
              <a:t>Обучающиеся, занявшие места в рейтинге «TOP-42», отправляются в специальную</a:t>
            </a:r>
            <a:r>
              <a:rPr lang="en-US" sz="1200" dirty="0">
                <a:solidFill>
                  <a:srgbClr val="1F497D"/>
                </a:solidFill>
              </a:rPr>
              <a:t> </a:t>
            </a:r>
            <a:r>
              <a:rPr lang="ru-RU" sz="1200" dirty="0">
                <a:solidFill>
                  <a:srgbClr val="1F497D"/>
                </a:solidFill>
              </a:rPr>
              <a:t>познавательную поездку по культурным и историческим достопримечательностям Республики Казахстан.</a:t>
            </a:r>
            <a:endParaRPr lang="en-US" sz="1200" dirty="0">
              <a:solidFill>
                <a:srgbClr val="1F497D"/>
              </a:solidFill>
              <a:sym typeface="Arimo Bold"/>
            </a:endParaRPr>
          </a:p>
        </p:txBody>
      </p:sp>
      <p:grpSp>
        <p:nvGrpSpPr>
          <p:cNvPr id="53" name="Группа 52">
            <a:extLst>
              <a:ext uri="{FF2B5EF4-FFF2-40B4-BE49-F238E27FC236}">
                <a16:creationId xmlns:a16="http://schemas.microsoft.com/office/drawing/2014/main" id="{945DB9B3-7815-4332-BC8C-232FA5023E2B}"/>
              </a:ext>
            </a:extLst>
          </p:cNvPr>
          <p:cNvGrpSpPr/>
          <p:nvPr/>
        </p:nvGrpSpPr>
        <p:grpSpPr>
          <a:xfrm>
            <a:off x="7999891" y="5031559"/>
            <a:ext cx="1390278" cy="1282196"/>
            <a:chOff x="7597335" y="4672561"/>
            <a:chExt cx="1420375" cy="1406999"/>
          </a:xfrm>
        </p:grpSpPr>
        <p:grpSp>
          <p:nvGrpSpPr>
            <p:cNvPr id="22" name="Group 3">
              <a:extLst>
                <a:ext uri="{FF2B5EF4-FFF2-40B4-BE49-F238E27FC236}">
                  <a16:creationId xmlns:a16="http://schemas.microsoft.com/office/drawing/2014/main" id="{987C6F8E-A0AE-0A4C-FD0C-EC222CD695BC}"/>
                </a:ext>
              </a:extLst>
            </p:cNvPr>
            <p:cNvGrpSpPr/>
            <p:nvPr/>
          </p:nvGrpSpPr>
          <p:grpSpPr>
            <a:xfrm>
              <a:off x="7959158" y="5038868"/>
              <a:ext cx="693171" cy="681652"/>
              <a:chOff x="0" y="0"/>
              <a:chExt cx="812800" cy="812800"/>
            </a:xfrm>
          </p:grpSpPr>
          <p:sp>
            <p:nvSpPr>
              <p:cNvPr id="23" name="Freeform 4">
                <a:extLst>
                  <a:ext uri="{FF2B5EF4-FFF2-40B4-BE49-F238E27FC236}">
                    <a16:creationId xmlns:a16="http://schemas.microsoft.com/office/drawing/2014/main" id="{8D4B83E7-274B-10C0-3C1A-6259861FDB32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l="-50093"/>
                </a:stretch>
              </a:blipFill>
              <a:ln w="19050" cap="sq">
                <a:solidFill>
                  <a:srgbClr val="4E7EB5"/>
                </a:solidFill>
                <a:prstDash val="solid"/>
                <a:miter/>
              </a:ln>
            </p:spPr>
          </p:sp>
        </p:grpSp>
        <p:grpSp>
          <p:nvGrpSpPr>
            <p:cNvPr id="24" name="Group 5">
              <a:extLst>
                <a:ext uri="{FF2B5EF4-FFF2-40B4-BE49-F238E27FC236}">
                  <a16:creationId xmlns:a16="http://schemas.microsoft.com/office/drawing/2014/main" id="{71D11733-84DB-72CE-9AD5-490FC1453826}"/>
                </a:ext>
              </a:extLst>
            </p:cNvPr>
            <p:cNvGrpSpPr/>
            <p:nvPr/>
          </p:nvGrpSpPr>
          <p:grpSpPr>
            <a:xfrm>
              <a:off x="8324539" y="4672561"/>
              <a:ext cx="693171" cy="681652"/>
              <a:chOff x="0" y="0"/>
              <a:chExt cx="812800" cy="812800"/>
            </a:xfrm>
          </p:grpSpPr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F19E9EEA-B1C2-D1AA-3C0C-6E208CA986D9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l="-30160" r="-30160"/>
                </a:stretch>
              </a:blipFill>
              <a:ln w="19050" cap="sq">
                <a:solidFill>
                  <a:srgbClr val="4E7EB5"/>
                </a:solidFill>
                <a:prstDash val="solid"/>
                <a:miter/>
              </a:ln>
            </p:spPr>
          </p:sp>
        </p:grpSp>
        <p:grpSp>
          <p:nvGrpSpPr>
            <p:cNvPr id="28" name="Group 7">
              <a:extLst>
                <a:ext uri="{FF2B5EF4-FFF2-40B4-BE49-F238E27FC236}">
                  <a16:creationId xmlns:a16="http://schemas.microsoft.com/office/drawing/2014/main" id="{0C6655A2-1366-DBDA-7025-CBE861E62DB4}"/>
                </a:ext>
              </a:extLst>
            </p:cNvPr>
            <p:cNvGrpSpPr/>
            <p:nvPr/>
          </p:nvGrpSpPr>
          <p:grpSpPr>
            <a:xfrm>
              <a:off x="8324539" y="5397908"/>
              <a:ext cx="693171" cy="681652"/>
              <a:chOff x="0" y="0"/>
              <a:chExt cx="812800" cy="812800"/>
            </a:xfrm>
          </p:grpSpPr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B66A90FF-51AC-B79C-4C28-89F0E3AF2DC3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l="-17657" t="-7144" r="-9281" b="-14717"/>
                </a:stretch>
              </a:blipFill>
              <a:ln w="19050" cap="sq">
                <a:solidFill>
                  <a:srgbClr val="4E7EB5"/>
                </a:solidFill>
                <a:prstDash val="solid"/>
                <a:miter/>
              </a:ln>
            </p:spPr>
          </p:sp>
        </p:grpSp>
        <p:grpSp>
          <p:nvGrpSpPr>
            <p:cNvPr id="30" name="Group 9">
              <a:extLst>
                <a:ext uri="{FF2B5EF4-FFF2-40B4-BE49-F238E27FC236}">
                  <a16:creationId xmlns:a16="http://schemas.microsoft.com/office/drawing/2014/main" id="{09247891-0F34-7790-1639-D95BE9B842DE}"/>
                </a:ext>
              </a:extLst>
            </p:cNvPr>
            <p:cNvGrpSpPr/>
            <p:nvPr/>
          </p:nvGrpSpPr>
          <p:grpSpPr>
            <a:xfrm>
              <a:off x="7597335" y="5397908"/>
              <a:ext cx="693171" cy="681652"/>
              <a:chOff x="0" y="0"/>
              <a:chExt cx="812800" cy="812800"/>
            </a:xfrm>
          </p:grpSpPr>
          <p:sp>
            <p:nvSpPr>
              <p:cNvPr id="31" name="Freeform 10">
                <a:extLst>
                  <a:ext uri="{FF2B5EF4-FFF2-40B4-BE49-F238E27FC236}">
                    <a16:creationId xmlns:a16="http://schemas.microsoft.com/office/drawing/2014/main" id="{6ABCE83B-8775-2BBD-8972-3DD633529E67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 l="-54181" r="-98485" b="-41177"/>
                </a:stretch>
              </a:blipFill>
              <a:ln w="19050" cap="sq">
                <a:solidFill>
                  <a:srgbClr val="4E7EB5"/>
                </a:solidFill>
                <a:prstDash val="solid"/>
                <a:miter/>
              </a:ln>
            </p:spPr>
          </p:sp>
        </p:grpSp>
        <p:grpSp>
          <p:nvGrpSpPr>
            <p:cNvPr id="32" name="Group 11">
              <a:extLst>
                <a:ext uri="{FF2B5EF4-FFF2-40B4-BE49-F238E27FC236}">
                  <a16:creationId xmlns:a16="http://schemas.microsoft.com/office/drawing/2014/main" id="{F46C4B6D-1A33-104B-03DB-6CC28E06BDF8}"/>
                </a:ext>
              </a:extLst>
            </p:cNvPr>
            <p:cNvGrpSpPr/>
            <p:nvPr/>
          </p:nvGrpSpPr>
          <p:grpSpPr>
            <a:xfrm>
              <a:off x="7597335" y="4672561"/>
              <a:ext cx="693171" cy="681652"/>
              <a:chOff x="0" y="0"/>
              <a:chExt cx="812800" cy="812800"/>
            </a:xfrm>
          </p:grpSpPr>
          <p:sp>
            <p:nvSpPr>
              <p:cNvPr id="37" name="Freeform 12">
                <a:extLst>
                  <a:ext uri="{FF2B5EF4-FFF2-40B4-BE49-F238E27FC236}">
                    <a16:creationId xmlns:a16="http://schemas.microsoft.com/office/drawing/2014/main" id="{F0C7CEED-1780-B6FF-BF67-24CA914C9D4C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blipFill>
                <a:blip r:embed="rId7"/>
                <a:stretch>
                  <a:fillRect l="-25046" r="-25046"/>
                </a:stretch>
              </a:blipFill>
              <a:ln w="19050" cap="sq">
                <a:solidFill>
                  <a:srgbClr val="4E7EB5"/>
                </a:solidFill>
                <a:prstDash val="solid"/>
                <a:miter/>
              </a:ln>
            </p:spPr>
          </p:sp>
        </p:grpSp>
      </p:grpSp>
      <p:sp>
        <p:nvSpPr>
          <p:cNvPr id="34" name="Прямоугольник 3">
            <a:extLst>
              <a:ext uri="{FF2B5EF4-FFF2-40B4-BE49-F238E27FC236}">
                <a16:creationId xmlns:a16="http://schemas.microsoft.com/office/drawing/2014/main" id="{568AC372-4818-4D3B-8102-C88433F04B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12740" y="108507"/>
            <a:ext cx="9906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400" b="1" dirty="0">
                <a:solidFill>
                  <a:srgbClr val="1F497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РАЗВИТИЕ ВОСПИТАТЕЛЬНОЙ И СОЦИАЛЬНОЙ РАБОТЫ ОБУЧАЮЩИХСЯ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00253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16158-16C6-F052-911D-B49F0066C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E347D27-F026-EAC3-E341-910CB98BBB95}"/>
              </a:ext>
            </a:extLst>
          </p:cNvPr>
          <p:cNvSpPr/>
          <p:nvPr/>
        </p:nvSpPr>
        <p:spPr>
          <a:xfrm>
            <a:off x="1051363" y="853133"/>
            <a:ext cx="8726172" cy="5766742"/>
          </a:xfrm>
          <a:prstGeom prst="rect">
            <a:avLst/>
          </a:prstGeom>
          <a:noFill/>
          <a:ln w="1270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E998A21-7F1D-8A8F-234F-584F30500CAE}"/>
              </a:ext>
            </a:extLst>
          </p:cNvPr>
          <p:cNvSpPr txBox="1"/>
          <p:nvPr/>
        </p:nvSpPr>
        <p:spPr>
          <a:xfrm>
            <a:off x="1765090" y="676047"/>
            <a:ext cx="5743896" cy="400110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2000" b="1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СТУДЕНЧЕСКАЯ ФИЛАРМОНИЯ</a:t>
            </a:r>
            <a:endParaRPr lang="ru-RU" altLang="ru-RU" sz="2000" b="1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0339E2-1822-C4C7-02D9-936BD3E4D0CF}"/>
              </a:ext>
            </a:extLst>
          </p:cNvPr>
          <p:cNvSpPr txBox="1"/>
          <p:nvPr/>
        </p:nvSpPr>
        <p:spPr>
          <a:xfrm>
            <a:off x="1352600" y="1224345"/>
            <a:ext cx="8121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algn="just">
              <a:defRPr sz="1600" b="1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Объединение обучающихся, интересующихся искусством, для всестороннего развития их творческого потенциала и организации культурных мероприятий университета на высоком уровне</a:t>
            </a:r>
            <a:endParaRPr lang="en-US" dirty="0">
              <a:sym typeface="Arimo"/>
            </a:endParaRPr>
          </a:p>
        </p:txBody>
      </p:sp>
      <p:pic>
        <p:nvPicPr>
          <p:cNvPr id="9244" name="Рисунок 9243">
            <a:extLst>
              <a:ext uri="{FF2B5EF4-FFF2-40B4-BE49-F238E27FC236}">
                <a16:creationId xmlns:a16="http://schemas.microsoft.com/office/drawing/2014/main" id="{7C2FEE3B-70F0-54EC-3A90-37531DBA7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3" t="7330" r="53269" b="9650"/>
          <a:stretch>
            <a:fillRect/>
          </a:stretch>
        </p:blipFill>
        <p:spPr>
          <a:xfrm>
            <a:off x="1183323" y="2271961"/>
            <a:ext cx="3337629" cy="3578312"/>
          </a:xfrm>
          <a:prstGeom prst="rect">
            <a:avLst/>
          </a:prstGeom>
        </p:spPr>
      </p:pic>
      <p:pic>
        <p:nvPicPr>
          <p:cNvPr id="9246" name="Рисунок 9245">
            <a:extLst>
              <a:ext uri="{FF2B5EF4-FFF2-40B4-BE49-F238E27FC236}">
                <a16:creationId xmlns:a16="http://schemas.microsoft.com/office/drawing/2014/main" id="{FC7ED381-0B9A-2D7D-0E26-C623EB645B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038" y="2242222"/>
            <a:ext cx="2293532" cy="1722523"/>
          </a:xfrm>
          <a:prstGeom prst="rect">
            <a:avLst/>
          </a:prstGeom>
        </p:spPr>
      </p:pic>
      <p:pic>
        <p:nvPicPr>
          <p:cNvPr id="9248" name="Рисунок 9247">
            <a:extLst>
              <a:ext uri="{FF2B5EF4-FFF2-40B4-BE49-F238E27FC236}">
                <a16:creationId xmlns:a16="http://schemas.microsoft.com/office/drawing/2014/main" id="{F7F099F2-91F4-4604-C019-92AC066AA6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3240" y="2242989"/>
            <a:ext cx="2573249" cy="1729774"/>
          </a:xfrm>
          <a:prstGeom prst="rect">
            <a:avLst/>
          </a:prstGeom>
        </p:spPr>
      </p:pic>
      <p:pic>
        <p:nvPicPr>
          <p:cNvPr id="9250" name="Рисунок 9249">
            <a:extLst>
              <a:ext uri="{FF2B5EF4-FFF2-40B4-BE49-F238E27FC236}">
                <a16:creationId xmlns:a16="http://schemas.microsoft.com/office/drawing/2014/main" id="{1B0AEC52-D9A0-8AC8-542C-EAD5A37C59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038" y="4151626"/>
            <a:ext cx="2264433" cy="1509622"/>
          </a:xfrm>
          <a:prstGeom prst="rect">
            <a:avLst/>
          </a:prstGeom>
        </p:spPr>
      </p:pic>
      <p:pic>
        <p:nvPicPr>
          <p:cNvPr id="9252" name="Рисунок 9251">
            <a:extLst>
              <a:ext uri="{FF2B5EF4-FFF2-40B4-BE49-F238E27FC236}">
                <a16:creationId xmlns:a16="http://schemas.microsoft.com/office/drawing/2014/main" id="{D9C273D1-10CE-2989-0DD9-4B42DAAD6F3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18075" y="4453769"/>
            <a:ext cx="1812859" cy="1208573"/>
          </a:xfrm>
          <a:prstGeom prst="rect">
            <a:avLst/>
          </a:prstGeom>
        </p:spPr>
      </p:pic>
      <p:pic>
        <p:nvPicPr>
          <p:cNvPr id="9254" name="Рисунок 9253">
            <a:extLst>
              <a:ext uri="{FF2B5EF4-FFF2-40B4-BE49-F238E27FC236}">
                <a16:creationId xmlns:a16="http://schemas.microsoft.com/office/drawing/2014/main" id="{AAB8EE28-7831-4E8F-1025-46DC69E4D3B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187" y="4151626"/>
            <a:ext cx="1361509" cy="1812859"/>
          </a:xfrm>
          <a:prstGeom prst="rect">
            <a:avLst/>
          </a:prstGeom>
        </p:spPr>
      </p:pic>
      <p:sp>
        <p:nvSpPr>
          <p:cNvPr id="14" name="Прямоугольник 3">
            <a:extLst>
              <a:ext uri="{FF2B5EF4-FFF2-40B4-BE49-F238E27FC236}">
                <a16:creationId xmlns:a16="http://schemas.microsoft.com/office/drawing/2014/main" id="{568AC372-4818-4D3B-8102-C88433F04B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7088" y="75079"/>
            <a:ext cx="9906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400" b="1" dirty="0">
                <a:solidFill>
                  <a:srgbClr val="1F497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РАЗВИТИЕ ВОСПИТАТЕЛЬНОЙ И СОЦИАЛЬНОЙ РАБОТЫ ОБУЧАЮЩИХСЯ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9657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Прямоугольник 3"/>
          <p:cNvSpPr>
            <a:spLocks noChangeArrowheads="1"/>
          </p:cNvSpPr>
          <p:nvPr/>
        </p:nvSpPr>
        <p:spPr bwMode="auto">
          <a:xfrm>
            <a:off x="-2607840" y="120452"/>
            <a:ext cx="9906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kk-KZ" altLang="ru-RU" sz="1400" b="1" dirty="0">
                <a:solidFill>
                  <a:srgbClr val="1F497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С</a:t>
            </a:r>
            <a:r>
              <a:rPr lang="ru-RU" altLang="ru-RU" sz="1400" b="1" dirty="0">
                <a:solidFill>
                  <a:srgbClr val="1F497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ОЦИАЛЬНЫЕ ПРОЕКТЫ</a:t>
            </a:r>
          </a:p>
        </p:txBody>
      </p:sp>
      <p:pic>
        <p:nvPicPr>
          <p:cNvPr id="11273" name="Рисунок 5" descr="Изображение выглядит как одежда, человек, в помещении, Человеческое лицо&#10;&#10;Автоматически созданное описа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2929" y="4553944"/>
            <a:ext cx="1558436" cy="2043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4" name="Рисунок 10" descr="Изображение выглядит как одежда, человек, стол, в помещении&#10;&#10;Автоматически созданное описа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2929" y="2430792"/>
            <a:ext cx="1558436" cy="1922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5" name="Рисунок 13" descr="Изображение выглядит как одежда, человек, в помещении, стена&#10;&#10;Автоматически созданное описани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889" y="3503586"/>
            <a:ext cx="1757924" cy="2335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6" name="Рисунок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1"/>
          <a:stretch/>
        </p:blipFill>
        <p:spPr bwMode="auto">
          <a:xfrm>
            <a:off x="6412928" y="1012405"/>
            <a:ext cx="1564408" cy="1218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7" name="Рисунок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889" y="1916832"/>
            <a:ext cx="1757924" cy="131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9249308"/>
              </p:ext>
            </p:extLst>
          </p:nvPr>
        </p:nvGraphicFramePr>
        <p:xfrm>
          <a:off x="1144725" y="950935"/>
          <a:ext cx="5019824" cy="536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3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862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kk-KZ" altLang="en-US" sz="1400" b="1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Летний лагерь «Толағай»</a:t>
                      </a:r>
                    </a:p>
                    <a:p>
                      <a:pPr lvl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kk-KZ" altLang="en-US" sz="1400" b="1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для детей сотрудников</a:t>
                      </a:r>
                      <a:endParaRPr lang="ru-RU" sz="1400" dirty="0">
                        <a:solidFill>
                          <a:srgbClr val="1F497D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2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altLang="en-US" sz="1400" b="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Развитие творческих способностей – вокал, танцы, изобразительное искусство, игра на музыкальных инструментах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rgbClr val="1F497D"/>
                          </a:solidFill>
                        </a:ln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2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altLang="en-US" sz="1400" b="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Мероприятия для </a:t>
                      </a:r>
                      <a:r>
                        <a:rPr lang="ru-RU" altLang="en-US" sz="1400" b="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культурного досуга и практического опыта – экскурсии, посещение музеев и т.д.</a:t>
                      </a:r>
                      <a:endParaRPr lang="kk-KZ" altLang="en-US" sz="1400" b="0" dirty="0">
                        <a:solidFill>
                          <a:srgbClr val="1F497D"/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kk-KZ" altLang="en-US" sz="1400" b="1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Летняя школа</a:t>
                      </a:r>
                    </a:p>
                    <a:p>
                      <a:pPr lvl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kk-KZ" altLang="en-US" sz="1400" b="1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</a:t>
                      </a:r>
                      <a:r>
                        <a:rPr lang="en-US" altLang="en-US" sz="1400" b="1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JAS AKADEMIK»</a:t>
                      </a:r>
                      <a:endParaRPr lang="kk-KZ" altLang="en-US" sz="1400" b="1" dirty="0">
                        <a:solidFill>
                          <a:srgbClr val="1F497D"/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altLang="en-US" sz="1400" b="1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учащихся 9-10 классов области Абай </a:t>
                      </a:r>
                      <a:endParaRPr lang="ru-RU" sz="1400" dirty="0">
                        <a:solidFill>
                          <a:srgbClr val="1F497D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2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en-US" sz="1400" b="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Физика, Химия, Математика, Биология, Филология (казахский, русский, английский), История, психологические тренинги, практические навыки работы в лабораториях университета</a:t>
                      </a:r>
                      <a:endParaRPr lang="kk-KZ" altLang="en-US" sz="1400" b="0" dirty="0">
                        <a:solidFill>
                          <a:srgbClr val="1F497D"/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2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en-US" sz="1400" b="1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Серебряный университет</a:t>
                      </a:r>
                      <a:endParaRPr lang="ru-RU" sz="1400" b="0" dirty="0">
                        <a:solidFill>
                          <a:srgbClr val="1F497D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2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en-US" sz="1400" b="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Казахский язык, Турецкий язык, Цифровая грамотность, Третий возраст, Психология взаимоотношений с детьми и внуками, Финансовая грамотность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4016">
                <a:tc>
                  <a:txBody>
                    <a:bodyPr/>
                    <a:lstStyle/>
                    <a:p>
                      <a:pPr marL="0" marR="0" lvl="0" indent="0" algn="l" defTabSz="91442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en-US" sz="1400" b="1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Социальная поддержка сотрудников</a:t>
                      </a:r>
                      <a:endParaRPr lang="ru-RU" sz="1400" dirty="0">
                        <a:ln>
                          <a:solidFill>
                            <a:srgbClr val="1F497D"/>
                          </a:solidFill>
                        </a:ln>
                        <a:solidFill>
                          <a:srgbClr val="1F497D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2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altLang="en-US" sz="1400" b="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Скидки на обучение сотрудников и </a:t>
                      </a:r>
                      <a:r>
                        <a:rPr lang="ru-RU" altLang="en-US" sz="1400" b="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детей в университете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754557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670852" y="985381"/>
            <a:ext cx="1638300" cy="0"/>
          </a:xfrm>
          <a:custGeom>
            <a:avLst/>
            <a:gdLst/>
            <a:ahLst/>
            <a:cxnLst/>
            <a:rect l="l" t="t" r="r" b="b"/>
            <a:pathLst>
              <a:path w="1638300">
                <a:moveTo>
                  <a:pt x="0" y="0"/>
                </a:moveTo>
                <a:lnTo>
                  <a:pt x="1637919" y="0"/>
                </a:lnTo>
              </a:path>
            </a:pathLst>
          </a:custGeom>
          <a:ln w="22225">
            <a:solidFill>
              <a:srgbClr val="17406C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2" name="Группа 71">
            <a:extLst>
              <a:ext uri="{FF2B5EF4-FFF2-40B4-BE49-F238E27FC236}">
                <a16:creationId xmlns:a16="http://schemas.microsoft.com/office/drawing/2014/main" id="{ADB10E7D-5932-46AD-BB63-D1E194B79D03}"/>
              </a:ext>
            </a:extLst>
          </p:cNvPr>
          <p:cNvGrpSpPr/>
          <p:nvPr/>
        </p:nvGrpSpPr>
        <p:grpSpPr>
          <a:xfrm>
            <a:off x="2503336" y="2643598"/>
            <a:ext cx="5742432" cy="1036319"/>
            <a:chOff x="2039302" y="2715958"/>
            <a:chExt cx="5742432" cy="1036319"/>
          </a:xfrm>
        </p:grpSpPr>
        <p:grpSp>
          <p:nvGrpSpPr>
            <p:cNvPr id="5" name="object 5"/>
            <p:cNvGrpSpPr/>
            <p:nvPr/>
          </p:nvGrpSpPr>
          <p:grpSpPr>
            <a:xfrm>
              <a:off x="3994594" y="2715958"/>
              <a:ext cx="1830070" cy="1036319"/>
              <a:chOff x="3994594" y="2715958"/>
              <a:chExt cx="1830070" cy="1036319"/>
            </a:xfrm>
          </p:grpSpPr>
          <p:sp>
            <p:nvSpPr>
              <p:cNvPr id="6" name="object 6"/>
              <p:cNvSpPr/>
              <p:nvPr/>
            </p:nvSpPr>
            <p:spPr>
              <a:xfrm>
                <a:off x="4008882" y="2730245"/>
                <a:ext cx="1801495" cy="1007744"/>
              </a:xfrm>
              <a:custGeom>
                <a:avLst/>
                <a:gdLst/>
                <a:ahLst/>
                <a:cxnLst/>
                <a:rect l="l" t="t" r="r" b="b"/>
                <a:pathLst>
                  <a:path w="1801495" h="1007745">
                    <a:moveTo>
                      <a:pt x="1633473" y="0"/>
                    </a:moveTo>
                    <a:lnTo>
                      <a:pt x="167893" y="0"/>
                    </a:lnTo>
                    <a:lnTo>
                      <a:pt x="123266" y="5998"/>
                    </a:lnTo>
                    <a:lnTo>
                      <a:pt x="83161" y="22925"/>
                    </a:lnTo>
                    <a:lnTo>
                      <a:pt x="49180" y="49180"/>
                    </a:lnTo>
                    <a:lnTo>
                      <a:pt x="22925" y="83161"/>
                    </a:lnTo>
                    <a:lnTo>
                      <a:pt x="5998" y="123266"/>
                    </a:lnTo>
                    <a:lnTo>
                      <a:pt x="0" y="167893"/>
                    </a:lnTo>
                    <a:lnTo>
                      <a:pt x="0" y="839469"/>
                    </a:lnTo>
                    <a:lnTo>
                      <a:pt x="5998" y="884097"/>
                    </a:lnTo>
                    <a:lnTo>
                      <a:pt x="22925" y="924202"/>
                    </a:lnTo>
                    <a:lnTo>
                      <a:pt x="49180" y="958183"/>
                    </a:lnTo>
                    <a:lnTo>
                      <a:pt x="83161" y="984438"/>
                    </a:lnTo>
                    <a:lnTo>
                      <a:pt x="123266" y="1001365"/>
                    </a:lnTo>
                    <a:lnTo>
                      <a:pt x="167893" y="1007363"/>
                    </a:lnTo>
                    <a:lnTo>
                      <a:pt x="1633473" y="1007363"/>
                    </a:lnTo>
                    <a:lnTo>
                      <a:pt x="1678101" y="1001365"/>
                    </a:lnTo>
                    <a:lnTo>
                      <a:pt x="1718206" y="984438"/>
                    </a:lnTo>
                    <a:lnTo>
                      <a:pt x="1752187" y="958183"/>
                    </a:lnTo>
                    <a:lnTo>
                      <a:pt x="1778442" y="924202"/>
                    </a:lnTo>
                    <a:lnTo>
                      <a:pt x="1795369" y="884097"/>
                    </a:lnTo>
                    <a:lnTo>
                      <a:pt x="1801367" y="839469"/>
                    </a:lnTo>
                    <a:lnTo>
                      <a:pt x="1801367" y="167893"/>
                    </a:lnTo>
                    <a:lnTo>
                      <a:pt x="1795369" y="123266"/>
                    </a:lnTo>
                    <a:lnTo>
                      <a:pt x="1778442" y="83161"/>
                    </a:lnTo>
                    <a:lnTo>
                      <a:pt x="1752187" y="49180"/>
                    </a:lnTo>
                    <a:lnTo>
                      <a:pt x="1718206" y="22925"/>
                    </a:lnTo>
                    <a:lnTo>
                      <a:pt x="1678101" y="5998"/>
                    </a:lnTo>
                    <a:lnTo>
                      <a:pt x="1633473" y="0"/>
                    </a:lnTo>
                    <a:close/>
                  </a:path>
                </a:pathLst>
              </a:custGeom>
              <a:solidFill>
                <a:srgbClr val="17406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" name="object 7"/>
              <p:cNvSpPr/>
              <p:nvPr/>
            </p:nvSpPr>
            <p:spPr>
              <a:xfrm>
                <a:off x="4008882" y="2730245"/>
                <a:ext cx="1801495" cy="1007744"/>
              </a:xfrm>
              <a:custGeom>
                <a:avLst/>
                <a:gdLst/>
                <a:ahLst/>
                <a:cxnLst/>
                <a:rect l="l" t="t" r="r" b="b"/>
                <a:pathLst>
                  <a:path w="1801495" h="1007745">
                    <a:moveTo>
                      <a:pt x="0" y="167893"/>
                    </a:moveTo>
                    <a:lnTo>
                      <a:pt x="5998" y="123266"/>
                    </a:lnTo>
                    <a:lnTo>
                      <a:pt x="22925" y="83161"/>
                    </a:lnTo>
                    <a:lnTo>
                      <a:pt x="49180" y="49180"/>
                    </a:lnTo>
                    <a:lnTo>
                      <a:pt x="83161" y="22925"/>
                    </a:lnTo>
                    <a:lnTo>
                      <a:pt x="123266" y="5998"/>
                    </a:lnTo>
                    <a:lnTo>
                      <a:pt x="167893" y="0"/>
                    </a:lnTo>
                    <a:lnTo>
                      <a:pt x="1633473" y="0"/>
                    </a:lnTo>
                    <a:lnTo>
                      <a:pt x="1678101" y="5998"/>
                    </a:lnTo>
                    <a:lnTo>
                      <a:pt x="1718206" y="22925"/>
                    </a:lnTo>
                    <a:lnTo>
                      <a:pt x="1752187" y="49180"/>
                    </a:lnTo>
                    <a:lnTo>
                      <a:pt x="1778442" y="83161"/>
                    </a:lnTo>
                    <a:lnTo>
                      <a:pt x="1795369" y="123266"/>
                    </a:lnTo>
                    <a:lnTo>
                      <a:pt x="1801367" y="167893"/>
                    </a:lnTo>
                    <a:lnTo>
                      <a:pt x="1801367" y="839469"/>
                    </a:lnTo>
                    <a:lnTo>
                      <a:pt x="1795369" y="884097"/>
                    </a:lnTo>
                    <a:lnTo>
                      <a:pt x="1778442" y="924202"/>
                    </a:lnTo>
                    <a:lnTo>
                      <a:pt x="1752187" y="958183"/>
                    </a:lnTo>
                    <a:lnTo>
                      <a:pt x="1718206" y="984438"/>
                    </a:lnTo>
                    <a:lnTo>
                      <a:pt x="1678101" y="1001365"/>
                    </a:lnTo>
                    <a:lnTo>
                      <a:pt x="1633473" y="1007363"/>
                    </a:lnTo>
                    <a:lnTo>
                      <a:pt x="167893" y="1007363"/>
                    </a:lnTo>
                    <a:lnTo>
                      <a:pt x="123266" y="1001365"/>
                    </a:lnTo>
                    <a:lnTo>
                      <a:pt x="83161" y="984438"/>
                    </a:lnTo>
                    <a:lnTo>
                      <a:pt x="49180" y="958183"/>
                    </a:lnTo>
                    <a:lnTo>
                      <a:pt x="22925" y="924202"/>
                    </a:lnTo>
                    <a:lnTo>
                      <a:pt x="5998" y="884097"/>
                    </a:lnTo>
                    <a:lnTo>
                      <a:pt x="0" y="839469"/>
                    </a:lnTo>
                    <a:lnTo>
                      <a:pt x="0" y="167893"/>
                    </a:lnTo>
                    <a:close/>
                  </a:path>
                </a:pathLst>
              </a:custGeom>
              <a:ln w="28574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8" name="object 8"/>
            <p:cNvSpPr txBox="1"/>
            <p:nvPr/>
          </p:nvSpPr>
          <p:spPr>
            <a:xfrm>
              <a:off x="4796790" y="2795777"/>
              <a:ext cx="795655" cy="751488"/>
            </a:xfrm>
            <a:prstGeom prst="rect">
              <a:avLst/>
            </a:prstGeom>
          </p:spPr>
          <p:txBody>
            <a:bodyPr vert="horz" wrap="square" lIns="0" tIns="78740" rIns="0" bIns="0" rtlCol="0">
              <a:spAutoFit/>
            </a:bodyPr>
            <a:lstStyle/>
            <a:p>
              <a:pPr marL="635" algn="ctr">
                <a:spcBef>
                  <a:spcPts val="620"/>
                </a:spcBef>
              </a:pPr>
              <a:r>
                <a:rPr lang="kk-KZ" sz="2400" b="1" spc="-25" dirty="0">
                  <a:solidFill>
                    <a:srgbClr val="FFFFFF"/>
                  </a:solidFill>
                  <a:latin typeface="Arial"/>
                  <a:cs typeface="Arial"/>
                </a:rPr>
                <a:t>144</a:t>
              </a:r>
              <a:endParaRPr sz="2400" dirty="0">
                <a:latin typeface="Arial"/>
                <a:cs typeface="Arial"/>
              </a:endParaRPr>
            </a:p>
            <a:p>
              <a:pPr marL="12700" marR="5080" algn="ctr">
                <a:spcBef>
                  <a:spcPts val="195"/>
                </a:spcBef>
              </a:pPr>
              <a:r>
                <a:rPr sz="900" spc="-20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компьютерной </a:t>
              </a:r>
              <a:r>
                <a:rPr sz="900" spc="-10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техники</a:t>
              </a:r>
              <a:endParaRPr sz="900" dirty="0">
                <a:latin typeface="Microsoft Sans Serif"/>
                <a:cs typeface="Microsoft Sans Serif"/>
              </a:endParaRPr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83379" y="3067811"/>
              <a:ext cx="493775" cy="469391"/>
            </a:xfrm>
            <a:prstGeom prst="rect">
              <a:avLst/>
            </a:prstGeom>
          </p:spPr>
        </p:pic>
        <p:grpSp>
          <p:nvGrpSpPr>
            <p:cNvPr id="25" name="object 25"/>
            <p:cNvGrpSpPr/>
            <p:nvPr/>
          </p:nvGrpSpPr>
          <p:grpSpPr>
            <a:xfrm>
              <a:off x="5952934" y="2715958"/>
              <a:ext cx="1828800" cy="1036319"/>
              <a:chOff x="5952934" y="2715958"/>
              <a:chExt cx="1828800" cy="1036319"/>
            </a:xfrm>
          </p:grpSpPr>
          <p:sp>
            <p:nvSpPr>
              <p:cNvPr id="26" name="object 26"/>
              <p:cNvSpPr/>
              <p:nvPr/>
            </p:nvSpPr>
            <p:spPr>
              <a:xfrm>
                <a:off x="5967221" y="2730245"/>
                <a:ext cx="1800225" cy="1007744"/>
              </a:xfrm>
              <a:custGeom>
                <a:avLst/>
                <a:gdLst/>
                <a:ahLst/>
                <a:cxnLst/>
                <a:rect l="l" t="t" r="r" b="b"/>
                <a:pathLst>
                  <a:path w="1800225" h="1007745">
                    <a:moveTo>
                      <a:pt x="1631950" y="0"/>
                    </a:moveTo>
                    <a:lnTo>
                      <a:pt x="167893" y="0"/>
                    </a:lnTo>
                    <a:lnTo>
                      <a:pt x="123266" y="5998"/>
                    </a:lnTo>
                    <a:lnTo>
                      <a:pt x="83161" y="22925"/>
                    </a:lnTo>
                    <a:lnTo>
                      <a:pt x="49180" y="49180"/>
                    </a:lnTo>
                    <a:lnTo>
                      <a:pt x="22925" y="83161"/>
                    </a:lnTo>
                    <a:lnTo>
                      <a:pt x="5998" y="123266"/>
                    </a:lnTo>
                    <a:lnTo>
                      <a:pt x="0" y="167893"/>
                    </a:lnTo>
                    <a:lnTo>
                      <a:pt x="0" y="839469"/>
                    </a:lnTo>
                    <a:lnTo>
                      <a:pt x="5998" y="884097"/>
                    </a:lnTo>
                    <a:lnTo>
                      <a:pt x="22925" y="924202"/>
                    </a:lnTo>
                    <a:lnTo>
                      <a:pt x="49180" y="958183"/>
                    </a:lnTo>
                    <a:lnTo>
                      <a:pt x="83161" y="984438"/>
                    </a:lnTo>
                    <a:lnTo>
                      <a:pt x="123266" y="1001365"/>
                    </a:lnTo>
                    <a:lnTo>
                      <a:pt x="167893" y="1007363"/>
                    </a:lnTo>
                    <a:lnTo>
                      <a:pt x="1631950" y="1007363"/>
                    </a:lnTo>
                    <a:lnTo>
                      <a:pt x="1676577" y="1001365"/>
                    </a:lnTo>
                    <a:lnTo>
                      <a:pt x="1716682" y="984438"/>
                    </a:lnTo>
                    <a:lnTo>
                      <a:pt x="1750663" y="958183"/>
                    </a:lnTo>
                    <a:lnTo>
                      <a:pt x="1776918" y="924202"/>
                    </a:lnTo>
                    <a:lnTo>
                      <a:pt x="1793845" y="884097"/>
                    </a:lnTo>
                    <a:lnTo>
                      <a:pt x="1799844" y="839469"/>
                    </a:lnTo>
                    <a:lnTo>
                      <a:pt x="1799844" y="167893"/>
                    </a:lnTo>
                    <a:lnTo>
                      <a:pt x="1793845" y="123266"/>
                    </a:lnTo>
                    <a:lnTo>
                      <a:pt x="1776918" y="83161"/>
                    </a:lnTo>
                    <a:lnTo>
                      <a:pt x="1750663" y="49180"/>
                    </a:lnTo>
                    <a:lnTo>
                      <a:pt x="1716682" y="22925"/>
                    </a:lnTo>
                    <a:lnTo>
                      <a:pt x="1676577" y="5998"/>
                    </a:lnTo>
                    <a:lnTo>
                      <a:pt x="1631950" y="0"/>
                    </a:lnTo>
                    <a:close/>
                  </a:path>
                </a:pathLst>
              </a:custGeom>
              <a:solidFill>
                <a:srgbClr val="17406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" name="object 27"/>
              <p:cNvSpPr/>
              <p:nvPr/>
            </p:nvSpPr>
            <p:spPr>
              <a:xfrm>
                <a:off x="5967221" y="2730245"/>
                <a:ext cx="1800225" cy="1007744"/>
              </a:xfrm>
              <a:custGeom>
                <a:avLst/>
                <a:gdLst/>
                <a:ahLst/>
                <a:cxnLst/>
                <a:rect l="l" t="t" r="r" b="b"/>
                <a:pathLst>
                  <a:path w="1800225" h="1007745">
                    <a:moveTo>
                      <a:pt x="0" y="167893"/>
                    </a:moveTo>
                    <a:lnTo>
                      <a:pt x="5998" y="123266"/>
                    </a:lnTo>
                    <a:lnTo>
                      <a:pt x="22925" y="83161"/>
                    </a:lnTo>
                    <a:lnTo>
                      <a:pt x="49180" y="49180"/>
                    </a:lnTo>
                    <a:lnTo>
                      <a:pt x="83161" y="22925"/>
                    </a:lnTo>
                    <a:lnTo>
                      <a:pt x="123266" y="5998"/>
                    </a:lnTo>
                    <a:lnTo>
                      <a:pt x="167893" y="0"/>
                    </a:lnTo>
                    <a:lnTo>
                      <a:pt x="1631950" y="0"/>
                    </a:lnTo>
                    <a:lnTo>
                      <a:pt x="1676577" y="5998"/>
                    </a:lnTo>
                    <a:lnTo>
                      <a:pt x="1716682" y="22925"/>
                    </a:lnTo>
                    <a:lnTo>
                      <a:pt x="1750663" y="49180"/>
                    </a:lnTo>
                    <a:lnTo>
                      <a:pt x="1776918" y="83161"/>
                    </a:lnTo>
                    <a:lnTo>
                      <a:pt x="1793845" y="123266"/>
                    </a:lnTo>
                    <a:lnTo>
                      <a:pt x="1799844" y="167893"/>
                    </a:lnTo>
                    <a:lnTo>
                      <a:pt x="1799844" y="839469"/>
                    </a:lnTo>
                    <a:lnTo>
                      <a:pt x="1793845" y="884097"/>
                    </a:lnTo>
                    <a:lnTo>
                      <a:pt x="1776918" y="924202"/>
                    </a:lnTo>
                    <a:lnTo>
                      <a:pt x="1750663" y="958183"/>
                    </a:lnTo>
                    <a:lnTo>
                      <a:pt x="1716682" y="984438"/>
                    </a:lnTo>
                    <a:lnTo>
                      <a:pt x="1676577" y="1001365"/>
                    </a:lnTo>
                    <a:lnTo>
                      <a:pt x="1631950" y="1007363"/>
                    </a:lnTo>
                    <a:lnTo>
                      <a:pt x="167893" y="1007363"/>
                    </a:lnTo>
                    <a:lnTo>
                      <a:pt x="123266" y="1001365"/>
                    </a:lnTo>
                    <a:lnTo>
                      <a:pt x="83161" y="984438"/>
                    </a:lnTo>
                    <a:lnTo>
                      <a:pt x="49180" y="958183"/>
                    </a:lnTo>
                    <a:lnTo>
                      <a:pt x="22925" y="924202"/>
                    </a:lnTo>
                    <a:lnTo>
                      <a:pt x="5998" y="884097"/>
                    </a:lnTo>
                    <a:lnTo>
                      <a:pt x="0" y="839469"/>
                    </a:lnTo>
                    <a:lnTo>
                      <a:pt x="0" y="167893"/>
                    </a:lnTo>
                    <a:close/>
                  </a:path>
                </a:pathLst>
              </a:custGeom>
              <a:ln w="28574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8" name="object 28"/>
            <p:cNvSpPr txBox="1"/>
            <p:nvPr/>
          </p:nvSpPr>
          <p:spPr>
            <a:xfrm>
              <a:off x="6646926" y="2795777"/>
              <a:ext cx="1009015" cy="751488"/>
            </a:xfrm>
            <a:prstGeom prst="rect">
              <a:avLst/>
            </a:prstGeom>
          </p:spPr>
          <p:txBody>
            <a:bodyPr vert="horz" wrap="square" lIns="0" tIns="78740" rIns="0" bIns="0" rtlCol="0">
              <a:spAutoFit/>
            </a:bodyPr>
            <a:lstStyle/>
            <a:p>
              <a:pPr marL="9525" algn="ctr">
                <a:spcBef>
                  <a:spcPts val="620"/>
                </a:spcBef>
              </a:pPr>
              <a:r>
                <a:rPr sz="2400" b="1" spc="-25" dirty="0">
                  <a:solidFill>
                    <a:srgbClr val="FFFFFF"/>
                  </a:solidFill>
                  <a:latin typeface="Arial"/>
                  <a:cs typeface="Arial"/>
                </a:rPr>
                <a:t>424</a:t>
              </a:r>
              <a:endParaRPr sz="2400">
                <a:latin typeface="Arial"/>
                <a:cs typeface="Arial"/>
              </a:endParaRPr>
            </a:p>
            <a:p>
              <a:pPr marL="12700" marR="5080" indent="-1905" algn="ctr">
                <a:spcBef>
                  <a:spcPts val="195"/>
                </a:spcBef>
              </a:pPr>
              <a:r>
                <a:rPr sz="900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внутренних</a:t>
              </a:r>
              <a:r>
                <a:rPr sz="900" spc="-10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 камер видеонаблюдения</a:t>
              </a:r>
              <a:endParaRPr sz="900">
                <a:latin typeface="Microsoft Sans Serif"/>
                <a:cs typeface="Microsoft Sans Serif"/>
              </a:endParaRPr>
            </a:p>
          </p:txBody>
        </p:sp>
        <p:pic>
          <p:nvPicPr>
            <p:cNvPr id="29" name="object 2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35623" y="3031235"/>
              <a:ext cx="470916" cy="470915"/>
            </a:xfrm>
            <a:prstGeom prst="rect">
              <a:avLst/>
            </a:prstGeom>
          </p:spPr>
        </p:pic>
        <p:grpSp>
          <p:nvGrpSpPr>
            <p:cNvPr id="30" name="object 30"/>
            <p:cNvGrpSpPr/>
            <p:nvPr/>
          </p:nvGrpSpPr>
          <p:grpSpPr>
            <a:xfrm>
              <a:off x="2039302" y="2715958"/>
              <a:ext cx="1828800" cy="1036319"/>
              <a:chOff x="2039302" y="2715958"/>
              <a:chExt cx="1828800" cy="1036319"/>
            </a:xfrm>
          </p:grpSpPr>
          <p:sp>
            <p:nvSpPr>
              <p:cNvPr id="31" name="object 31"/>
              <p:cNvSpPr/>
              <p:nvPr/>
            </p:nvSpPr>
            <p:spPr>
              <a:xfrm>
                <a:off x="2053589" y="2730245"/>
                <a:ext cx="1800225" cy="1007744"/>
              </a:xfrm>
              <a:custGeom>
                <a:avLst/>
                <a:gdLst/>
                <a:ahLst/>
                <a:cxnLst/>
                <a:rect l="l" t="t" r="r" b="b"/>
                <a:pathLst>
                  <a:path w="1800225" h="1007745">
                    <a:moveTo>
                      <a:pt x="1631950" y="0"/>
                    </a:moveTo>
                    <a:lnTo>
                      <a:pt x="167894" y="0"/>
                    </a:lnTo>
                    <a:lnTo>
                      <a:pt x="123266" y="5998"/>
                    </a:lnTo>
                    <a:lnTo>
                      <a:pt x="83161" y="22925"/>
                    </a:lnTo>
                    <a:lnTo>
                      <a:pt x="49180" y="49180"/>
                    </a:lnTo>
                    <a:lnTo>
                      <a:pt x="22925" y="83161"/>
                    </a:lnTo>
                    <a:lnTo>
                      <a:pt x="5998" y="123266"/>
                    </a:lnTo>
                    <a:lnTo>
                      <a:pt x="0" y="167893"/>
                    </a:lnTo>
                    <a:lnTo>
                      <a:pt x="0" y="839469"/>
                    </a:lnTo>
                    <a:lnTo>
                      <a:pt x="5998" y="884097"/>
                    </a:lnTo>
                    <a:lnTo>
                      <a:pt x="22925" y="924202"/>
                    </a:lnTo>
                    <a:lnTo>
                      <a:pt x="49180" y="958183"/>
                    </a:lnTo>
                    <a:lnTo>
                      <a:pt x="83161" y="984438"/>
                    </a:lnTo>
                    <a:lnTo>
                      <a:pt x="123266" y="1001365"/>
                    </a:lnTo>
                    <a:lnTo>
                      <a:pt x="167894" y="1007363"/>
                    </a:lnTo>
                    <a:lnTo>
                      <a:pt x="1631950" y="1007363"/>
                    </a:lnTo>
                    <a:lnTo>
                      <a:pt x="1676577" y="1001365"/>
                    </a:lnTo>
                    <a:lnTo>
                      <a:pt x="1716682" y="984438"/>
                    </a:lnTo>
                    <a:lnTo>
                      <a:pt x="1750663" y="958183"/>
                    </a:lnTo>
                    <a:lnTo>
                      <a:pt x="1776918" y="924202"/>
                    </a:lnTo>
                    <a:lnTo>
                      <a:pt x="1793845" y="884097"/>
                    </a:lnTo>
                    <a:lnTo>
                      <a:pt x="1799844" y="839469"/>
                    </a:lnTo>
                    <a:lnTo>
                      <a:pt x="1799844" y="167893"/>
                    </a:lnTo>
                    <a:lnTo>
                      <a:pt x="1793845" y="123266"/>
                    </a:lnTo>
                    <a:lnTo>
                      <a:pt x="1776918" y="83161"/>
                    </a:lnTo>
                    <a:lnTo>
                      <a:pt x="1750663" y="49180"/>
                    </a:lnTo>
                    <a:lnTo>
                      <a:pt x="1716682" y="22925"/>
                    </a:lnTo>
                    <a:lnTo>
                      <a:pt x="1676577" y="5998"/>
                    </a:lnTo>
                    <a:lnTo>
                      <a:pt x="1631950" y="0"/>
                    </a:lnTo>
                    <a:close/>
                  </a:path>
                </a:pathLst>
              </a:custGeom>
              <a:solidFill>
                <a:srgbClr val="17406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2" name="object 32"/>
              <p:cNvSpPr/>
              <p:nvPr/>
            </p:nvSpPr>
            <p:spPr>
              <a:xfrm>
                <a:off x="2053589" y="2730245"/>
                <a:ext cx="1800225" cy="1007744"/>
              </a:xfrm>
              <a:custGeom>
                <a:avLst/>
                <a:gdLst/>
                <a:ahLst/>
                <a:cxnLst/>
                <a:rect l="l" t="t" r="r" b="b"/>
                <a:pathLst>
                  <a:path w="1800225" h="1007745">
                    <a:moveTo>
                      <a:pt x="0" y="167893"/>
                    </a:moveTo>
                    <a:lnTo>
                      <a:pt x="5998" y="123266"/>
                    </a:lnTo>
                    <a:lnTo>
                      <a:pt x="22925" y="83161"/>
                    </a:lnTo>
                    <a:lnTo>
                      <a:pt x="49180" y="49180"/>
                    </a:lnTo>
                    <a:lnTo>
                      <a:pt x="83161" y="22925"/>
                    </a:lnTo>
                    <a:lnTo>
                      <a:pt x="123266" y="5998"/>
                    </a:lnTo>
                    <a:lnTo>
                      <a:pt x="167894" y="0"/>
                    </a:lnTo>
                    <a:lnTo>
                      <a:pt x="1631950" y="0"/>
                    </a:lnTo>
                    <a:lnTo>
                      <a:pt x="1676577" y="5998"/>
                    </a:lnTo>
                    <a:lnTo>
                      <a:pt x="1716682" y="22925"/>
                    </a:lnTo>
                    <a:lnTo>
                      <a:pt x="1750663" y="49180"/>
                    </a:lnTo>
                    <a:lnTo>
                      <a:pt x="1776918" y="83161"/>
                    </a:lnTo>
                    <a:lnTo>
                      <a:pt x="1793845" y="123266"/>
                    </a:lnTo>
                    <a:lnTo>
                      <a:pt x="1799844" y="167893"/>
                    </a:lnTo>
                    <a:lnTo>
                      <a:pt x="1799844" y="839469"/>
                    </a:lnTo>
                    <a:lnTo>
                      <a:pt x="1793845" y="884097"/>
                    </a:lnTo>
                    <a:lnTo>
                      <a:pt x="1776918" y="924202"/>
                    </a:lnTo>
                    <a:lnTo>
                      <a:pt x="1750663" y="958183"/>
                    </a:lnTo>
                    <a:lnTo>
                      <a:pt x="1716682" y="984438"/>
                    </a:lnTo>
                    <a:lnTo>
                      <a:pt x="1676577" y="1001365"/>
                    </a:lnTo>
                    <a:lnTo>
                      <a:pt x="1631950" y="1007363"/>
                    </a:lnTo>
                    <a:lnTo>
                      <a:pt x="167894" y="1007363"/>
                    </a:lnTo>
                    <a:lnTo>
                      <a:pt x="123266" y="1001365"/>
                    </a:lnTo>
                    <a:lnTo>
                      <a:pt x="83161" y="984438"/>
                    </a:lnTo>
                    <a:lnTo>
                      <a:pt x="49180" y="958183"/>
                    </a:lnTo>
                    <a:lnTo>
                      <a:pt x="22925" y="924202"/>
                    </a:lnTo>
                    <a:lnTo>
                      <a:pt x="5998" y="884097"/>
                    </a:lnTo>
                    <a:lnTo>
                      <a:pt x="0" y="839469"/>
                    </a:lnTo>
                    <a:lnTo>
                      <a:pt x="0" y="167893"/>
                    </a:lnTo>
                    <a:close/>
                  </a:path>
                </a:pathLst>
              </a:custGeom>
              <a:ln w="28574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33" name="object 33"/>
            <p:cNvSpPr txBox="1"/>
            <p:nvPr/>
          </p:nvSpPr>
          <p:spPr>
            <a:xfrm>
              <a:off x="2732277" y="2795777"/>
              <a:ext cx="1009015" cy="751488"/>
            </a:xfrm>
            <a:prstGeom prst="rect">
              <a:avLst/>
            </a:prstGeom>
          </p:spPr>
          <p:txBody>
            <a:bodyPr vert="horz" wrap="square" lIns="0" tIns="78740" rIns="0" bIns="0" rtlCol="0">
              <a:spAutoFit/>
            </a:bodyPr>
            <a:lstStyle/>
            <a:p>
              <a:pPr marR="6351" algn="ctr">
                <a:spcBef>
                  <a:spcPts val="620"/>
                </a:spcBef>
              </a:pPr>
              <a:r>
                <a:rPr sz="2400" b="1" spc="-25" dirty="0">
                  <a:solidFill>
                    <a:srgbClr val="FFFFFF"/>
                  </a:solidFill>
                  <a:latin typeface="Arial"/>
                  <a:cs typeface="Arial"/>
                </a:rPr>
                <a:t>26</a:t>
              </a:r>
              <a:endParaRPr sz="2400" dirty="0">
                <a:latin typeface="Arial"/>
                <a:cs typeface="Arial"/>
              </a:endParaRPr>
            </a:p>
            <a:p>
              <a:pPr marL="12700" marR="5080" algn="ctr">
                <a:spcBef>
                  <a:spcPts val="195"/>
                </a:spcBef>
              </a:pPr>
              <a:r>
                <a:rPr sz="900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уличных</a:t>
              </a:r>
              <a:r>
                <a:rPr sz="900" spc="-15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 </a:t>
              </a:r>
              <a:r>
                <a:rPr sz="900" spc="-20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камер </a:t>
              </a:r>
              <a:r>
                <a:rPr sz="900" spc="-10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видеонаблюдения</a:t>
              </a:r>
              <a:endParaRPr sz="900" dirty="0">
                <a:latin typeface="Microsoft Sans Serif"/>
                <a:cs typeface="Microsoft Sans Serif"/>
              </a:endParaRPr>
            </a:p>
          </p:txBody>
        </p:sp>
        <p:pic>
          <p:nvPicPr>
            <p:cNvPr id="34" name="object 3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20467" y="3031235"/>
              <a:ext cx="472440" cy="470915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3913290" y="749301"/>
            <a:ext cx="2795270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spcBef>
                <a:spcPts val="105"/>
              </a:spcBef>
            </a:pPr>
            <a:r>
              <a:rPr sz="1400" b="1" dirty="0">
                <a:solidFill>
                  <a:srgbClr val="1F497D"/>
                </a:solidFill>
                <a:latin typeface="Arial"/>
                <a:cs typeface="Arial"/>
              </a:rPr>
              <a:t>ТЕХНИЧЕСКОЕ</a:t>
            </a:r>
            <a:r>
              <a:rPr sz="1400" b="1" spc="-90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F497D"/>
                </a:solidFill>
                <a:latin typeface="Arial"/>
                <a:cs typeface="Arial"/>
              </a:rPr>
              <a:t>ОБЕСПЕЧЕНИЕ</a:t>
            </a:r>
            <a:endParaRPr sz="1400" dirty="0">
              <a:solidFill>
                <a:srgbClr val="1F497D"/>
              </a:solidFill>
              <a:latin typeface="Arial"/>
              <a:cs typeface="Arial"/>
            </a:endParaRPr>
          </a:p>
          <a:p>
            <a:pPr algn="ctr">
              <a:spcBef>
                <a:spcPts val="5"/>
              </a:spcBef>
            </a:pPr>
            <a:r>
              <a:rPr sz="1400" spc="-10" dirty="0">
                <a:solidFill>
                  <a:srgbClr val="1F497D"/>
                </a:solidFill>
                <a:latin typeface="Microsoft Sans Serif"/>
                <a:cs typeface="Microsoft Sans Serif"/>
              </a:rPr>
              <a:t>(ПРИОБРЕТЕНИЕ)</a:t>
            </a:r>
            <a:endParaRPr sz="1400" dirty="0">
              <a:solidFill>
                <a:srgbClr val="1F497D"/>
              </a:solidFill>
              <a:latin typeface="Microsoft Sans Serif"/>
              <a:cs typeface="Microsoft Sans Serif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884096" y="4275645"/>
            <a:ext cx="900430" cy="0"/>
          </a:xfrm>
          <a:custGeom>
            <a:avLst/>
            <a:gdLst/>
            <a:ahLst/>
            <a:cxnLst/>
            <a:rect l="l" t="t" r="r" b="b"/>
            <a:pathLst>
              <a:path w="900430">
                <a:moveTo>
                  <a:pt x="0" y="0"/>
                </a:moveTo>
                <a:lnTo>
                  <a:pt x="900302" y="0"/>
                </a:lnTo>
              </a:path>
            </a:pathLst>
          </a:custGeom>
          <a:ln w="22225">
            <a:solidFill>
              <a:srgbClr val="17406C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8218982" y="4275645"/>
            <a:ext cx="883919" cy="0"/>
          </a:xfrm>
          <a:custGeom>
            <a:avLst/>
            <a:gdLst/>
            <a:ahLst/>
            <a:cxnLst/>
            <a:rect l="l" t="t" r="r" b="b"/>
            <a:pathLst>
              <a:path w="883920">
                <a:moveTo>
                  <a:pt x="0" y="0"/>
                </a:moveTo>
                <a:lnTo>
                  <a:pt x="883411" y="0"/>
                </a:lnTo>
              </a:path>
            </a:pathLst>
          </a:custGeom>
          <a:ln w="22225">
            <a:solidFill>
              <a:srgbClr val="17406C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3083229" y="3971672"/>
            <a:ext cx="4836795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6" marR="5080" algn="ctr">
              <a:spcBef>
                <a:spcPts val="100"/>
              </a:spcBef>
            </a:pPr>
            <a:r>
              <a:rPr sz="1400" b="1" spc="-20" dirty="0">
                <a:solidFill>
                  <a:srgbClr val="1F497D"/>
                </a:solidFill>
                <a:latin typeface="Arial"/>
                <a:cs typeface="Arial"/>
              </a:rPr>
              <a:t>РАБОТЫ</a:t>
            </a:r>
            <a:r>
              <a:rPr sz="1400" b="1" spc="-5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F497D"/>
                </a:solidFill>
                <a:latin typeface="Arial"/>
                <a:cs typeface="Arial"/>
              </a:rPr>
              <a:t>ПО</a:t>
            </a:r>
            <a:r>
              <a:rPr sz="1400" b="1" spc="-40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1F497D"/>
                </a:solidFill>
                <a:latin typeface="Arial"/>
                <a:cs typeface="Arial"/>
              </a:rPr>
              <a:t>РАСШИРЕНИЮ</a:t>
            </a:r>
            <a:r>
              <a:rPr sz="1400" b="1" spc="20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F497D"/>
                </a:solidFill>
                <a:latin typeface="Arial"/>
                <a:cs typeface="Arial"/>
              </a:rPr>
              <a:t>WI-FI</a:t>
            </a:r>
            <a:r>
              <a:rPr sz="1400" b="1" spc="-45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F497D"/>
                </a:solidFill>
                <a:latin typeface="Arial"/>
                <a:cs typeface="Arial"/>
              </a:rPr>
              <a:t>СЕТИ</a:t>
            </a:r>
            <a:r>
              <a:rPr sz="1400" b="1" spc="-30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F497D"/>
                </a:solidFill>
                <a:latin typeface="Arial"/>
                <a:cs typeface="Arial"/>
              </a:rPr>
              <a:t>И</a:t>
            </a:r>
            <a:r>
              <a:rPr sz="1400" b="1" spc="-30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F497D"/>
                </a:solidFill>
                <a:latin typeface="Arial"/>
                <a:cs typeface="Arial"/>
              </a:rPr>
              <a:t>УСТАНОВКЕ ДОПОЛНИТЕЛЬНЫХ</a:t>
            </a:r>
            <a:r>
              <a:rPr sz="1400" b="1" spc="-45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F497D"/>
                </a:solidFill>
                <a:latin typeface="Arial"/>
                <a:cs typeface="Arial"/>
              </a:rPr>
              <a:t>ТОЧЕК</a:t>
            </a:r>
            <a:r>
              <a:rPr sz="1400" b="1" spc="-65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F497D"/>
                </a:solidFill>
                <a:latin typeface="Arial"/>
                <a:cs typeface="Arial"/>
              </a:rPr>
              <a:t>ДОСТУПА </a:t>
            </a:r>
            <a:r>
              <a:rPr sz="1400" spc="-10" dirty="0">
                <a:solidFill>
                  <a:srgbClr val="1F497D"/>
                </a:solidFill>
                <a:latin typeface="Microsoft Sans Serif"/>
                <a:cs typeface="Microsoft Sans Serif"/>
              </a:rPr>
              <a:t>(ПРИОБРЕТЕНИЕ)</a:t>
            </a:r>
            <a:endParaRPr sz="1400" dirty="0">
              <a:solidFill>
                <a:srgbClr val="1F497D"/>
              </a:solidFill>
              <a:latin typeface="Microsoft Sans Serif"/>
              <a:cs typeface="Microsoft Sans Serif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1424608" y="4619430"/>
            <a:ext cx="1828800" cy="1036319"/>
            <a:chOff x="286702" y="4790122"/>
            <a:chExt cx="1828800" cy="1036319"/>
          </a:xfrm>
        </p:grpSpPr>
        <p:sp>
          <p:nvSpPr>
            <p:cNvPr id="41" name="object 41"/>
            <p:cNvSpPr/>
            <p:nvPr/>
          </p:nvSpPr>
          <p:spPr>
            <a:xfrm>
              <a:off x="300990" y="4804409"/>
              <a:ext cx="1800225" cy="1007744"/>
            </a:xfrm>
            <a:custGeom>
              <a:avLst/>
              <a:gdLst/>
              <a:ahLst/>
              <a:cxnLst/>
              <a:rect l="l" t="t" r="r" b="b"/>
              <a:pathLst>
                <a:path w="1800225" h="1007745">
                  <a:moveTo>
                    <a:pt x="1631950" y="0"/>
                  </a:moveTo>
                  <a:lnTo>
                    <a:pt x="167894" y="0"/>
                  </a:lnTo>
                  <a:lnTo>
                    <a:pt x="123262" y="5998"/>
                  </a:lnTo>
                  <a:lnTo>
                    <a:pt x="83155" y="22925"/>
                  </a:lnTo>
                  <a:lnTo>
                    <a:pt x="49175" y="49180"/>
                  </a:lnTo>
                  <a:lnTo>
                    <a:pt x="22923" y="83161"/>
                  </a:lnTo>
                  <a:lnTo>
                    <a:pt x="5997" y="123266"/>
                  </a:lnTo>
                  <a:lnTo>
                    <a:pt x="0" y="167894"/>
                  </a:lnTo>
                  <a:lnTo>
                    <a:pt x="0" y="839469"/>
                  </a:lnTo>
                  <a:lnTo>
                    <a:pt x="5997" y="884101"/>
                  </a:lnTo>
                  <a:lnTo>
                    <a:pt x="22923" y="924208"/>
                  </a:lnTo>
                  <a:lnTo>
                    <a:pt x="49175" y="958188"/>
                  </a:lnTo>
                  <a:lnTo>
                    <a:pt x="83155" y="984440"/>
                  </a:lnTo>
                  <a:lnTo>
                    <a:pt x="123262" y="1001366"/>
                  </a:lnTo>
                  <a:lnTo>
                    <a:pt x="167894" y="1007363"/>
                  </a:lnTo>
                  <a:lnTo>
                    <a:pt x="1631950" y="1007363"/>
                  </a:lnTo>
                  <a:lnTo>
                    <a:pt x="1676577" y="1001366"/>
                  </a:lnTo>
                  <a:lnTo>
                    <a:pt x="1716682" y="984440"/>
                  </a:lnTo>
                  <a:lnTo>
                    <a:pt x="1750663" y="958188"/>
                  </a:lnTo>
                  <a:lnTo>
                    <a:pt x="1776918" y="924208"/>
                  </a:lnTo>
                  <a:lnTo>
                    <a:pt x="1793845" y="884101"/>
                  </a:lnTo>
                  <a:lnTo>
                    <a:pt x="1799844" y="839469"/>
                  </a:lnTo>
                  <a:lnTo>
                    <a:pt x="1799844" y="167894"/>
                  </a:lnTo>
                  <a:lnTo>
                    <a:pt x="1793845" y="123266"/>
                  </a:lnTo>
                  <a:lnTo>
                    <a:pt x="1776918" y="83161"/>
                  </a:lnTo>
                  <a:lnTo>
                    <a:pt x="1750663" y="49180"/>
                  </a:lnTo>
                  <a:lnTo>
                    <a:pt x="1716682" y="22925"/>
                  </a:lnTo>
                  <a:lnTo>
                    <a:pt x="1676577" y="5998"/>
                  </a:lnTo>
                  <a:lnTo>
                    <a:pt x="1631950" y="0"/>
                  </a:lnTo>
                  <a:close/>
                </a:path>
              </a:pathLst>
            </a:custGeom>
            <a:solidFill>
              <a:srgbClr val="1740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00990" y="4804409"/>
              <a:ext cx="1800225" cy="1007744"/>
            </a:xfrm>
            <a:custGeom>
              <a:avLst/>
              <a:gdLst/>
              <a:ahLst/>
              <a:cxnLst/>
              <a:rect l="l" t="t" r="r" b="b"/>
              <a:pathLst>
                <a:path w="1800225" h="1007745">
                  <a:moveTo>
                    <a:pt x="0" y="167894"/>
                  </a:moveTo>
                  <a:lnTo>
                    <a:pt x="5997" y="123266"/>
                  </a:lnTo>
                  <a:lnTo>
                    <a:pt x="22923" y="83161"/>
                  </a:lnTo>
                  <a:lnTo>
                    <a:pt x="49175" y="49180"/>
                  </a:lnTo>
                  <a:lnTo>
                    <a:pt x="83155" y="22925"/>
                  </a:lnTo>
                  <a:lnTo>
                    <a:pt x="123262" y="5998"/>
                  </a:lnTo>
                  <a:lnTo>
                    <a:pt x="167894" y="0"/>
                  </a:lnTo>
                  <a:lnTo>
                    <a:pt x="1631950" y="0"/>
                  </a:lnTo>
                  <a:lnTo>
                    <a:pt x="1676577" y="5998"/>
                  </a:lnTo>
                  <a:lnTo>
                    <a:pt x="1716682" y="22925"/>
                  </a:lnTo>
                  <a:lnTo>
                    <a:pt x="1750663" y="49180"/>
                  </a:lnTo>
                  <a:lnTo>
                    <a:pt x="1776918" y="83161"/>
                  </a:lnTo>
                  <a:lnTo>
                    <a:pt x="1793845" y="123266"/>
                  </a:lnTo>
                  <a:lnTo>
                    <a:pt x="1799844" y="167894"/>
                  </a:lnTo>
                  <a:lnTo>
                    <a:pt x="1799844" y="839469"/>
                  </a:lnTo>
                  <a:lnTo>
                    <a:pt x="1793845" y="884101"/>
                  </a:lnTo>
                  <a:lnTo>
                    <a:pt x="1776918" y="924208"/>
                  </a:lnTo>
                  <a:lnTo>
                    <a:pt x="1750663" y="958188"/>
                  </a:lnTo>
                  <a:lnTo>
                    <a:pt x="1716682" y="984440"/>
                  </a:lnTo>
                  <a:lnTo>
                    <a:pt x="1676577" y="1001366"/>
                  </a:lnTo>
                  <a:lnTo>
                    <a:pt x="1631950" y="1007363"/>
                  </a:lnTo>
                  <a:lnTo>
                    <a:pt x="167894" y="1007363"/>
                  </a:lnTo>
                  <a:lnTo>
                    <a:pt x="123262" y="1001366"/>
                  </a:lnTo>
                  <a:lnTo>
                    <a:pt x="83155" y="984440"/>
                  </a:lnTo>
                  <a:lnTo>
                    <a:pt x="49175" y="958188"/>
                  </a:lnTo>
                  <a:lnTo>
                    <a:pt x="22923" y="924208"/>
                  </a:lnTo>
                  <a:lnTo>
                    <a:pt x="5997" y="884101"/>
                  </a:lnTo>
                  <a:lnTo>
                    <a:pt x="0" y="839469"/>
                  </a:lnTo>
                  <a:lnTo>
                    <a:pt x="0" y="167894"/>
                  </a:lnTo>
                  <a:close/>
                </a:path>
              </a:pathLst>
            </a:custGeom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2122988" y="4718031"/>
            <a:ext cx="770255" cy="611065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R="12700" algn="ctr">
              <a:spcBef>
                <a:spcPts val="605"/>
              </a:spcBef>
            </a:pPr>
            <a:r>
              <a:rPr lang="kk-KZ" sz="2400" b="1" spc="-25" dirty="0">
                <a:solidFill>
                  <a:srgbClr val="FFFFFF"/>
                </a:solidFill>
                <a:latin typeface="Arial"/>
                <a:cs typeface="Arial"/>
              </a:rPr>
              <a:t>228</a:t>
            </a:r>
            <a:endParaRPr sz="2400" dirty="0">
              <a:latin typeface="Arial"/>
              <a:cs typeface="Arial"/>
            </a:endParaRPr>
          </a:p>
          <a:p>
            <a:pPr algn="ctr">
              <a:spcBef>
                <a:spcPts val="190"/>
              </a:spcBef>
            </a:pPr>
            <a:r>
              <a:rPr sz="900" dirty="0">
                <a:solidFill>
                  <a:srgbClr val="FFFFFF"/>
                </a:solidFill>
                <a:latin typeface="Microsoft Sans Serif"/>
                <a:cs typeface="Microsoft Sans Serif"/>
              </a:rPr>
              <a:t>точек</a:t>
            </a:r>
            <a:r>
              <a:rPr sz="9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доступа</a:t>
            </a:r>
            <a:endParaRPr sz="900" dirty="0">
              <a:latin typeface="Microsoft Sans Serif"/>
              <a:cs typeface="Microsoft Sans Serif"/>
            </a:endParaRPr>
          </a:p>
        </p:txBody>
      </p:sp>
      <p:pic>
        <p:nvPicPr>
          <p:cNvPr id="44" name="object 4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06886" y="4895610"/>
            <a:ext cx="470916" cy="470916"/>
          </a:xfrm>
          <a:prstGeom prst="rect">
            <a:avLst/>
          </a:prstGeom>
        </p:spPr>
      </p:pic>
      <p:grpSp>
        <p:nvGrpSpPr>
          <p:cNvPr id="45" name="object 45"/>
          <p:cNvGrpSpPr/>
          <p:nvPr/>
        </p:nvGrpSpPr>
        <p:grpSpPr>
          <a:xfrm>
            <a:off x="2982221" y="5661248"/>
            <a:ext cx="1828800" cy="1037590"/>
            <a:chOff x="2170366" y="5355526"/>
            <a:chExt cx="1828800" cy="1037590"/>
          </a:xfrm>
        </p:grpSpPr>
        <p:sp>
          <p:nvSpPr>
            <p:cNvPr id="46" name="object 46"/>
            <p:cNvSpPr/>
            <p:nvPr/>
          </p:nvSpPr>
          <p:spPr>
            <a:xfrm>
              <a:off x="2184654" y="5369814"/>
              <a:ext cx="1800225" cy="1009015"/>
            </a:xfrm>
            <a:custGeom>
              <a:avLst/>
              <a:gdLst/>
              <a:ahLst/>
              <a:cxnLst/>
              <a:rect l="l" t="t" r="r" b="b"/>
              <a:pathLst>
                <a:path w="1800225" h="1009014">
                  <a:moveTo>
                    <a:pt x="1631695" y="0"/>
                  </a:moveTo>
                  <a:lnTo>
                    <a:pt x="168147" y="0"/>
                  </a:lnTo>
                  <a:lnTo>
                    <a:pt x="123457" y="6008"/>
                  </a:lnTo>
                  <a:lnTo>
                    <a:pt x="83293" y="22963"/>
                  </a:lnTo>
                  <a:lnTo>
                    <a:pt x="49260" y="49260"/>
                  </a:lnTo>
                  <a:lnTo>
                    <a:pt x="22963" y="83293"/>
                  </a:lnTo>
                  <a:lnTo>
                    <a:pt x="6008" y="123457"/>
                  </a:lnTo>
                  <a:lnTo>
                    <a:pt x="0" y="168148"/>
                  </a:lnTo>
                  <a:lnTo>
                    <a:pt x="0" y="840740"/>
                  </a:lnTo>
                  <a:lnTo>
                    <a:pt x="6008" y="885439"/>
                  </a:lnTo>
                  <a:lnTo>
                    <a:pt x="22963" y="925606"/>
                  </a:lnTo>
                  <a:lnTo>
                    <a:pt x="49260" y="959637"/>
                  </a:lnTo>
                  <a:lnTo>
                    <a:pt x="83293" y="985930"/>
                  </a:lnTo>
                  <a:lnTo>
                    <a:pt x="123457" y="1002881"/>
                  </a:lnTo>
                  <a:lnTo>
                    <a:pt x="168147" y="1008888"/>
                  </a:lnTo>
                  <a:lnTo>
                    <a:pt x="1631695" y="1008888"/>
                  </a:lnTo>
                  <a:lnTo>
                    <a:pt x="1676386" y="1002881"/>
                  </a:lnTo>
                  <a:lnTo>
                    <a:pt x="1716550" y="985930"/>
                  </a:lnTo>
                  <a:lnTo>
                    <a:pt x="1750583" y="959637"/>
                  </a:lnTo>
                  <a:lnTo>
                    <a:pt x="1776880" y="925606"/>
                  </a:lnTo>
                  <a:lnTo>
                    <a:pt x="1793835" y="885439"/>
                  </a:lnTo>
                  <a:lnTo>
                    <a:pt x="1799844" y="840740"/>
                  </a:lnTo>
                  <a:lnTo>
                    <a:pt x="1799844" y="168148"/>
                  </a:lnTo>
                  <a:lnTo>
                    <a:pt x="1793835" y="123457"/>
                  </a:lnTo>
                  <a:lnTo>
                    <a:pt x="1776880" y="83293"/>
                  </a:lnTo>
                  <a:lnTo>
                    <a:pt x="1750583" y="49260"/>
                  </a:lnTo>
                  <a:lnTo>
                    <a:pt x="1716550" y="22963"/>
                  </a:lnTo>
                  <a:lnTo>
                    <a:pt x="1676386" y="6008"/>
                  </a:lnTo>
                  <a:lnTo>
                    <a:pt x="1631695" y="0"/>
                  </a:lnTo>
                  <a:close/>
                </a:path>
              </a:pathLst>
            </a:custGeom>
            <a:solidFill>
              <a:srgbClr val="1740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184654" y="5369814"/>
              <a:ext cx="1800225" cy="1009015"/>
            </a:xfrm>
            <a:custGeom>
              <a:avLst/>
              <a:gdLst/>
              <a:ahLst/>
              <a:cxnLst/>
              <a:rect l="l" t="t" r="r" b="b"/>
              <a:pathLst>
                <a:path w="1800225" h="1009014">
                  <a:moveTo>
                    <a:pt x="0" y="168148"/>
                  </a:moveTo>
                  <a:lnTo>
                    <a:pt x="6008" y="123457"/>
                  </a:lnTo>
                  <a:lnTo>
                    <a:pt x="22963" y="83293"/>
                  </a:lnTo>
                  <a:lnTo>
                    <a:pt x="49260" y="49260"/>
                  </a:lnTo>
                  <a:lnTo>
                    <a:pt x="83293" y="22963"/>
                  </a:lnTo>
                  <a:lnTo>
                    <a:pt x="123457" y="6008"/>
                  </a:lnTo>
                  <a:lnTo>
                    <a:pt x="168147" y="0"/>
                  </a:lnTo>
                  <a:lnTo>
                    <a:pt x="1631695" y="0"/>
                  </a:lnTo>
                  <a:lnTo>
                    <a:pt x="1676386" y="6008"/>
                  </a:lnTo>
                  <a:lnTo>
                    <a:pt x="1716550" y="22963"/>
                  </a:lnTo>
                  <a:lnTo>
                    <a:pt x="1750583" y="49260"/>
                  </a:lnTo>
                  <a:lnTo>
                    <a:pt x="1776880" y="83293"/>
                  </a:lnTo>
                  <a:lnTo>
                    <a:pt x="1793835" y="123457"/>
                  </a:lnTo>
                  <a:lnTo>
                    <a:pt x="1799844" y="168148"/>
                  </a:lnTo>
                  <a:lnTo>
                    <a:pt x="1799844" y="840740"/>
                  </a:lnTo>
                  <a:lnTo>
                    <a:pt x="1793835" y="885439"/>
                  </a:lnTo>
                  <a:lnTo>
                    <a:pt x="1776880" y="925606"/>
                  </a:lnTo>
                  <a:lnTo>
                    <a:pt x="1750583" y="959637"/>
                  </a:lnTo>
                  <a:lnTo>
                    <a:pt x="1716550" y="985930"/>
                  </a:lnTo>
                  <a:lnTo>
                    <a:pt x="1676386" y="1002881"/>
                  </a:lnTo>
                  <a:lnTo>
                    <a:pt x="1631695" y="1008888"/>
                  </a:lnTo>
                  <a:lnTo>
                    <a:pt x="168147" y="1008888"/>
                  </a:lnTo>
                  <a:lnTo>
                    <a:pt x="123457" y="1002881"/>
                  </a:lnTo>
                  <a:lnTo>
                    <a:pt x="83293" y="985930"/>
                  </a:lnTo>
                  <a:lnTo>
                    <a:pt x="49260" y="959637"/>
                  </a:lnTo>
                  <a:lnTo>
                    <a:pt x="22963" y="925606"/>
                  </a:lnTo>
                  <a:lnTo>
                    <a:pt x="6008" y="885439"/>
                  </a:lnTo>
                  <a:lnTo>
                    <a:pt x="0" y="840740"/>
                  </a:lnTo>
                  <a:lnTo>
                    <a:pt x="0" y="168148"/>
                  </a:lnTo>
                  <a:close/>
                </a:path>
              </a:pathLst>
            </a:custGeom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3779209" y="5797503"/>
            <a:ext cx="774065" cy="612988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R="15240" algn="ctr">
              <a:spcBef>
                <a:spcPts val="620"/>
              </a:spcBef>
            </a:pP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44</a:t>
            </a:r>
            <a:endParaRPr sz="2400" dirty="0">
              <a:latin typeface="Arial"/>
              <a:cs typeface="Arial"/>
            </a:endParaRPr>
          </a:p>
          <a:p>
            <a:pPr algn="ctr">
              <a:spcBef>
                <a:spcPts val="195"/>
              </a:spcBef>
            </a:pPr>
            <a:r>
              <a:rPr sz="9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коммутаторов</a:t>
            </a:r>
            <a:endParaRPr sz="900" dirty="0">
              <a:latin typeface="Microsoft Sans Serif"/>
              <a:cs typeface="Microsoft Sans Serif"/>
            </a:endParaRPr>
          </a:p>
        </p:txBody>
      </p:sp>
      <p:pic>
        <p:nvPicPr>
          <p:cNvPr id="49" name="object 4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163386" y="5976525"/>
            <a:ext cx="472440" cy="472440"/>
          </a:xfrm>
          <a:prstGeom prst="rect">
            <a:avLst/>
          </a:prstGeom>
        </p:spPr>
      </p:pic>
      <p:grpSp>
        <p:nvGrpSpPr>
          <p:cNvPr id="50" name="object 50"/>
          <p:cNvGrpSpPr/>
          <p:nvPr/>
        </p:nvGrpSpPr>
        <p:grpSpPr>
          <a:xfrm>
            <a:off x="4484354" y="4639799"/>
            <a:ext cx="1828800" cy="1036319"/>
            <a:chOff x="4054030" y="4793170"/>
            <a:chExt cx="1828800" cy="1036319"/>
          </a:xfrm>
        </p:grpSpPr>
        <p:sp>
          <p:nvSpPr>
            <p:cNvPr id="51" name="object 51"/>
            <p:cNvSpPr/>
            <p:nvPr/>
          </p:nvSpPr>
          <p:spPr>
            <a:xfrm>
              <a:off x="4068317" y="4807458"/>
              <a:ext cx="1800225" cy="1007744"/>
            </a:xfrm>
            <a:custGeom>
              <a:avLst/>
              <a:gdLst/>
              <a:ahLst/>
              <a:cxnLst/>
              <a:rect l="l" t="t" r="r" b="b"/>
              <a:pathLst>
                <a:path w="1800225" h="1007745">
                  <a:moveTo>
                    <a:pt x="1631950" y="0"/>
                  </a:moveTo>
                  <a:lnTo>
                    <a:pt x="167894" y="0"/>
                  </a:lnTo>
                  <a:lnTo>
                    <a:pt x="123266" y="5998"/>
                  </a:lnTo>
                  <a:lnTo>
                    <a:pt x="83161" y="22925"/>
                  </a:lnTo>
                  <a:lnTo>
                    <a:pt x="49180" y="49180"/>
                  </a:lnTo>
                  <a:lnTo>
                    <a:pt x="22925" y="83161"/>
                  </a:lnTo>
                  <a:lnTo>
                    <a:pt x="5998" y="123266"/>
                  </a:lnTo>
                  <a:lnTo>
                    <a:pt x="0" y="167894"/>
                  </a:lnTo>
                  <a:lnTo>
                    <a:pt x="0" y="839470"/>
                  </a:lnTo>
                  <a:lnTo>
                    <a:pt x="5998" y="884101"/>
                  </a:lnTo>
                  <a:lnTo>
                    <a:pt x="22925" y="924208"/>
                  </a:lnTo>
                  <a:lnTo>
                    <a:pt x="49180" y="958188"/>
                  </a:lnTo>
                  <a:lnTo>
                    <a:pt x="83161" y="984440"/>
                  </a:lnTo>
                  <a:lnTo>
                    <a:pt x="123266" y="1001366"/>
                  </a:lnTo>
                  <a:lnTo>
                    <a:pt x="167894" y="1007364"/>
                  </a:lnTo>
                  <a:lnTo>
                    <a:pt x="1631950" y="1007364"/>
                  </a:lnTo>
                  <a:lnTo>
                    <a:pt x="1676577" y="1001366"/>
                  </a:lnTo>
                  <a:lnTo>
                    <a:pt x="1716682" y="984440"/>
                  </a:lnTo>
                  <a:lnTo>
                    <a:pt x="1750663" y="958188"/>
                  </a:lnTo>
                  <a:lnTo>
                    <a:pt x="1776918" y="924208"/>
                  </a:lnTo>
                  <a:lnTo>
                    <a:pt x="1793845" y="884101"/>
                  </a:lnTo>
                  <a:lnTo>
                    <a:pt x="1799844" y="839470"/>
                  </a:lnTo>
                  <a:lnTo>
                    <a:pt x="1799844" y="167894"/>
                  </a:lnTo>
                  <a:lnTo>
                    <a:pt x="1793845" y="123266"/>
                  </a:lnTo>
                  <a:lnTo>
                    <a:pt x="1776918" y="83161"/>
                  </a:lnTo>
                  <a:lnTo>
                    <a:pt x="1750663" y="49180"/>
                  </a:lnTo>
                  <a:lnTo>
                    <a:pt x="1716682" y="22925"/>
                  </a:lnTo>
                  <a:lnTo>
                    <a:pt x="1676577" y="5998"/>
                  </a:lnTo>
                  <a:lnTo>
                    <a:pt x="1631950" y="0"/>
                  </a:lnTo>
                  <a:close/>
                </a:path>
              </a:pathLst>
            </a:custGeom>
            <a:solidFill>
              <a:srgbClr val="1740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068317" y="4807458"/>
              <a:ext cx="1800225" cy="1007744"/>
            </a:xfrm>
            <a:custGeom>
              <a:avLst/>
              <a:gdLst/>
              <a:ahLst/>
              <a:cxnLst/>
              <a:rect l="l" t="t" r="r" b="b"/>
              <a:pathLst>
                <a:path w="1800225" h="1007745">
                  <a:moveTo>
                    <a:pt x="0" y="167894"/>
                  </a:moveTo>
                  <a:lnTo>
                    <a:pt x="5998" y="123266"/>
                  </a:lnTo>
                  <a:lnTo>
                    <a:pt x="22925" y="83161"/>
                  </a:lnTo>
                  <a:lnTo>
                    <a:pt x="49180" y="49180"/>
                  </a:lnTo>
                  <a:lnTo>
                    <a:pt x="83161" y="22925"/>
                  </a:lnTo>
                  <a:lnTo>
                    <a:pt x="123266" y="5998"/>
                  </a:lnTo>
                  <a:lnTo>
                    <a:pt x="167894" y="0"/>
                  </a:lnTo>
                  <a:lnTo>
                    <a:pt x="1631950" y="0"/>
                  </a:lnTo>
                  <a:lnTo>
                    <a:pt x="1676577" y="5998"/>
                  </a:lnTo>
                  <a:lnTo>
                    <a:pt x="1716682" y="22925"/>
                  </a:lnTo>
                  <a:lnTo>
                    <a:pt x="1750663" y="49180"/>
                  </a:lnTo>
                  <a:lnTo>
                    <a:pt x="1776918" y="83161"/>
                  </a:lnTo>
                  <a:lnTo>
                    <a:pt x="1793845" y="123266"/>
                  </a:lnTo>
                  <a:lnTo>
                    <a:pt x="1799844" y="167894"/>
                  </a:lnTo>
                  <a:lnTo>
                    <a:pt x="1799844" y="839470"/>
                  </a:lnTo>
                  <a:lnTo>
                    <a:pt x="1793845" y="884101"/>
                  </a:lnTo>
                  <a:lnTo>
                    <a:pt x="1776918" y="924208"/>
                  </a:lnTo>
                  <a:lnTo>
                    <a:pt x="1750663" y="958188"/>
                  </a:lnTo>
                  <a:lnTo>
                    <a:pt x="1716682" y="984440"/>
                  </a:lnTo>
                  <a:lnTo>
                    <a:pt x="1676577" y="1001366"/>
                  </a:lnTo>
                  <a:lnTo>
                    <a:pt x="1631950" y="1007364"/>
                  </a:lnTo>
                  <a:lnTo>
                    <a:pt x="167894" y="1007364"/>
                  </a:lnTo>
                  <a:lnTo>
                    <a:pt x="123266" y="1001366"/>
                  </a:lnTo>
                  <a:lnTo>
                    <a:pt x="83161" y="984440"/>
                  </a:lnTo>
                  <a:lnTo>
                    <a:pt x="49180" y="958188"/>
                  </a:lnTo>
                  <a:lnTo>
                    <a:pt x="22925" y="924208"/>
                  </a:lnTo>
                  <a:lnTo>
                    <a:pt x="5998" y="884101"/>
                  </a:lnTo>
                  <a:lnTo>
                    <a:pt x="0" y="839470"/>
                  </a:lnTo>
                  <a:lnTo>
                    <a:pt x="0" y="167894"/>
                  </a:lnTo>
                  <a:close/>
                </a:path>
              </a:pathLst>
            </a:custGeom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5165519" y="4774910"/>
            <a:ext cx="1005840" cy="612988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R="13336" algn="ctr">
              <a:spcBef>
                <a:spcPts val="620"/>
              </a:spcBef>
            </a:pPr>
            <a:r>
              <a:rPr sz="2400" b="1" spc="-5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2400">
              <a:latin typeface="Arial"/>
              <a:cs typeface="Arial"/>
            </a:endParaRPr>
          </a:p>
          <a:p>
            <a:pPr algn="ctr">
              <a:spcBef>
                <a:spcPts val="195"/>
              </a:spcBef>
            </a:pPr>
            <a:r>
              <a:rPr sz="900" dirty="0">
                <a:solidFill>
                  <a:srgbClr val="FFFFFF"/>
                </a:solidFill>
                <a:latin typeface="Arial MT"/>
                <a:cs typeface="Arial MT"/>
              </a:rPr>
              <a:t>Wi-Fi</a:t>
            </a:r>
            <a:r>
              <a:rPr sz="900" spc="-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контроллера</a:t>
            </a:r>
            <a:endParaRPr sz="900">
              <a:latin typeface="Microsoft Sans Serif"/>
              <a:cs typeface="Microsoft Sans Serif"/>
            </a:endParaRPr>
          </a:p>
        </p:txBody>
      </p:sp>
      <p:pic>
        <p:nvPicPr>
          <p:cNvPr id="54" name="object 5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665521" y="4955075"/>
            <a:ext cx="472439" cy="470915"/>
          </a:xfrm>
          <a:prstGeom prst="rect">
            <a:avLst/>
          </a:prstGeom>
        </p:spPr>
      </p:pic>
      <p:grpSp>
        <p:nvGrpSpPr>
          <p:cNvPr id="55" name="object 55"/>
          <p:cNvGrpSpPr/>
          <p:nvPr/>
        </p:nvGrpSpPr>
        <p:grpSpPr>
          <a:xfrm>
            <a:off x="5936280" y="5670803"/>
            <a:ext cx="1828800" cy="1036319"/>
            <a:chOff x="5933122" y="5395150"/>
            <a:chExt cx="1828800" cy="1036319"/>
          </a:xfrm>
        </p:grpSpPr>
        <p:sp>
          <p:nvSpPr>
            <p:cNvPr id="56" name="object 56"/>
            <p:cNvSpPr/>
            <p:nvPr/>
          </p:nvSpPr>
          <p:spPr>
            <a:xfrm>
              <a:off x="5947409" y="5409438"/>
              <a:ext cx="1800225" cy="1007744"/>
            </a:xfrm>
            <a:custGeom>
              <a:avLst/>
              <a:gdLst/>
              <a:ahLst/>
              <a:cxnLst/>
              <a:rect l="l" t="t" r="r" b="b"/>
              <a:pathLst>
                <a:path w="1800225" h="1007745">
                  <a:moveTo>
                    <a:pt x="1631949" y="0"/>
                  </a:moveTo>
                  <a:lnTo>
                    <a:pt x="167893" y="0"/>
                  </a:lnTo>
                  <a:lnTo>
                    <a:pt x="123266" y="5998"/>
                  </a:lnTo>
                  <a:lnTo>
                    <a:pt x="83161" y="22925"/>
                  </a:lnTo>
                  <a:lnTo>
                    <a:pt x="49180" y="49180"/>
                  </a:lnTo>
                  <a:lnTo>
                    <a:pt x="22925" y="83161"/>
                  </a:lnTo>
                  <a:lnTo>
                    <a:pt x="5998" y="123266"/>
                  </a:lnTo>
                  <a:lnTo>
                    <a:pt x="0" y="167894"/>
                  </a:lnTo>
                  <a:lnTo>
                    <a:pt x="0" y="839469"/>
                  </a:lnTo>
                  <a:lnTo>
                    <a:pt x="5998" y="884101"/>
                  </a:lnTo>
                  <a:lnTo>
                    <a:pt x="22925" y="924208"/>
                  </a:lnTo>
                  <a:lnTo>
                    <a:pt x="49180" y="958188"/>
                  </a:lnTo>
                  <a:lnTo>
                    <a:pt x="83161" y="984440"/>
                  </a:lnTo>
                  <a:lnTo>
                    <a:pt x="123266" y="1001366"/>
                  </a:lnTo>
                  <a:lnTo>
                    <a:pt x="167893" y="1007363"/>
                  </a:lnTo>
                  <a:lnTo>
                    <a:pt x="1631949" y="1007363"/>
                  </a:lnTo>
                  <a:lnTo>
                    <a:pt x="1676577" y="1001366"/>
                  </a:lnTo>
                  <a:lnTo>
                    <a:pt x="1716682" y="984440"/>
                  </a:lnTo>
                  <a:lnTo>
                    <a:pt x="1750663" y="958188"/>
                  </a:lnTo>
                  <a:lnTo>
                    <a:pt x="1776918" y="924208"/>
                  </a:lnTo>
                  <a:lnTo>
                    <a:pt x="1793845" y="884101"/>
                  </a:lnTo>
                  <a:lnTo>
                    <a:pt x="1799843" y="839469"/>
                  </a:lnTo>
                  <a:lnTo>
                    <a:pt x="1799843" y="167894"/>
                  </a:lnTo>
                  <a:lnTo>
                    <a:pt x="1793845" y="123266"/>
                  </a:lnTo>
                  <a:lnTo>
                    <a:pt x="1776918" y="83161"/>
                  </a:lnTo>
                  <a:lnTo>
                    <a:pt x="1750663" y="49180"/>
                  </a:lnTo>
                  <a:lnTo>
                    <a:pt x="1716682" y="22925"/>
                  </a:lnTo>
                  <a:lnTo>
                    <a:pt x="1676577" y="5998"/>
                  </a:lnTo>
                  <a:lnTo>
                    <a:pt x="1631949" y="0"/>
                  </a:lnTo>
                  <a:close/>
                </a:path>
              </a:pathLst>
            </a:custGeom>
            <a:solidFill>
              <a:srgbClr val="1740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5947409" y="5409438"/>
              <a:ext cx="1800225" cy="1007744"/>
            </a:xfrm>
            <a:custGeom>
              <a:avLst/>
              <a:gdLst/>
              <a:ahLst/>
              <a:cxnLst/>
              <a:rect l="l" t="t" r="r" b="b"/>
              <a:pathLst>
                <a:path w="1800225" h="1007745">
                  <a:moveTo>
                    <a:pt x="0" y="167894"/>
                  </a:moveTo>
                  <a:lnTo>
                    <a:pt x="5998" y="123266"/>
                  </a:lnTo>
                  <a:lnTo>
                    <a:pt x="22925" y="83161"/>
                  </a:lnTo>
                  <a:lnTo>
                    <a:pt x="49180" y="49180"/>
                  </a:lnTo>
                  <a:lnTo>
                    <a:pt x="83161" y="22925"/>
                  </a:lnTo>
                  <a:lnTo>
                    <a:pt x="123266" y="5998"/>
                  </a:lnTo>
                  <a:lnTo>
                    <a:pt x="167893" y="0"/>
                  </a:lnTo>
                  <a:lnTo>
                    <a:pt x="1631949" y="0"/>
                  </a:lnTo>
                  <a:lnTo>
                    <a:pt x="1676577" y="5998"/>
                  </a:lnTo>
                  <a:lnTo>
                    <a:pt x="1716682" y="22925"/>
                  </a:lnTo>
                  <a:lnTo>
                    <a:pt x="1750663" y="49180"/>
                  </a:lnTo>
                  <a:lnTo>
                    <a:pt x="1776918" y="83161"/>
                  </a:lnTo>
                  <a:lnTo>
                    <a:pt x="1793845" y="123266"/>
                  </a:lnTo>
                  <a:lnTo>
                    <a:pt x="1799843" y="167894"/>
                  </a:lnTo>
                  <a:lnTo>
                    <a:pt x="1799843" y="839469"/>
                  </a:lnTo>
                  <a:lnTo>
                    <a:pt x="1793845" y="884101"/>
                  </a:lnTo>
                  <a:lnTo>
                    <a:pt x="1776918" y="924208"/>
                  </a:lnTo>
                  <a:lnTo>
                    <a:pt x="1750663" y="958188"/>
                  </a:lnTo>
                  <a:lnTo>
                    <a:pt x="1716682" y="984440"/>
                  </a:lnTo>
                  <a:lnTo>
                    <a:pt x="1676577" y="1001366"/>
                  </a:lnTo>
                  <a:lnTo>
                    <a:pt x="1631949" y="1007363"/>
                  </a:lnTo>
                  <a:lnTo>
                    <a:pt x="167893" y="1007363"/>
                  </a:lnTo>
                  <a:lnTo>
                    <a:pt x="123266" y="1001366"/>
                  </a:lnTo>
                  <a:lnTo>
                    <a:pt x="83161" y="984440"/>
                  </a:lnTo>
                  <a:lnTo>
                    <a:pt x="49180" y="958188"/>
                  </a:lnTo>
                  <a:lnTo>
                    <a:pt x="22925" y="924208"/>
                  </a:lnTo>
                  <a:lnTo>
                    <a:pt x="5998" y="884101"/>
                  </a:lnTo>
                  <a:lnTo>
                    <a:pt x="0" y="839469"/>
                  </a:lnTo>
                  <a:lnTo>
                    <a:pt x="0" y="167894"/>
                  </a:lnTo>
                  <a:close/>
                </a:path>
              </a:pathLst>
            </a:custGeom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6609697" y="5792885"/>
            <a:ext cx="1065785" cy="611706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R="12066" algn="ctr">
              <a:spcBef>
                <a:spcPts val="610"/>
              </a:spcBef>
            </a:pPr>
            <a:r>
              <a:rPr sz="2400" b="1" spc="-5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400" dirty="0">
              <a:latin typeface="Arial"/>
              <a:cs typeface="Arial"/>
            </a:endParaRPr>
          </a:p>
          <a:p>
            <a:pPr algn="ctr">
              <a:spcBef>
                <a:spcPts val="195"/>
              </a:spcBef>
            </a:pPr>
            <a:r>
              <a:rPr lang="ru-RU" sz="9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маршрутизатор</a:t>
            </a:r>
            <a:endParaRPr sz="900" dirty="0">
              <a:latin typeface="Microsoft Sans Serif"/>
              <a:cs typeface="Microsoft Sans Serif"/>
            </a:endParaRPr>
          </a:p>
        </p:txBody>
      </p:sp>
      <p:pic>
        <p:nvPicPr>
          <p:cNvPr id="59" name="object 5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117446" y="5971497"/>
            <a:ext cx="470915" cy="470916"/>
          </a:xfrm>
          <a:prstGeom prst="rect">
            <a:avLst/>
          </a:prstGeom>
        </p:spPr>
      </p:pic>
      <p:grpSp>
        <p:nvGrpSpPr>
          <p:cNvPr id="60" name="object 60"/>
          <p:cNvGrpSpPr/>
          <p:nvPr/>
        </p:nvGrpSpPr>
        <p:grpSpPr>
          <a:xfrm>
            <a:off x="7541244" y="4633718"/>
            <a:ext cx="1828800" cy="1036319"/>
            <a:chOff x="7810690" y="4790122"/>
            <a:chExt cx="1828800" cy="1036319"/>
          </a:xfrm>
        </p:grpSpPr>
        <p:sp>
          <p:nvSpPr>
            <p:cNvPr id="61" name="object 61"/>
            <p:cNvSpPr/>
            <p:nvPr/>
          </p:nvSpPr>
          <p:spPr>
            <a:xfrm>
              <a:off x="7824978" y="4804409"/>
              <a:ext cx="1800225" cy="1007744"/>
            </a:xfrm>
            <a:custGeom>
              <a:avLst/>
              <a:gdLst/>
              <a:ahLst/>
              <a:cxnLst/>
              <a:rect l="l" t="t" r="r" b="b"/>
              <a:pathLst>
                <a:path w="1800225" h="1007745">
                  <a:moveTo>
                    <a:pt x="1631950" y="0"/>
                  </a:moveTo>
                  <a:lnTo>
                    <a:pt x="167894" y="0"/>
                  </a:lnTo>
                  <a:lnTo>
                    <a:pt x="123266" y="5998"/>
                  </a:lnTo>
                  <a:lnTo>
                    <a:pt x="83161" y="22925"/>
                  </a:lnTo>
                  <a:lnTo>
                    <a:pt x="49180" y="49180"/>
                  </a:lnTo>
                  <a:lnTo>
                    <a:pt x="22925" y="83161"/>
                  </a:lnTo>
                  <a:lnTo>
                    <a:pt x="5998" y="123266"/>
                  </a:lnTo>
                  <a:lnTo>
                    <a:pt x="0" y="167894"/>
                  </a:lnTo>
                  <a:lnTo>
                    <a:pt x="0" y="839469"/>
                  </a:lnTo>
                  <a:lnTo>
                    <a:pt x="5998" y="884101"/>
                  </a:lnTo>
                  <a:lnTo>
                    <a:pt x="22925" y="924208"/>
                  </a:lnTo>
                  <a:lnTo>
                    <a:pt x="49180" y="958188"/>
                  </a:lnTo>
                  <a:lnTo>
                    <a:pt x="83161" y="984440"/>
                  </a:lnTo>
                  <a:lnTo>
                    <a:pt x="123266" y="1001366"/>
                  </a:lnTo>
                  <a:lnTo>
                    <a:pt x="167894" y="1007363"/>
                  </a:lnTo>
                  <a:lnTo>
                    <a:pt x="1631950" y="1007363"/>
                  </a:lnTo>
                  <a:lnTo>
                    <a:pt x="1676577" y="1001366"/>
                  </a:lnTo>
                  <a:lnTo>
                    <a:pt x="1716682" y="984440"/>
                  </a:lnTo>
                  <a:lnTo>
                    <a:pt x="1750663" y="958188"/>
                  </a:lnTo>
                  <a:lnTo>
                    <a:pt x="1776918" y="924208"/>
                  </a:lnTo>
                  <a:lnTo>
                    <a:pt x="1793845" y="884101"/>
                  </a:lnTo>
                  <a:lnTo>
                    <a:pt x="1799844" y="839469"/>
                  </a:lnTo>
                  <a:lnTo>
                    <a:pt x="1799844" y="167894"/>
                  </a:lnTo>
                  <a:lnTo>
                    <a:pt x="1793845" y="123266"/>
                  </a:lnTo>
                  <a:lnTo>
                    <a:pt x="1776918" y="83161"/>
                  </a:lnTo>
                  <a:lnTo>
                    <a:pt x="1750663" y="49180"/>
                  </a:lnTo>
                  <a:lnTo>
                    <a:pt x="1716682" y="22925"/>
                  </a:lnTo>
                  <a:lnTo>
                    <a:pt x="1676577" y="5998"/>
                  </a:lnTo>
                  <a:lnTo>
                    <a:pt x="1631950" y="0"/>
                  </a:lnTo>
                  <a:close/>
                </a:path>
              </a:pathLst>
            </a:custGeom>
            <a:solidFill>
              <a:srgbClr val="1740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7824978" y="4804409"/>
              <a:ext cx="1800225" cy="1007744"/>
            </a:xfrm>
            <a:custGeom>
              <a:avLst/>
              <a:gdLst/>
              <a:ahLst/>
              <a:cxnLst/>
              <a:rect l="l" t="t" r="r" b="b"/>
              <a:pathLst>
                <a:path w="1800225" h="1007745">
                  <a:moveTo>
                    <a:pt x="0" y="167894"/>
                  </a:moveTo>
                  <a:lnTo>
                    <a:pt x="5998" y="123266"/>
                  </a:lnTo>
                  <a:lnTo>
                    <a:pt x="22925" y="83161"/>
                  </a:lnTo>
                  <a:lnTo>
                    <a:pt x="49180" y="49180"/>
                  </a:lnTo>
                  <a:lnTo>
                    <a:pt x="83161" y="22925"/>
                  </a:lnTo>
                  <a:lnTo>
                    <a:pt x="123266" y="5998"/>
                  </a:lnTo>
                  <a:lnTo>
                    <a:pt x="167894" y="0"/>
                  </a:lnTo>
                  <a:lnTo>
                    <a:pt x="1631950" y="0"/>
                  </a:lnTo>
                  <a:lnTo>
                    <a:pt x="1676577" y="5998"/>
                  </a:lnTo>
                  <a:lnTo>
                    <a:pt x="1716682" y="22925"/>
                  </a:lnTo>
                  <a:lnTo>
                    <a:pt x="1750663" y="49180"/>
                  </a:lnTo>
                  <a:lnTo>
                    <a:pt x="1776918" y="83161"/>
                  </a:lnTo>
                  <a:lnTo>
                    <a:pt x="1793845" y="123266"/>
                  </a:lnTo>
                  <a:lnTo>
                    <a:pt x="1799844" y="167894"/>
                  </a:lnTo>
                  <a:lnTo>
                    <a:pt x="1799844" y="839469"/>
                  </a:lnTo>
                  <a:lnTo>
                    <a:pt x="1793845" y="884101"/>
                  </a:lnTo>
                  <a:lnTo>
                    <a:pt x="1776918" y="924208"/>
                  </a:lnTo>
                  <a:lnTo>
                    <a:pt x="1750663" y="958188"/>
                  </a:lnTo>
                  <a:lnTo>
                    <a:pt x="1716682" y="984440"/>
                  </a:lnTo>
                  <a:lnTo>
                    <a:pt x="1676577" y="1001366"/>
                  </a:lnTo>
                  <a:lnTo>
                    <a:pt x="1631950" y="1007363"/>
                  </a:lnTo>
                  <a:lnTo>
                    <a:pt x="167894" y="1007363"/>
                  </a:lnTo>
                  <a:lnTo>
                    <a:pt x="123266" y="1001366"/>
                  </a:lnTo>
                  <a:lnTo>
                    <a:pt x="83161" y="984440"/>
                  </a:lnTo>
                  <a:lnTo>
                    <a:pt x="49180" y="958188"/>
                  </a:lnTo>
                  <a:lnTo>
                    <a:pt x="22925" y="924208"/>
                  </a:lnTo>
                  <a:lnTo>
                    <a:pt x="5998" y="884101"/>
                  </a:lnTo>
                  <a:lnTo>
                    <a:pt x="0" y="839469"/>
                  </a:lnTo>
                  <a:lnTo>
                    <a:pt x="0" y="167894"/>
                  </a:lnTo>
                  <a:close/>
                </a:path>
              </a:pathLst>
            </a:custGeom>
            <a:ln w="2857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" name="object 63"/>
          <p:cNvSpPr txBox="1"/>
          <p:nvPr/>
        </p:nvSpPr>
        <p:spPr>
          <a:xfrm>
            <a:off x="8515905" y="4771418"/>
            <a:ext cx="420370" cy="611065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R="12700" algn="ctr">
              <a:spcBef>
                <a:spcPts val="605"/>
              </a:spcBef>
            </a:pPr>
            <a:r>
              <a:rPr sz="2400" b="1" spc="-5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400">
              <a:latin typeface="Arial"/>
              <a:cs typeface="Arial"/>
            </a:endParaRPr>
          </a:p>
          <a:p>
            <a:pPr algn="ctr">
              <a:spcBef>
                <a:spcPts val="190"/>
              </a:spcBef>
            </a:pPr>
            <a:r>
              <a:rPr sz="900" spc="-10" dirty="0">
                <a:solidFill>
                  <a:srgbClr val="FFFFFF"/>
                </a:solidFill>
                <a:latin typeface="Arial MT"/>
                <a:cs typeface="Arial MT"/>
              </a:rPr>
              <a:t>Firewall</a:t>
            </a:r>
            <a:endParaRPr sz="900">
              <a:latin typeface="Arial MT"/>
              <a:cs typeface="Arial MT"/>
            </a:endParaRPr>
          </a:p>
        </p:txBody>
      </p:sp>
      <p:pic>
        <p:nvPicPr>
          <p:cNvPr id="64" name="object 6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723933" y="4948997"/>
            <a:ext cx="470916" cy="470916"/>
          </a:xfrm>
          <a:prstGeom prst="rect">
            <a:avLst/>
          </a:prstGeom>
        </p:spPr>
      </p:pic>
      <p:grpSp>
        <p:nvGrpSpPr>
          <p:cNvPr id="71" name="Группа 70">
            <a:extLst>
              <a:ext uri="{FF2B5EF4-FFF2-40B4-BE49-F238E27FC236}">
                <a16:creationId xmlns:a16="http://schemas.microsoft.com/office/drawing/2014/main" id="{28588C81-6982-4707-B95D-41FD5BE70EE6}"/>
              </a:ext>
            </a:extLst>
          </p:cNvPr>
          <p:cNvGrpSpPr/>
          <p:nvPr/>
        </p:nvGrpSpPr>
        <p:grpSpPr>
          <a:xfrm>
            <a:off x="1533120" y="1404667"/>
            <a:ext cx="7673023" cy="1042415"/>
            <a:chOff x="2039302" y="1417510"/>
            <a:chExt cx="7673023" cy="1042415"/>
          </a:xfrm>
        </p:grpSpPr>
        <p:grpSp>
          <p:nvGrpSpPr>
            <p:cNvPr id="10" name="object 10"/>
            <p:cNvGrpSpPr/>
            <p:nvPr/>
          </p:nvGrpSpPr>
          <p:grpSpPr>
            <a:xfrm>
              <a:off x="2039302" y="1423606"/>
              <a:ext cx="1828800" cy="1036319"/>
              <a:chOff x="2039302" y="1423606"/>
              <a:chExt cx="1828800" cy="1036319"/>
            </a:xfrm>
          </p:grpSpPr>
          <p:sp>
            <p:nvSpPr>
              <p:cNvPr id="11" name="object 11"/>
              <p:cNvSpPr/>
              <p:nvPr/>
            </p:nvSpPr>
            <p:spPr>
              <a:xfrm>
                <a:off x="2053589" y="1437894"/>
                <a:ext cx="1800225" cy="1007744"/>
              </a:xfrm>
              <a:custGeom>
                <a:avLst/>
                <a:gdLst/>
                <a:ahLst/>
                <a:cxnLst/>
                <a:rect l="l" t="t" r="r" b="b"/>
                <a:pathLst>
                  <a:path w="1800225" h="1007744">
                    <a:moveTo>
                      <a:pt x="1631950" y="0"/>
                    </a:moveTo>
                    <a:lnTo>
                      <a:pt x="167894" y="0"/>
                    </a:lnTo>
                    <a:lnTo>
                      <a:pt x="123266" y="5998"/>
                    </a:lnTo>
                    <a:lnTo>
                      <a:pt x="83161" y="22925"/>
                    </a:lnTo>
                    <a:lnTo>
                      <a:pt x="49180" y="49180"/>
                    </a:lnTo>
                    <a:lnTo>
                      <a:pt x="22925" y="83161"/>
                    </a:lnTo>
                    <a:lnTo>
                      <a:pt x="5998" y="123266"/>
                    </a:lnTo>
                    <a:lnTo>
                      <a:pt x="0" y="167893"/>
                    </a:lnTo>
                    <a:lnTo>
                      <a:pt x="0" y="839469"/>
                    </a:lnTo>
                    <a:lnTo>
                      <a:pt x="5998" y="884097"/>
                    </a:lnTo>
                    <a:lnTo>
                      <a:pt x="22925" y="924202"/>
                    </a:lnTo>
                    <a:lnTo>
                      <a:pt x="49180" y="958183"/>
                    </a:lnTo>
                    <a:lnTo>
                      <a:pt x="83161" y="984438"/>
                    </a:lnTo>
                    <a:lnTo>
                      <a:pt x="123266" y="1001365"/>
                    </a:lnTo>
                    <a:lnTo>
                      <a:pt x="167894" y="1007363"/>
                    </a:lnTo>
                    <a:lnTo>
                      <a:pt x="1631950" y="1007363"/>
                    </a:lnTo>
                    <a:lnTo>
                      <a:pt x="1676577" y="1001365"/>
                    </a:lnTo>
                    <a:lnTo>
                      <a:pt x="1716682" y="984438"/>
                    </a:lnTo>
                    <a:lnTo>
                      <a:pt x="1750663" y="958183"/>
                    </a:lnTo>
                    <a:lnTo>
                      <a:pt x="1776918" y="924202"/>
                    </a:lnTo>
                    <a:lnTo>
                      <a:pt x="1793845" y="884097"/>
                    </a:lnTo>
                    <a:lnTo>
                      <a:pt x="1799844" y="839469"/>
                    </a:lnTo>
                    <a:lnTo>
                      <a:pt x="1799844" y="167893"/>
                    </a:lnTo>
                    <a:lnTo>
                      <a:pt x="1793845" y="123266"/>
                    </a:lnTo>
                    <a:lnTo>
                      <a:pt x="1776918" y="83161"/>
                    </a:lnTo>
                    <a:lnTo>
                      <a:pt x="1750663" y="49180"/>
                    </a:lnTo>
                    <a:lnTo>
                      <a:pt x="1716682" y="22925"/>
                    </a:lnTo>
                    <a:lnTo>
                      <a:pt x="1676577" y="5998"/>
                    </a:lnTo>
                    <a:lnTo>
                      <a:pt x="1631950" y="0"/>
                    </a:lnTo>
                    <a:close/>
                  </a:path>
                </a:pathLst>
              </a:custGeom>
              <a:solidFill>
                <a:srgbClr val="17406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12"/>
              <p:cNvSpPr/>
              <p:nvPr/>
            </p:nvSpPr>
            <p:spPr>
              <a:xfrm>
                <a:off x="2053589" y="1437894"/>
                <a:ext cx="1800225" cy="1007744"/>
              </a:xfrm>
              <a:custGeom>
                <a:avLst/>
                <a:gdLst/>
                <a:ahLst/>
                <a:cxnLst/>
                <a:rect l="l" t="t" r="r" b="b"/>
                <a:pathLst>
                  <a:path w="1800225" h="1007744">
                    <a:moveTo>
                      <a:pt x="0" y="167893"/>
                    </a:moveTo>
                    <a:lnTo>
                      <a:pt x="5998" y="123266"/>
                    </a:lnTo>
                    <a:lnTo>
                      <a:pt x="22925" y="83161"/>
                    </a:lnTo>
                    <a:lnTo>
                      <a:pt x="49180" y="49180"/>
                    </a:lnTo>
                    <a:lnTo>
                      <a:pt x="83161" y="22925"/>
                    </a:lnTo>
                    <a:lnTo>
                      <a:pt x="123266" y="5998"/>
                    </a:lnTo>
                    <a:lnTo>
                      <a:pt x="167894" y="0"/>
                    </a:lnTo>
                    <a:lnTo>
                      <a:pt x="1631950" y="0"/>
                    </a:lnTo>
                    <a:lnTo>
                      <a:pt x="1676577" y="5998"/>
                    </a:lnTo>
                    <a:lnTo>
                      <a:pt x="1716682" y="22925"/>
                    </a:lnTo>
                    <a:lnTo>
                      <a:pt x="1750663" y="49180"/>
                    </a:lnTo>
                    <a:lnTo>
                      <a:pt x="1776918" y="83161"/>
                    </a:lnTo>
                    <a:lnTo>
                      <a:pt x="1793845" y="123266"/>
                    </a:lnTo>
                    <a:lnTo>
                      <a:pt x="1799844" y="167893"/>
                    </a:lnTo>
                    <a:lnTo>
                      <a:pt x="1799844" y="839469"/>
                    </a:lnTo>
                    <a:lnTo>
                      <a:pt x="1793845" y="884097"/>
                    </a:lnTo>
                    <a:lnTo>
                      <a:pt x="1776918" y="924202"/>
                    </a:lnTo>
                    <a:lnTo>
                      <a:pt x="1750663" y="958183"/>
                    </a:lnTo>
                    <a:lnTo>
                      <a:pt x="1716682" y="984438"/>
                    </a:lnTo>
                    <a:lnTo>
                      <a:pt x="1676577" y="1001365"/>
                    </a:lnTo>
                    <a:lnTo>
                      <a:pt x="1631950" y="1007363"/>
                    </a:lnTo>
                    <a:lnTo>
                      <a:pt x="167894" y="1007363"/>
                    </a:lnTo>
                    <a:lnTo>
                      <a:pt x="123266" y="1001365"/>
                    </a:lnTo>
                    <a:lnTo>
                      <a:pt x="83161" y="984438"/>
                    </a:lnTo>
                    <a:lnTo>
                      <a:pt x="49180" y="958183"/>
                    </a:lnTo>
                    <a:lnTo>
                      <a:pt x="22925" y="924202"/>
                    </a:lnTo>
                    <a:lnTo>
                      <a:pt x="5998" y="884097"/>
                    </a:lnTo>
                    <a:lnTo>
                      <a:pt x="0" y="839469"/>
                    </a:lnTo>
                    <a:lnTo>
                      <a:pt x="0" y="167893"/>
                    </a:lnTo>
                    <a:close/>
                  </a:path>
                </a:pathLst>
              </a:custGeom>
              <a:ln w="28574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3" name="object 13"/>
            <p:cNvSpPr txBox="1"/>
            <p:nvPr/>
          </p:nvSpPr>
          <p:spPr>
            <a:xfrm>
              <a:off x="2838957" y="1503510"/>
              <a:ext cx="794385" cy="750847"/>
            </a:xfrm>
            <a:prstGeom prst="rect">
              <a:avLst/>
            </a:prstGeom>
          </p:spPr>
          <p:txBody>
            <a:bodyPr vert="horz" wrap="square" lIns="0" tIns="78105" rIns="0" bIns="0" rtlCol="0">
              <a:spAutoFit/>
            </a:bodyPr>
            <a:lstStyle/>
            <a:p>
              <a:pPr marR="21591" algn="ctr">
                <a:spcBef>
                  <a:spcPts val="615"/>
                </a:spcBef>
              </a:pPr>
              <a:r>
                <a:rPr sz="2400" b="1" spc="-50" dirty="0">
                  <a:solidFill>
                    <a:srgbClr val="FFFFFF"/>
                  </a:solidFill>
                  <a:latin typeface="Arial"/>
                  <a:cs typeface="Arial"/>
                </a:rPr>
                <a:t>1</a:t>
              </a:r>
              <a:endParaRPr sz="2400" dirty="0">
                <a:latin typeface="Arial"/>
                <a:cs typeface="Arial"/>
              </a:endParaRPr>
            </a:p>
            <a:p>
              <a:pPr marL="12066" marR="5080" algn="ctr">
                <a:spcBef>
                  <a:spcPts val="195"/>
                </a:spcBef>
              </a:pPr>
              <a:r>
                <a:rPr sz="900" spc="-10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светодиодный экран</a:t>
              </a:r>
              <a:endParaRPr sz="900" dirty="0">
                <a:latin typeface="Microsoft Sans Serif"/>
                <a:cs typeface="Microsoft Sans Serif"/>
              </a:endParaRPr>
            </a:p>
          </p:txBody>
        </p:sp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220467" y="1807464"/>
              <a:ext cx="472440" cy="335279"/>
            </a:xfrm>
            <a:prstGeom prst="rect">
              <a:avLst/>
            </a:prstGeom>
          </p:spPr>
        </p:pic>
        <p:grpSp>
          <p:nvGrpSpPr>
            <p:cNvPr id="15" name="object 15"/>
            <p:cNvGrpSpPr/>
            <p:nvPr/>
          </p:nvGrpSpPr>
          <p:grpSpPr>
            <a:xfrm>
              <a:off x="5946838" y="1417510"/>
              <a:ext cx="1828800" cy="1037590"/>
              <a:chOff x="5946838" y="1417510"/>
              <a:chExt cx="1828800" cy="1037590"/>
            </a:xfrm>
          </p:grpSpPr>
          <p:sp>
            <p:nvSpPr>
              <p:cNvPr id="16" name="object 16"/>
              <p:cNvSpPr/>
              <p:nvPr/>
            </p:nvSpPr>
            <p:spPr>
              <a:xfrm>
                <a:off x="5961126" y="1431797"/>
                <a:ext cx="1800225" cy="1009015"/>
              </a:xfrm>
              <a:custGeom>
                <a:avLst/>
                <a:gdLst/>
                <a:ahLst/>
                <a:cxnLst/>
                <a:rect l="l" t="t" r="r" b="b"/>
                <a:pathLst>
                  <a:path w="1800225" h="1009014">
                    <a:moveTo>
                      <a:pt x="1631696" y="0"/>
                    </a:moveTo>
                    <a:lnTo>
                      <a:pt x="168148" y="0"/>
                    </a:lnTo>
                    <a:lnTo>
                      <a:pt x="123457" y="6008"/>
                    </a:lnTo>
                    <a:lnTo>
                      <a:pt x="83293" y="22963"/>
                    </a:lnTo>
                    <a:lnTo>
                      <a:pt x="49260" y="49260"/>
                    </a:lnTo>
                    <a:lnTo>
                      <a:pt x="22963" y="83293"/>
                    </a:lnTo>
                    <a:lnTo>
                      <a:pt x="6008" y="123457"/>
                    </a:lnTo>
                    <a:lnTo>
                      <a:pt x="0" y="168148"/>
                    </a:lnTo>
                    <a:lnTo>
                      <a:pt x="0" y="840739"/>
                    </a:lnTo>
                    <a:lnTo>
                      <a:pt x="6008" y="885430"/>
                    </a:lnTo>
                    <a:lnTo>
                      <a:pt x="22963" y="925594"/>
                    </a:lnTo>
                    <a:lnTo>
                      <a:pt x="49260" y="959627"/>
                    </a:lnTo>
                    <a:lnTo>
                      <a:pt x="83293" y="985924"/>
                    </a:lnTo>
                    <a:lnTo>
                      <a:pt x="123457" y="1002879"/>
                    </a:lnTo>
                    <a:lnTo>
                      <a:pt x="168148" y="1008888"/>
                    </a:lnTo>
                    <a:lnTo>
                      <a:pt x="1631696" y="1008888"/>
                    </a:lnTo>
                    <a:lnTo>
                      <a:pt x="1676386" y="1002879"/>
                    </a:lnTo>
                    <a:lnTo>
                      <a:pt x="1716550" y="985924"/>
                    </a:lnTo>
                    <a:lnTo>
                      <a:pt x="1750583" y="959627"/>
                    </a:lnTo>
                    <a:lnTo>
                      <a:pt x="1776880" y="925594"/>
                    </a:lnTo>
                    <a:lnTo>
                      <a:pt x="1793835" y="885430"/>
                    </a:lnTo>
                    <a:lnTo>
                      <a:pt x="1799844" y="840739"/>
                    </a:lnTo>
                    <a:lnTo>
                      <a:pt x="1799844" y="168148"/>
                    </a:lnTo>
                    <a:lnTo>
                      <a:pt x="1793835" y="123457"/>
                    </a:lnTo>
                    <a:lnTo>
                      <a:pt x="1776880" y="83293"/>
                    </a:lnTo>
                    <a:lnTo>
                      <a:pt x="1750583" y="49260"/>
                    </a:lnTo>
                    <a:lnTo>
                      <a:pt x="1716550" y="22963"/>
                    </a:lnTo>
                    <a:lnTo>
                      <a:pt x="1676386" y="6008"/>
                    </a:lnTo>
                    <a:lnTo>
                      <a:pt x="1631696" y="0"/>
                    </a:lnTo>
                    <a:close/>
                  </a:path>
                </a:pathLst>
              </a:custGeom>
              <a:solidFill>
                <a:srgbClr val="17406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object 17"/>
              <p:cNvSpPr/>
              <p:nvPr/>
            </p:nvSpPr>
            <p:spPr>
              <a:xfrm>
                <a:off x="5961126" y="1431797"/>
                <a:ext cx="1800225" cy="1009015"/>
              </a:xfrm>
              <a:custGeom>
                <a:avLst/>
                <a:gdLst/>
                <a:ahLst/>
                <a:cxnLst/>
                <a:rect l="l" t="t" r="r" b="b"/>
                <a:pathLst>
                  <a:path w="1800225" h="1009014">
                    <a:moveTo>
                      <a:pt x="0" y="168148"/>
                    </a:moveTo>
                    <a:lnTo>
                      <a:pt x="6008" y="123457"/>
                    </a:lnTo>
                    <a:lnTo>
                      <a:pt x="22963" y="83293"/>
                    </a:lnTo>
                    <a:lnTo>
                      <a:pt x="49260" y="49260"/>
                    </a:lnTo>
                    <a:lnTo>
                      <a:pt x="83293" y="22963"/>
                    </a:lnTo>
                    <a:lnTo>
                      <a:pt x="123457" y="6008"/>
                    </a:lnTo>
                    <a:lnTo>
                      <a:pt x="168148" y="0"/>
                    </a:lnTo>
                    <a:lnTo>
                      <a:pt x="1631696" y="0"/>
                    </a:lnTo>
                    <a:lnTo>
                      <a:pt x="1676386" y="6008"/>
                    </a:lnTo>
                    <a:lnTo>
                      <a:pt x="1716550" y="22963"/>
                    </a:lnTo>
                    <a:lnTo>
                      <a:pt x="1750583" y="49260"/>
                    </a:lnTo>
                    <a:lnTo>
                      <a:pt x="1776880" y="83293"/>
                    </a:lnTo>
                    <a:lnTo>
                      <a:pt x="1793835" y="123457"/>
                    </a:lnTo>
                    <a:lnTo>
                      <a:pt x="1799844" y="168148"/>
                    </a:lnTo>
                    <a:lnTo>
                      <a:pt x="1799844" y="840739"/>
                    </a:lnTo>
                    <a:lnTo>
                      <a:pt x="1793835" y="885430"/>
                    </a:lnTo>
                    <a:lnTo>
                      <a:pt x="1776880" y="925594"/>
                    </a:lnTo>
                    <a:lnTo>
                      <a:pt x="1750583" y="959627"/>
                    </a:lnTo>
                    <a:lnTo>
                      <a:pt x="1716550" y="985924"/>
                    </a:lnTo>
                    <a:lnTo>
                      <a:pt x="1676386" y="1002879"/>
                    </a:lnTo>
                    <a:lnTo>
                      <a:pt x="1631696" y="1008888"/>
                    </a:lnTo>
                    <a:lnTo>
                      <a:pt x="168148" y="1008888"/>
                    </a:lnTo>
                    <a:lnTo>
                      <a:pt x="123457" y="1002879"/>
                    </a:lnTo>
                    <a:lnTo>
                      <a:pt x="83293" y="985924"/>
                    </a:lnTo>
                    <a:lnTo>
                      <a:pt x="49260" y="959627"/>
                    </a:lnTo>
                    <a:lnTo>
                      <a:pt x="22963" y="925594"/>
                    </a:lnTo>
                    <a:lnTo>
                      <a:pt x="6008" y="885430"/>
                    </a:lnTo>
                    <a:lnTo>
                      <a:pt x="0" y="840739"/>
                    </a:lnTo>
                    <a:lnTo>
                      <a:pt x="0" y="168148"/>
                    </a:lnTo>
                    <a:close/>
                  </a:path>
                </a:pathLst>
              </a:custGeom>
              <a:ln w="28575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8" name="object 18"/>
            <p:cNvSpPr txBox="1"/>
            <p:nvPr/>
          </p:nvSpPr>
          <p:spPr>
            <a:xfrm>
              <a:off x="6971791" y="1426779"/>
              <a:ext cx="335280" cy="759182"/>
            </a:xfrm>
            <a:prstGeom prst="rect">
              <a:avLst/>
            </a:prstGeom>
          </p:spPr>
          <p:txBody>
            <a:bodyPr vert="horz" wrap="square" lIns="0" tIns="185420" rIns="0" bIns="0" rtlCol="0">
              <a:spAutoFit/>
            </a:bodyPr>
            <a:lstStyle/>
            <a:p>
              <a:pPr marL="12700">
                <a:spcBef>
                  <a:spcPts val="1460"/>
                </a:spcBef>
              </a:pPr>
              <a:r>
                <a:rPr lang="kk-KZ" sz="2400" b="1" spc="-100" dirty="0">
                  <a:solidFill>
                    <a:srgbClr val="FFFFFF"/>
                  </a:solidFill>
                  <a:latin typeface="Arial"/>
                  <a:cs typeface="Arial"/>
                </a:rPr>
                <a:t>13</a:t>
              </a:r>
              <a:endParaRPr sz="2400" dirty="0">
                <a:latin typeface="Arial"/>
                <a:cs typeface="Arial"/>
              </a:endParaRPr>
            </a:p>
            <a:p>
              <a:pPr marL="36196">
                <a:spcBef>
                  <a:spcPts val="505"/>
                </a:spcBef>
              </a:pPr>
              <a:r>
                <a:rPr sz="900" spc="-25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МФУ</a:t>
              </a:r>
              <a:endParaRPr sz="900" dirty="0">
                <a:latin typeface="Microsoft Sans Serif"/>
                <a:cs typeface="Microsoft Sans Serif"/>
              </a:endParaRPr>
            </a:p>
          </p:txBody>
        </p:sp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188964" y="1726692"/>
              <a:ext cx="472439" cy="472439"/>
            </a:xfrm>
            <a:prstGeom prst="rect">
              <a:avLst/>
            </a:prstGeom>
          </p:spPr>
        </p:pic>
        <p:grpSp>
          <p:nvGrpSpPr>
            <p:cNvPr id="20" name="object 20"/>
            <p:cNvGrpSpPr/>
            <p:nvPr/>
          </p:nvGrpSpPr>
          <p:grpSpPr>
            <a:xfrm>
              <a:off x="3994594" y="1417510"/>
              <a:ext cx="1830070" cy="1037590"/>
              <a:chOff x="3994594" y="1417510"/>
              <a:chExt cx="1830070" cy="1037590"/>
            </a:xfrm>
          </p:grpSpPr>
          <p:sp>
            <p:nvSpPr>
              <p:cNvPr id="21" name="object 21"/>
              <p:cNvSpPr/>
              <p:nvPr/>
            </p:nvSpPr>
            <p:spPr>
              <a:xfrm>
                <a:off x="4008882" y="1431797"/>
                <a:ext cx="1801495" cy="1009015"/>
              </a:xfrm>
              <a:custGeom>
                <a:avLst/>
                <a:gdLst/>
                <a:ahLst/>
                <a:cxnLst/>
                <a:rect l="l" t="t" r="r" b="b"/>
                <a:pathLst>
                  <a:path w="1801495" h="1009014">
                    <a:moveTo>
                      <a:pt x="1633219" y="0"/>
                    </a:moveTo>
                    <a:lnTo>
                      <a:pt x="168147" y="0"/>
                    </a:lnTo>
                    <a:lnTo>
                      <a:pt x="123457" y="6008"/>
                    </a:lnTo>
                    <a:lnTo>
                      <a:pt x="83293" y="22963"/>
                    </a:lnTo>
                    <a:lnTo>
                      <a:pt x="49260" y="49260"/>
                    </a:lnTo>
                    <a:lnTo>
                      <a:pt x="22963" y="83293"/>
                    </a:lnTo>
                    <a:lnTo>
                      <a:pt x="6008" y="123457"/>
                    </a:lnTo>
                    <a:lnTo>
                      <a:pt x="0" y="168148"/>
                    </a:lnTo>
                    <a:lnTo>
                      <a:pt x="0" y="840739"/>
                    </a:lnTo>
                    <a:lnTo>
                      <a:pt x="6008" y="885430"/>
                    </a:lnTo>
                    <a:lnTo>
                      <a:pt x="22963" y="925594"/>
                    </a:lnTo>
                    <a:lnTo>
                      <a:pt x="49260" y="959627"/>
                    </a:lnTo>
                    <a:lnTo>
                      <a:pt x="83293" y="985924"/>
                    </a:lnTo>
                    <a:lnTo>
                      <a:pt x="123457" y="1002879"/>
                    </a:lnTo>
                    <a:lnTo>
                      <a:pt x="168147" y="1008888"/>
                    </a:lnTo>
                    <a:lnTo>
                      <a:pt x="1633219" y="1008888"/>
                    </a:lnTo>
                    <a:lnTo>
                      <a:pt x="1677910" y="1002879"/>
                    </a:lnTo>
                    <a:lnTo>
                      <a:pt x="1718074" y="985924"/>
                    </a:lnTo>
                    <a:lnTo>
                      <a:pt x="1752107" y="959627"/>
                    </a:lnTo>
                    <a:lnTo>
                      <a:pt x="1778404" y="925594"/>
                    </a:lnTo>
                    <a:lnTo>
                      <a:pt x="1795359" y="885430"/>
                    </a:lnTo>
                    <a:lnTo>
                      <a:pt x="1801367" y="840739"/>
                    </a:lnTo>
                    <a:lnTo>
                      <a:pt x="1801367" y="168148"/>
                    </a:lnTo>
                    <a:lnTo>
                      <a:pt x="1795359" y="123457"/>
                    </a:lnTo>
                    <a:lnTo>
                      <a:pt x="1778404" y="83293"/>
                    </a:lnTo>
                    <a:lnTo>
                      <a:pt x="1752107" y="49260"/>
                    </a:lnTo>
                    <a:lnTo>
                      <a:pt x="1718074" y="22963"/>
                    </a:lnTo>
                    <a:lnTo>
                      <a:pt x="1677910" y="6008"/>
                    </a:lnTo>
                    <a:lnTo>
                      <a:pt x="1633219" y="0"/>
                    </a:lnTo>
                    <a:close/>
                  </a:path>
                </a:pathLst>
              </a:custGeom>
              <a:solidFill>
                <a:srgbClr val="17406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2" name="object 22"/>
              <p:cNvSpPr/>
              <p:nvPr/>
            </p:nvSpPr>
            <p:spPr>
              <a:xfrm>
                <a:off x="4008882" y="1431797"/>
                <a:ext cx="1801495" cy="1009015"/>
              </a:xfrm>
              <a:custGeom>
                <a:avLst/>
                <a:gdLst/>
                <a:ahLst/>
                <a:cxnLst/>
                <a:rect l="l" t="t" r="r" b="b"/>
                <a:pathLst>
                  <a:path w="1801495" h="1009014">
                    <a:moveTo>
                      <a:pt x="0" y="168148"/>
                    </a:moveTo>
                    <a:lnTo>
                      <a:pt x="6008" y="123457"/>
                    </a:lnTo>
                    <a:lnTo>
                      <a:pt x="22963" y="83293"/>
                    </a:lnTo>
                    <a:lnTo>
                      <a:pt x="49260" y="49260"/>
                    </a:lnTo>
                    <a:lnTo>
                      <a:pt x="83293" y="22963"/>
                    </a:lnTo>
                    <a:lnTo>
                      <a:pt x="123457" y="6008"/>
                    </a:lnTo>
                    <a:lnTo>
                      <a:pt x="168147" y="0"/>
                    </a:lnTo>
                    <a:lnTo>
                      <a:pt x="1633219" y="0"/>
                    </a:lnTo>
                    <a:lnTo>
                      <a:pt x="1677910" y="6008"/>
                    </a:lnTo>
                    <a:lnTo>
                      <a:pt x="1718074" y="22963"/>
                    </a:lnTo>
                    <a:lnTo>
                      <a:pt x="1752107" y="49260"/>
                    </a:lnTo>
                    <a:lnTo>
                      <a:pt x="1778404" y="83293"/>
                    </a:lnTo>
                    <a:lnTo>
                      <a:pt x="1795359" y="123457"/>
                    </a:lnTo>
                    <a:lnTo>
                      <a:pt x="1801367" y="168148"/>
                    </a:lnTo>
                    <a:lnTo>
                      <a:pt x="1801367" y="840739"/>
                    </a:lnTo>
                    <a:lnTo>
                      <a:pt x="1795359" y="885430"/>
                    </a:lnTo>
                    <a:lnTo>
                      <a:pt x="1778404" y="925594"/>
                    </a:lnTo>
                    <a:lnTo>
                      <a:pt x="1752107" y="959627"/>
                    </a:lnTo>
                    <a:lnTo>
                      <a:pt x="1718074" y="985924"/>
                    </a:lnTo>
                    <a:lnTo>
                      <a:pt x="1677910" y="1002879"/>
                    </a:lnTo>
                    <a:lnTo>
                      <a:pt x="1633219" y="1008888"/>
                    </a:lnTo>
                    <a:lnTo>
                      <a:pt x="168147" y="1008888"/>
                    </a:lnTo>
                    <a:lnTo>
                      <a:pt x="123457" y="1002879"/>
                    </a:lnTo>
                    <a:lnTo>
                      <a:pt x="83293" y="985924"/>
                    </a:lnTo>
                    <a:lnTo>
                      <a:pt x="49260" y="959627"/>
                    </a:lnTo>
                    <a:lnTo>
                      <a:pt x="22963" y="925594"/>
                    </a:lnTo>
                    <a:lnTo>
                      <a:pt x="6008" y="885430"/>
                    </a:lnTo>
                    <a:lnTo>
                      <a:pt x="0" y="840739"/>
                    </a:lnTo>
                    <a:lnTo>
                      <a:pt x="0" y="168148"/>
                    </a:lnTo>
                    <a:close/>
                  </a:path>
                </a:pathLst>
              </a:custGeom>
              <a:ln w="28575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3" name="object 23"/>
            <p:cNvSpPr txBox="1"/>
            <p:nvPr/>
          </p:nvSpPr>
          <p:spPr>
            <a:xfrm>
              <a:off x="4929378" y="1497330"/>
              <a:ext cx="528955" cy="751488"/>
            </a:xfrm>
            <a:prstGeom prst="rect">
              <a:avLst/>
            </a:prstGeom>
          </p:spPr>
          <p:txBody>
            <a:bodyPr vert="horz" wrap="square" lIns="0" tIns="78740" rIns="0" bIns="0" rtlCol="0">
              <a:spAutoFit/>
            </a:bodyPr>
            <a:lstStyle/>
            <a:p>
              <a:pPr marR="24766" algn="ctr">
                <a:spcBef>
                  <a:spcPts val="620"/>
                </a:spcBef>
              </a:pPr>
              <a:r>
                <a:rPr sz="2400" b="1" spc="-50" dirty="0">
                  <a:solidFill>
                    <a:srgbClr val="FFFFFF"/>
                  </a:solidFill>
                  <a:latin typeface="Arial"/>
                  <a:cs typeface="Arial"/>
                </a:rPr>
                <a:t>5</a:t>
              </a:r>
              <a:endParaRPr sz="2400" dirty="0">
                <a:latin typeface="Arial"/>
                <a:cs typeface="Arial"/>
              </a:endParaRPr>
            </a:p>
            <a:p>
              <a:pPr marL="12700" marR="5080" algn="ctr">
                <a:spcBef>
                  <a:spcPts val="195"/>
                </a:spcBef>
              </a:pPr>
              <a:r>
                <a:rPr sz="900" spc="-10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поточных сканеров</a:t>
              </a:r>
              <a:endParaRPr sz="900" dirty="0">
                <a:latin typeface="Microsoft Sans Serif"/>
                <a:cs typeface="Microsoft Sans Serif"/>
              </a:endParaRPr>
            </a:p>
          </p:txBody>
        </p:sp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177284" y="1732788"/>
              <a:ext cx="470915" cy="472439"/>
            </a:xfrm>
            <a:prstGeom prst="rect">
              <a:avLst/>
            </a:prstGeom>
          </p:spPr>
        </p:pic>
        <p:grpSp>
          <p:nvGrpSpPr>
            <p:cNvPr id="68" name="Группа 67">
              <a:extLst>
                <a:ext uri="{FF2B5EF4-FFF2-40B4-BE49-F238E27FC236}">
                  <a16:creationId xmlns:a16="http://schemas.microsoft.com/office/drawing/2014/main" id="{27484138-FD4E-4634-98C2-F46E2D0BCAB6}"/>
                </a:ext>
              </a:extLst>
            </p:cNvPr>
            <p:cNvGrpSpPr/>
            <p:nvPr/>
          </p:nvGrpSpPr>
          <p:grpSpPr>
            <a:xfrm>
              <a:off x="7912100" y="1425424"/>
              <a:ext cx="1800225" cy="1015388"/>
              <a:chOff x="7926388" y="1458403"/>
              <a:chExt cx="1800225" cy="1015388"/>
            </a:xfrm>
          </p:grpSpPr>
          <p:sp>
            <p:nvSpPr>
              <p:cNvPr id="66" name="object 16">
                <a:extLst>
                  <a:ext uri="{FF2B5EF4-FFF2-40B4-BE49-F238E27FC236}">
                    <a16:creationId xmlns:a16="http://schemas.microsoft.com/office/drawing/2014/main" id="{E637C4D9-4B3F-4067-B86B-E749F39D0374}"/>
                  </a:ext>
                </a:extLst>
              </p:cNvPr>
              <p:cNvSpPr/>
              <p:nvPr/>
            </p:nvSpPr>
            <p:spPr>
              <a:xfrm>
                <a:off x="7926388" y="1464776"/>
                <a:ext cx="1800225" cy="1009015"/>
              </a:xfrm>
              <a:custGeom>
                <a:avLst/>
                <a:gdLst/>
                <a:ahLst/>
                <a:cxnLst/>
                <a:rect l="l" t="t" r="r" b="b"/>
                <a:pathLst>
                  <a:path w="1800225" h="1009014">
                    <a:moveTo>
                      <a:pt x="1631696" y="0"/>
                    </a:moveTo>
                    <a:lnTo>
                      <a:pt x="168148" y="0"/>
                    </a:lnTo>
                    <a:lnTo>
                      <a:pt x="123457" y="6008"/>
                    </a:lnTo>
                    <a:lnTo>
                      <a:pt x="83293" y="22963"/>
                    </a:lnTo>
                    <a:lnTo>
                      <a:pt x="49260" y="49260"/>
                    </a:lnTo>
                    <a:lnTo>
                      <a:pt x="22963" y="83293"/>
                    </a:lnTo>
                    <a:lnTo>
                      <a:pt x="6008" y="123457"/>
                    </a:lnTo>
                    <a:lnTo>
                      <a:pt x="0" y="168148"/>
                    </a:lnTo>
                    <a:lnTo>
                      <a:pt x="0" y="840739"/>
                    </a:lnTo>
                    <a:lnTo>
                      <a:pt x="6008" y="885430"/>
                    </a:lnTo>
                    <a:lnTo>
                      <a:pt x="22963" y="925594"/>
                    </a:lnTo>
                    <a:lnTo>
                      <a:pt x="49260" y="959627"/>
                    </a:lnTo>
                    <a:lnTo>
                      <a:pt x="83293" y="985924"/>
                    </a:lnTo>
                    <a:lnTo>
                      <a:pt x="123457" y="1002879"/>
                    </a:lnTo>
                    <a:lnTo>
                      <a:pt x="168148" y="1008888"/>
                    </a:lnTo>
                    <a:lnTo>
                      <a:pt x="1631696" y="1008888"/>
                    </a:lnTo>
                    <a:lnTo>
                      <a:pt x="1676386" y="1002879"/>
                    </a:lnTo>
                    <a:lnTo>
                      <a:pt x="1716550" y="985924"/>
                    </a:lnTo>
                    <a:lnTo>
                      <a:pt x="1750583" y="959627"/>
                    </a:lnTo>
                    <a:lnTo>
                      <a:pt x="1776880" y="925594"/>
                    </a:lnTo>
                    <a:lnTo>
                      <a:pt x="1793835" y="885430"/>
                    </a:lnTo>
                    <a:lnTo>
                      <a:pt x="1799844" y="840739"/>
                    </a:lnTo>
                    <a:lnTo>
                      <a:pt x="1799844" y="168148"/>
                    </a:lnTo>
                    <a:lnTo>
                      <a:pt x="1793835" y="123457"/>
                    </a:lnTo>
                    <a:lnTo>
                      <a:pt x="1776880" y="83293"/>
                    </a:lnTo>
                    <a:lnTo>
                      <a:pt x="1750583" y="49260"/>
                    </a:lnTo>
                    <a:lnTo>
                      <a:pt x="1716550" y="22963"/>
                    </a:lnTo>
                    <a:lnTo>
                      <a:pt x="1676386" y="6008"/>
                    </a:lnTo>
                    <a:lnTo>
                      <a:pt x="1631696" y="0"/>
                    </a:lnTo>
                    <a:close/>
                  </a:path>
                </a:pathLst>
              </a:custGeom>
              <a:solidFill>
                <a:srgbClr val="17406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7" name="object 17">
                <a:extLst>
                  <a:ext uri="{FF2B5EF4-FFF2-40B4-BE49-F238E27FC236}">
                    <a16:creationId xmlns:a16="http://schemas.microsoft.com/office/drawing/2014/main" id="{574D26AF-6190-4117-83A4-0213F8D27136}"/>
                  </a:ext>
                </a:extLst>
              </p:cNvPr>
              <p:cNvSpPr/>
              <p:nvPr/>
            </p:nvSpPr>
            <p:spPr>
              <a:xfrm>
                <a:off x="7926388" y="1458403"/>
                <a:ext cx="1800225" cy="1009015"/>
              </a:xfrm>
              <a:custGeom>
                <a:avLst/>
                <a:gdLst/>
                <a:ahLst/>
                <a:cxnLst/>
                <a:rect l="l" t="t" r="r" b="b"/>
                <a:pathLst>
                  <a:path w="1800225" h="1009014">
                    <a:moveTo>
                      <a:pt x="0" y="168148"/>
                    </a:moveTo>
                    <a:lnTo>
                      <a:pt x="6008" y="123457"/>
                    </a:lnTo>
                    <a:lnTo>
                      <a:pt x="22963" y="83293"/>
                    </a:lnTo>
                    <a:lnTo>
                      <a:pt x="49260" y="49260"/>
                    </a:lnTo>
                    <a:lnTo>
                      <a:pt x="83293" y="22963"/>
                    </a:lnTo>
                    <a:lnTo>
                      <a:pt x="123457" y="6008"/>
                    </a:lnTo>
                    <a:lnTo>
                      <a:pt x="168148" y="0"/>
                    </a:lnTo>
                    <a:lnTo>
                      <a:pt x="1631696" y="0"/>
                    </a:lnTo>
                    <a:lnTo>
                      <a:pt x="1676386" y="6008"/>
                    </a:lnTo>
                    <a:lnTo>
                      <a:pt x="1716550" y="22963"/>
                    </a:lnTo>
                    <a:lnTo>
                      <a:pt x="1750583" y="49260"/>
                    </a:lnTo>
                    <a:lnTo>
                      <a:pt x="1776880" y="83293"/>
                    </a:lnTo>
                    <a:lnTo>
                      <a:pt x="1793835" y="123457"/>
                    </a:lnTo>
                    <a:lnTo>
                      <a:pt x="1799844" y="168148"/>
                    </a:lnTo>
                    <a:lnTo>
                      <a:pt x="1799844" y="840739"/>
                    </a:lnTo>
                    <a:lnTo>
                      <a:pt x="1793835" y="885430"/>
                    </a:lnTo>
                    <a:lnTo>
                      <a:pt x="1776880" y="925594"/>
                    </a:lnTo>
                    <a:lnTo>
                      <a:pt x="1750583" y="959627"/>
                    </a:lnTo>
                    <a:lnTo>
                      <a:pt x="1716550" y="985924"/>
                    </a:lnTo>
                    <a:lnTo>
                      <a:pt x="1676386" y="1002879"/>
                    </a:lnTo>
                    <a:lnTo>
                      <a:pt x="1631696" y="1008888"/>
                    </a:lnTo>
                    <a:lnTo>
                      <a:pt x="168148" y="1008888"/>
                    </a:lnTo>
                    <a:lnTo>
                      <a:pt x="123457" y="1002879"/>
                    </a:lnTo>
                    <a:lnTo>
                      <a:pt x="83293" y="985924"/>
                    </a:lnTo>
                    <a:lnTo>
                      <a:pt x="49260" y="959627"/>
                    </a:lnTo>
                    <a:lnTo>
                      <a:pt x="22963" y="925594"/>
                    </a:lnTo>
                    <a:lnTo>
                      <a:pt x="6008" y="885430"/>
                    </a:lnTo>
                    <a:lnTo>
                      <a:pt x="0" y="840739"/>
                    </a:lnTo>
                    <a:lnTo>
                      <a:pt x="0" y="168148"/>
                    </a:lnTo>
                    <a:close/>
                  </a:path>
                </a:pathLst>
              </a:custGeom>
              <a:ln w="28575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69" name="object 18">
              <a:extLst>
                <a:ext uri="{FF2B5EF4-FFF2-40B4-BE49-F238E27FC236}">
                  <a16:creationId xmlns:a16="http://schemas.microsoft.com/office/drawing/2014/main" id="{0B764A62-AECE-48E6-9832-5396DA280906}"/>
                </a:ext>
              </a:extLst>
            </p:cNvPr>
            <p:cNvSpPr txBox="1"/>
            <p:nvPr/>
          </p:nvSpPr>
          <p:spPr>
            <a:xfrm>
              <a:off x="8706485" y="1422382"/>
              <a:ext cx="918718" cy="897682"/>
            </a:xfrm>
            <a:prstGeom prst="rect">
              <a:avLst/>
            </a:prstGeom>
          </p:spPr>
          <p:txBody>
            <a:bodyPr vert="horz" wrap="square" lIns="0" tIns="185420" rIns="0" bIns="0" rtlCol="0">
              <a:spAutoFit/>
            </a:bodyPr>
            <a:lstStyle/>
            <a:p>
              <a:pPr marL="12700" algn="ctr">
                <a:spcBef>
                  <a:spcPts val="1460"/>
                </a:spcBef>
              </a:pPr>
              <a:r>
                <a:rPr lang="kk-KZ" sz="2400" b="1" spc="-100" dirty="0">
                  <a:solidFill>
                    <a:srgbClr val="FFFFFF"/>
                  </a:solidFill>
                  <a:latin typeface="Arial"/>
                  <a:cs typeface="Arial"/>
                </a:rPr>
                <a:t>18</a:t>
              </a:r>
              <a:endParaRPr sz="2400" dirty="0">
                <a:latin typeface="Arial"/>
                <a:cs typeface="Arial"/>
              </a:endParaRPr>
            </a:p>
            <a:p>
              <a:pPr marL="36196" algn="ctr">
                <a:spcBef>
                  <a:spcPts val="505"/>
                </a:spcBef>
              </a:pPr>
              <a:r>
                <a:rPr lang="ru-RU" sz="900" spc="-25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интерактивных панелей</a:t>
              </a:r>
              <a:endParaRPr sz="900" dirty="0">
                <a:latin typeface="Microsoft Sans Serif"/>
                <a:cs typeface="Microsoft Sans Serif"/>
              </a:endParaRPr>
            </a:p>
          </p:txBody>
        </p:sp>
        <p:pic>
          <p:nvPicPr>
            <p:cNvPr id="70" name="object 19">
              <a:extLst>
                <a:ext uri="{FF2B5EF4-FFF2-40B4-BE49-F238E27FC236}">
                  <a16:creationId xmlns:a16="http://schemas.microsoft.com/office/drawing/2014/main" id="{60D0D1C9-0E1A-4B5A-9898-E08963E28198}"/>
                </a:ext>
              </a:extLst>
            </p:cNvPr>
            <p:cNvPicPr/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39938" y="1722295"/>
              <a:ext cx="472439" cy="472439"/>
            </a:xfrm>
            <a:prstGeom prst="rect">
              <a:avLst/>
            </a:prstGeom>
          </p:spPr>
        </p:pic>
      </p:grpSp>
      <p:sp>
        <p:nvSpPr>
          <p:cNvPr id="74" name="object 3"/>
          <p:cNvSpPr txBox="1"/>
          <p:nvPr/>
        </p:nvSpPr>
        <p:spPr>
          <a:xfrm>
            <a:off x="1134531" y="188028"/>
            <a:ext cx="3817620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400" dirty="0">
                <a:solidFill>
                  <a:srgbClr val="1F497D"/>
                </a:solidFill>
                <a:latin typeface="Arial Black"/>
                <a:cs typeface="Arial Black"/>
              </a:rPr>
              <a:t>РАЗВИТИЕ</a:t>
            </a:r>
            <a:r>
              <a:rPr sz="1400" spc="-80" dirty="0">
                <a:solidFill>
                  <a:srgbClr val="1F497D"/>
                </a:solidFill>
                <a:latin typeface="Arial Black"/>
                <a:cs typeface="Arial Black"/>
              </a:rPr>
              <a:t> </a:t>
            </a:r>
            <a:r>
              <a:rPr sz="1400" spc="-50" dirty="0">
                <a:solidFill>
                  <a:srgbClr val="1F497D"/>
                </a:solidFill>
                <a:latin typeface="Arial Black"/>
                <a:cs typeface="Arial Black"/>
              </a:rPr>
              <a:t>IT-</a:t>
            </a:r>
            <a:r>
              <a:rPr sz="1400" spc="-10" dirty="0">
                <a:solidFill>
                  <a:srgbClr val="1F497D"/>
                </a:solidFill>
                <a:latin typeface="Arial Black"/>
                <a:cs typeface="Arial Black"/>
              </a:rPr>
              <a:t>ИНФРАСТРУКТУРЫ</a:t>
            </a:r>
            <a:endParaRPr sz="1400" dirty="0">
              <a:solidFill>
                <a:srgbClr val="1F497D"/>
              </a:solidFill>
              <a:latin typeface="Arial Black"/>
              <a:cs typeface="Arial Black"/>
            </a:endParaRPr>
          </a:p>
        </p:txBody>
      </p:sp>
      <p:sp>
        <p:nvSpPr>
          <p:cNvPr id="76" name="object 4"/>
          <p:cNvSpPr/>
          <p:nvPr/>
        </p:nvSpPr>
        <p:spPr>
          <a:xfrm>
            <a:off x="7375699" y="985381"/>
            <a:ext cx="1638300" cy="0"/>
          </a:xfrm>
          <a:custGeom>
            <a:avLst/>
            <a:gdLst/>
            <a:ahLst/>
            <a:cxnLst/>
            <a:rect l="l" t="t" r="r" b="b"/>
            <a:pathLst>
              <a:path w="1638300">
                <a:moveTo>
                  <a:pt x="0" y="0"/>
                </a:moveTo>
                <a:lnTo>
                  <a:pt x="1637919" y="0"/>
                </a:lnTo>
              </a:path>
            </a:pathLst>
          </a:custGeom>
          <a:ln w="22225">
            <a:solidFill>
              <a:srgbClr val="17406C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8" name="Рисунок 77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79" name="Прямая соединительная линия 78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55133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1"/>
          <p:cNvSpPr txBox="1"/>
          <p:nvPr/>
        </p:nvSpPr>
        <p:spPr>
          <a:xfrm>
            <a:off x="4333052" y="3441807"/>
            <a:ext cx="5388850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b="1" spc="-10" dirty="0">
                <a:solidFill>
                  <a:schemeClr val="accent4"/>
                </a:solidFill>
                <a:latin typeface="Arial"/>
                <a:cs typeface="Arial"/>
              </a:rPr>
              <a:t>ДОСТИЖЕНИЯ</a:t>
            </a:r>
            <a:r>
              <a:rPr sz="1400" b="1" spc="15" dirty="0">
                <a:solidFill>
                  <a:schemeClr val="accent4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chemeClr val="accent4"/>
                </a:solidFill>
                <a:latin typeface="Arial"/>
                <a:cs typeface="Arial"/>
              </a:rPr>
              <a:t>И</a:t>
            </a:r>
            <a:r>
              <a:rPr sz="1400" b="1" spc="-35" dirty="0">
                <a:solidFill>
                  <a:schemeClr val="accent4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chemeClr val="accent4"/>
                </a:solidFill>
                <a:latin typeface="Arial"/>
                <a:cs typeface="Arial"/>
              </a:rPr>
              <a:t>НОМИНАЦИИ:</a:t>
            </a:r>
            <a:endParaRPr sz="1400" dirty="0">
              <a:solidFill>
                <a:schemeClr val="accent4"/>
              </a:solidFill>
              <a:latin typeface="Arial"/>
              <a:cs typeface="Arial"/>
            </a:endParaRPr>
          </a:p>
          <a:p>
            <a:pPr marL="149864" indent="-84457">
              <a:spcBef>
                <a:spcPts val="5"/>
              </a:spcBef>
              <a:buFont typeface="Wingdings"/>
              <a:buChar char=""/>
              <a:tabLst>
                <a:tab pos="149864" algn="l"/>
              </a:tabLst>
            </a:pPr>
            <a:r>
              <a:rPr sz="12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ТОП</a:t>
            </a:r>
            <a:r>
              <a:rPr sz="1200" spc="-25" dirty="0">
                <a:solidFill>
                  <a:srgbClr val="001F5F"/>
                </a:solidFill>
                <a:latin typeface="Arial MT"/>
                <a:cs typeface="Arial MT"/>
              </a:rPr>
              <a:t>-</a:t>
            </a:r>
            <a:r>
              <a:rPr sz="1200" spc="-50" dirty="0">
                <a:solidFill>
                  <a:srgbClr val="001F5F"/>
                </a:solidFill>
                <a:latin typeface="Arial MT"/>
                <a:cs typeface="Arial MT"/>
              </a:rPr>
              <a:t>6</a:t>
            </a:r>
            <a:endParaRPr sz="1200" dirty="0">
              <a:latin typeface="Arial MT"/>
              <a:cs typeface="Arial MT"/>
            </a:endParaRPr>
          </a:p>
          <a:p>
            <a:pPr marL="149864" marR="5080" indent="-84457">
              <a:buFont typeface="Wingdings"/>
              <a:buChar char=""/>
              <a:tabLst>
                <a:tab pos="151134" algn="l"/>
              </a:tabLst>
            </a:pPr>
            <a:r>
              <a:rPr sz="12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«</a:t>
            </a:r>
            <a:r>
              <a:rPr sz="1200" b="1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Лучший</a:t>
            </a:r>
            <a:r>
              <a:rPr sz="1200" b="1"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AI</a:t>
            </a:r>
            <a:r>
              <a:rPr sz="1200" b="1" spc="-10" dirty="0">
                <a:solidFill>
                  <a:srgbClr val="001F5F"/>
                </a:solidFill>
                <a:latin typeface="Arial MT"/>
                <a:cs typeface="Arial MT"/>
              </a:rPr>
              <a:t>-</a:t>
            </a:r>
            <a:r>
              <a:rPr sz="1200" b="1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проект </a:t>
            </a:r>
            <a:r>
              <a:rPr sz="1200" b="1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200" b="1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b="1" dirty="0">
                <a:solidFill>
                  <a:srgbClr val="001F5F"/>
                </a:solidFill>
                <a:latin typeface="Microsoft Sans Serif"/>
                <a:cs typeface="Microsoft Sans Serif"/>
              </a:rPr>
              <a:t>сфере</a:t>
            </a:r>
            <a:r>
              <a:rPr sz="1200" b="1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b="1" spc="-10" dirty="0" err="1">
                <a:solidFill>
                  <a:srgbClr val="001F5F"/>
                </a:solidFill>
                <a:latin typeface="Microsoft Sans Serif"/>
                <a:cs typeface="Microsoft Sans Serif"/>
              </a:rPr>
              <a:t>образования</a:t>
            </a:r>
            <a:r>
              <a:rPr sz="1200" b="1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endParaRPr lang="ru-RU" sz="1200" b="1" spc="-5" dirty="0">
              <a:solidFill>
                <a:srgbClr val="001F5F"/>
              </a:solidFill>
              <a:latin typeface="Microsoft Sans Serif"/>
              <a:cs typeface="Microsoft Sans Serif"/>
            </a:endParaRPr>
          </a:p>
          <a:p>
            <a:pPr marL="149864" marR="5080" indent="-84457">
              <a:buFont typeface="Wingdings"/>
              <a:buChar char=""/>
              <a:tabLst>
                <a:tab pos="151134" algn="l"/>
              </a:tabLst>
            </a:pPr>
            <a:r>
              <a:rPr sz="1200" b="1" dirty="0">
                <a:solidFill>
                  <a:srgbClr val="001F5F"/>
                </a:solidFill>
                <a:latin typeface="Arial MT"/>
                <a:cs typeface="Arial MT"/>
              </a:rPr>
              <a:t>-</a:t>
            </a:r>
            <a:r>
              <a:rPr sz="1200" b="1" spc="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200" b="1" spc="-10" dirty="0" err="1">
                <a:solidFill>
                  <a:srgbClr val="001F5F"/>
                </a:solidFill>
                <a:latin typeface="Microsoft Sans Serif"/>
                <a:cs typeface="Microsoft Sans Serif"/>
              </a:rPr>
              <a:t>Академическая</a:t>
            </a:r>
            <a:r>
              <a:rPr sz="1200" b="1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b="1" spc="-10" dirty="0" err="1">
                <a:solidFill>
                  <a:srgbClr val="001F5F"/>
                </a:solidFill>
                <a:latin typeface="Microsoft Sans Serif"/>
                <a:cs typeface="Microsoft Sans Serif"/>
              </a:rPr>
              <a:t>честность</a:t>
            </a:r>
            <a:r>
              <a:rPr sz="12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»</a:t>
            </a:r>
            <a:endParaRPr sz="1200" dirty="0">
              <a:latin typeface="Microsoft Sans Serif"/>
              <a:cs typeface="Microsoft Sans Serif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1114100" y="556673"/>
            <a:ext cx="8614483" cy="2963862"/>
            <a:chOff x="115060" y="495009"/>
            <a:chExt cx="9635999" cy="2953235"/>
          </a:xfrm>
        </p:grpSpPr>
        <p:sp>
          <p:nvSpPr>
            <p:cNvPr id="4" name="object 4"/>
            <p:cNvSpPr/>
            <p:nvPr/>
          </p:nvSpPr>
          <p:spPr>
            <a:xfrm>
              <a:off x="115060" y="1388676"/>
              <a:ext cx="223520" cy="0"/>
            </a:xfrm>
            <a:custGeom>
              <a:avLst/>
              <a:gdLst/>
              <a:ahLst/>
              <a:cxnLst/>
              <a:rect l="l" t="t" r="r" b="b"/>
              <a:pathLst>
                <a:path w="223520">
                  <a:moveTo>
                    <a:pt x="0" y="0"/>
                  </a:moveTo>
                  <a:lnTo>
                    <a:pt x="223267" y="0"/>
                  </a:lnTo>
                </a:path>
              </a:pathLst>
            </a:custGeom>
            <a:ln w="19050">
              <a:solidFill>
                <a:srgbClr val="17406C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>
                <a:solidFill>
                  <a:srgbClr val="1F497D"/>
                </a:solidFill>
              </a:endParaRPr>
            </a:p>
          </p:txBody>
        </p:sp>
        <p:sp>
          <p:nvSpPr>
            <p:cNvPr id="5" name="object 5"/>
            <p:cNvSpPr txBox="1"/>
            <p:nvPr/>
          </p:nvSpPr>
          <p:spPr>
            <a:xfrm>
              <a:off x="2796032" y="1157281"/>
              <a:ext cx="929641" cy="228909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spcBef>
                  <a:spcPts val="105"/>
                </a:spcBef>
                <a:tabLst>
                  <a:tab pos="916328" algn="l"/>
                </a:tabLst>
              </a:pPr>
              <a:r>
                <a:rPr sz="1400" b="1" u="dash" dirty="0">
                  <a:solidFill>
                    <a:srgbClr val="1F497D"/>
                  </a:solidFill>
                  <a:uFill>
                    <a:solidFill>
                      <a:srgbClr val="17406C"/>
                    </a:solidFill>
                  </a:uFill>
                  <a:latin typeface="Arial"/>
                  <a:cs typeface="Arial"/>
                </a:rPr>
                <a:t>	</a:t>
              </a:r>
              <a:endParaRPr sz="1400">
                <a:solidFill>
                  <a:srgbClr val="1F497D"/>
                </a:solidFill>
                <a:latin typeface="Arial"/>
                <a:cs typeface="Arial"/>
              </a:endParaRPr>
            </a:p>
          </p:txBody>
        </p:sp>
        <p:sp>
          <p:nvSpPr>
            <p:cNvPr id="6" name="object 6"/>
            <p:cNvSpPr txBox="1"/>
            <p:nvPr/>
          </p:nvSpPr>
          <p:spPr>
            <a:xfrm>
              <a:off x="817564" y="1197277"/>
              <a:ext cx="1747887" cy="382797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algn="ctr">
                <a:spcBef>
                  <a:spcPts val="105"/>
                </a:spcBef>
              </a:pPr>
              <a:r>
                <a:rPr sz="1400" b="1" dirty="0">
                  <a:solidFill>
                    <a:srgbClr val="1F497D"/>
                  </a:solidFill>
                  <a:latin typeface="Arial"/>
                  <a:cs typeface="Arial"/>
                </a:rPr>
                <a:t>ADMISSION</a:t>
              </a:r>
              <a:r>
                <a:rPr sz="1400" b="1" spc="-45" dirty="0">
                  <a:solidFill>
                    <a:srgbClr val="1F497D"/>
                  </a:solidFill>
                  <a:latin typeface="Arial"/>
                  <a:cs typeface="Arial"/>
                </a:rPr>
                <a:t> </a:t>
              </a:r>
              <a:r>
                <a:rPr sz="1400" b="1" spc="-25" dirty="0">
                  <a:solidFill>
                    <a:srgbClr val="1F497D"/>
                  </a:solidFill>
                  <a:latin typeface="Arial"/>
                  <a:cs typeface="Arial"/>
                </a:rPr>
                <a:t>BOT</a:t>
              </a:r>
              <a:endParaRPr sz="1400" dirty="0">
                <a:solidFill>
                  <a:srgbClr val="1F497D"/>
                </a:solidFill>
                <a:latin typeface="Arial"/>
                <a:cs typeface="Arial"/>
              </a:endParaRPr>
            </a:p>
            <a:p>
              <a:pPr algn="ctr">
                <a:spcBef>
                  <a:spcPts val="15"/>
                </a:spcBef>
              </a:pPr>
              <a:r>
                <a:rPr sz="1000" dirty="0">
                  <a:solidFill>
                    <a:srgbClr val="1F497D"/>
                  </a:solidFill>
                  <a:latin typeface="Arial MT"/>
                  <a:cs typeface="Arial MT"/>
                </a:rPr>
                <a:t>BOT</a:t>
              </a:r>
              <a:r>
                <a:rPr sz="1000" spc="-10" dirty="0">
                  <a:solidFill>
                    <a:srgbClr val="1F497D"/>
                  </a:solidFill>
                  <a:latin typeface="Arial MT"/>
                  <a:cs typeface="Arial MT"/>
                </a:rPr>
                <a:t> </a:t>
              </a:r>
              <a:r>
                <a:rPr sz="100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В</a:t>
              </a:r>
              <a:r>
                <a:rPr sz="1000" spc="-5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spc="-1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ТЕЛЕГРАММ</a:t>
              </a:r>
              <a:endParaRPr sz="1000" dirty="0">
                <a:solidFill>
                  <a:srgbClr val="1F497D"/>
                </a:solidFill>
                <a:latin typeface="Microsoft Sans Serif"/>
                <a:cs typeface="Microsoft Sans Serif"/>
              </a:endParaRPr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0026" y="520674"/>
              <a:ext cx="745236" cy="745236"/>
            </a:xfrm>
            <a:prstGeom prst="rect">
              <a:avLst/>
            </a:prstGeom>
          </p:spPr>
        </p:pic>
        <p:sp>
          <p:nvSpPr>
            <p:cNvPr id="8" name="object 8"/>
            <p:cNvSpPr txBox="1"/>
            <p:nvPr/>
          </p:nvSpPr>
          <p:spPr>
            <a:xfrm>
              <a:off x="325933" y="1667188"/>
              <a:ext cx="2930452" cy="93551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5080">
                <a:spcBef>
                  <a:spcPts val="95"/>
                </a:spcBef>
              </a:pPr>
              <a:r>
                <a:rPr sz="1000" spc="-10" dirty="0">
                  <a:solidFill>
                    <a:srgbClr val="1F497D"/>
                  </a:solidFill>
                  <a:latin typeface="Arial MT"/>
                  <a:cs typeface="Arial MT"/>
                </a:rPr>
                <a:t>AI-</a:t>
              </a:r>
              <a:r>
                <a:rPr sz="100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агент</a:t>
              </a:r>
              <a:r>
                <a:rPr sz="1000" spc="-4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spc="-1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круглосуточно</a:t>
              </a:r>
              <a:r>
                <a:rPr sz="100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spc="-1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консультирует </a:t>
              </a:r>
              <a:r>
                <a:rPr sz="100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абитуриентов</a:t>
              </a:r>
              <a:r>
                <a:rPr sz="1000" spc="-5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по</a:t>
              </a:r>
              <a:r>
                <a:rPr sz="1000" spc="-45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spc="-1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поступлению, образовательным</a:t>
              </a:r>
              <a:r>
                <a:rPr sz="1000" spc="45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spc="-2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программам,</a:t>
              </a:r>
              <a:r>
                <a:rPr sz="1000" spc="1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spc="-1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грантам</a:t>
              </a:r>
              <a:r>
                <a:rPr sz="1000" spc="15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spc="-5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и </a:t>
              </a:r>
              <a:r>
                <a:rPr sz="1000" spc="-1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срокам</a:t>
              </a:r>
              <a:r>
                <a:rPr sz="1000" spc="-5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подачи</a:t>
              </a:r>
              <a:r>
                <a:rPr sz="1000" spc="-35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spc="-1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документов,</a:t>
              </a:r>
              <a:r>
                <a:rPr sz="100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снижая</a:t>
              </a:r>
              <a:r>
                <a:rPr sz="1000" spc="-4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spc="-1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нагрузку </a:t>
              </a:r>
              <a:r>
                <a:rPr sz="100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на</a:t>
              </a:r>
              <a:r>
                <a:rPr sz="1000" spc="-3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приемные</a:t>
              </a:r>
              <a:r>
                <a:rPr sz="1000" spc="-25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spc="-1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комиссии</a:t>
              </a:r>
              <a:r>
                <a:rPr sz="100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и</a:t>
              </a:r>
              <a:r>
                <a:rPr sz="1000" spc="-3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помогая</a:t>
              </a:r>
              <a:r>
                <a:rPr sz="1000" spc="-25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с</a:t>
              </a:r>
              <a:r>
                <a:rPr sz="1000" spc="-25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spc="-1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выбором специальности.</a:t>
              </a:r>
              <a:endParaRPr sz="1000" dirty="0">
                <a:solidFill>
                  <a:srgbClr val="1F497D"/>
                </a:solidFill>
                <a:latin typeface="Microsoft Sans Serif"/>
                <a:cs typeface="Microsoft Sans Serif"/>
              </a:endParaRPr>
            </a:p>
          </p:txBody>
        </p:sp>
        <p:sp>
          <p:nvSpPr>
            <p:cNvPr id="9" name="object 9"/>
            <p:cNvSpPr txBox="1"/>
            <p:nvPr/>
          </p:nvSpPr>
          <p:spPr>
            <a:xfrm>
              <a:off x="1116583" y="2822759"/>
              <a:ext cx="1878964" cy="625485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spcBef>
                  <a:spcPts val="95"/>
                </a:spcBef>
              </a:pPr>
              <a:r>
                <a:rPr sz="1000" b="1" spc="-10" dirty="0">
                  <a:solidFill>
                    <a:srgbClr val="1F497D"/>
                  </a:solidFill>
                  <a:latin typeface="Arial"/>
                  <a:cs typeface="Arial"/>
                </a:rPr>
                <a:t>РЕАЛИЗАЦИЯ:</a:t>
              </a:r>
              <a:r>
                <a:rPr sz="1000" b="1" spc="40" dirty="0">
                  <a:solidFill>
                    <a:srgbClr val="1F497D"/>
                  </a:solidFill>
                  <a:latin typeface="Arial"/>
                  <a:cs typeface="Arial"/>
                </a:rPr>
                <a:t> </a:t>
              </a:r>
              <a:r>
                <a:rPr sz="1000" dirty="0">
                  <a:solidFill>
                    <a:srgbClr val="1F497D"/>
                  </a:solidFill>
                  <a:latin typeface="Arial MT"/>
                  <a:cs typeface="Arial MT"/>
                </a:rPr>
                <a:t>II</a:t>
              </a:r>
              <a:r>
                <a:rPr sz="1000" spc="-20" dirty="0">
                  <a:solidFill>
                    <a:srgbClr val="1F497D"/>
                  </a:solidFill>
                  <a:latin typeface="Arial MT"/>
                  <a:cs typeface="Arial MT"/>
                </a:rPr>
                <a:t> </a:t>
              </a:r>
              <a:r>
                <a:rPr sz="1000" spc="-1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квартал</a:t>
              </a:r>
              <a:r>
                <a:rPr sz="1000" spc="1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spc="-2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2025</a:t>
              </a:r>
              <a:endParaRPr sz="1000" dirty="0">
                <a:solidFill>
                  <a:srgbClr val="1F497D"/>
                </a:solidFill>
                <a:latin typeface="Microsoft Sans Serif"/>
                <a:cs typeface="Microsoft Sans Serif"/>
              </a:endParaRPr>
            </a:p>
            <a:p>
              <a:pPr marL="12700"/>
              <a:r>
                <a:rPr sz="1000" spc="-2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года</a:t>
              </a:r>
              <a:endParaRPr sz="1000" dirty="0">
                <a:solidFill>
                  <a:srgbClr val="1F497D"/>
                </a:solidFill>
                <a:latin typeface="Microsoft Sans Serif"/>
                <a:cs typeface="Microsoft Sans Serif"/>
              </a:endParaRPr>
            </a:p>
            <a:p>
              <a:pPr marL="12700"/>
              <a:r>
                <a:rPr sz="1000" b="1" dirty="0">
                  <a:solidFill>
                    <a:srgbClr val="1F497D"/>
                  </a:solidFill>
                  <a:latin typeface="Arial"/>
                  <a:cs typeface="Arial"/>
                </a:rPr>
                <a:t>СТАТУС:</a:t>
              </a:r>
              <a:r>
                <a:rPr sz="1000" b="1" spc="-35" dirty="0">
                  <a:solidFill>
                    <a:srgbClr val="1F497D"/>
                  </a:solidFill>
                  <a:latin typeface="Arial"/>
                  <a:cs typeface="Arial"/>
                </a:rPr>
                <a:t> </a:t>
              </a:r>
              <a:r>
                <a:rPr sz="1000" spc="-1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Готово</a:t>
              </a:r>
              <a:endParaRPr sz="1000" dirty="0">
                <a:solidFill>
                  <a:srgbClr val="1F497D"/>
                </a:solidFill>
                <a:latin typeface="Microsoft Sans Serif"/>
                <a:cs typeface="Microsoft Sans Serif"/>
              </a:endParaRPr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7324" y="2684314"/>
              <a:ext cx="734090" cy="734090"/>
            </a:xfrm>
            <a:prstGeom prst="rect">
              <a:avLst/>
            </a:prstGeom>
          </p:spPr>
        </p:pic>
        <p:sp>
          <p:nvSpPr>
            <p:cNvPr id="11" name="object 11"/>
            <p:cNvSpPr txBox="1"/>
            <p:nvPr/>
          </p:nvSpPr>
          <p:spPr>
            <a:xfrm>
              <a:off x="6124448" y="1189286"/>
              <a:ext cx="859790" cy="228909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spcBef>
                  <a:spcPts val="105"/>
                </a:spcBef>
                <a:tabLst>
                  <a:tab pos="846476" algn="l"/>
                </a:tabLst>
              </a:pPr>
              <a:r>
                <a:rPr sz="1400" b="1" u="dash" dirty="0">
                  <a:solidFill>
                    <a:srgbClr val="1F497D"/>
                  </a:solidFill>
                  <a:uFill>
                    <a:solidFill>
                      <a:srgbClr val="17406C"/>
                    </a:solidFill>
                  </a:uFill>
                  <a:latin typeface="Arial"/>
                  <a:cs typeface="Arial"/>
                </a:rPr>
                <a:t>	</a:t>
              </a:r>
              <a:endParaRPr sz="1400">
                <a:solidFill>
                  <a:srgbClr val="1F497D"/>
                </a:solidFill>
                <a:latin typeface="Arial"/>
                <a:cs typeface="Arial"/>
              </a:endParaRPr>
            </a:p>
          </p:txBody>
        </p:sp>
        <p:sp>
          <p:nvSpPr>
            <p:cNvPr id="12" name="object 12"/>
            <p:cNvSpPr txBox="1"/>
            <p:nvPr/>
          </p:nvSpPr>
          <p:spPr>
            <a:xfrm>
              <a:off x="3882644" y="1189286"/>
              <a:ext cx="2038985" cy="534761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algn="ctr">
                <a:spcBef>
                  <a:spcPts val="105"/>
                </a:spcBef>
              </a:pPr>
              <a:r>
                <a:rPr sz="1400" b="1" dirty="0">
                  <a:solidFill>
                    <a:srgbClr val="1F497D"/>
                  </a:solidFill>
                  <a:latin typeface="Arial"/>
                  <a:cs typeface="Arial"/>
                </a:rPr>
                <a:t>AI</a:t>
              </a:r>
              <a:r>
                <a:rPr sz="1400" b="1" spc="-15" dirty="0">
                  <a:solidFill>
                    <a:srgbClr val="1F497D"/>
                  </a:solidFill>
                  <a:latin typeface="Arial"/>
                  <a:cs typeface="Arial"/>
                </a:rPr>
                <a:t> </a:t>
              </a:r>
              <a:r>
                <a:rPr sz="1400" b="1" spc="-10" dirty="0">
                  <a:solidFill>
                    <a:srgbClr val="1F497D"/>
                  </a:solidFill>
                  <a:latin typeface="Arial"/>
                  <a:cs typeface="Arial"/>
                </a:rPr>
                <a:t>CHECK</a:t>
              </a:r>
              <a:endParaRPr sz="1400">
                <a:solidFill>
                  <a:srgbClr val="1F497D"/>
                </a:solidFill>
                <a:latin typeface="Arial"/>
                <a:cs typeface="Arial"/>
              </a:endParaRPr>
            </a:p>
            <a:p>
              <a:pPr algn="ctr">
                <a:spcBef>
                  <a:spcPts val="15"/>
                </a:spcBef>
              </a:pPr>
              <a:r>
                <a:rPr sz="1000" spc="-2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ИНТЕЛЛЕКТУАЛЬНАЯ</a:t>
              </a:r>
              <a:r>
                <a:rPr sz="1000" spc="7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spc="-1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СИСТЕМА</a:t>
              </a:r>
              <a:endParaRPr sz="1000">
                <a:solidFill>
                  <a:srgbClr val="1F497D"/>
                </a:solidFill>
                <a:latin typeface="Microsoft Sans Serif"/>
                <a:cs typeface="Microsoft Sans Serif"/>
              </a:endParaRPr>
            </a:p>
          </p:txBody>
        </p:sp>
        <p:sp>
          <p:nvSpPr>
            <p:cNvPr id="13" name="object 13"/>
            <p:cNvSpPr txBox="1"/>
            <p:nvPr/>
          </p:nvSpPr>
          <p:spPr>
            <a:xfrm>
              <a:off x="3505326" y="1667187"/>
              <a:ext cx="3053477" cy="778821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5080">
                <a:spcBef>
                  <a:spcPts val="95"/>
                </a:spcBef>
              </a:pPr>
              <a:r>
                <a:rPr sz="1000" spc="-10" dirty="0">
                  <a:solidFill>
                    <a:srgbClr val="1F497D"/>
                  </a:solidFill>
                  <a:latin typeface="Arial MT"/>
                  <a:cs typeface="Arial MT"/>
                </a:rPr>
                <a:t>AI-</a:t>
              </a:r>
              <a:r>
                <a:rPr sz="100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система</a:t>
              </a:r>
              <a:r>
                <a:rPr sz="1000" spc="-4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spc="-1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автоматически</a:t>
              </a:r>
              <a:r>
                <a:rPr sz="1000" spc="-15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spc="-1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анализирует студенческие</a:t>
              </a:r>
              <a:r>
                <a:rPr sz="1000" spc="2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работы,</a:t>
              </a:r>
              <a:r>
                <a:rPr sz="1000" spc="-3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оценивая</a:t>
              </a:r>
              <a:r>
                <a:rPr sz="1000" spc="-2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spc="-1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логику, структуру</a:t>
              </a:r>
              <a:r>
                <a:rPr sz="1000" spc="15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и</a:t>
              </a:r>
              <a:r>
                <a:rPr sz="1000" spc="-2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грамматику,</a:t>
              </a:r>
              <a:r>
                <a:rPr sz="1000" spc="1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снижая</a:t>
              </a:r>
              <a:r>
                <a:rPr sz="1000" spc="-25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spc="-1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субъективность оценок</a:t>
              </a:r>
              <a:r>
                <a:rPr sz="1000" spc="-25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и</a:t>
              </a:r>
              <a:r>
                <a:rPr sz="1000" spc="-25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spc="-1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экономя </a:t>
              </a:r>
              <a:r>
                <a:rPr sz="100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время</a:t>
              </a:r>
              <a:r>
                <a:rPr sz="1000" spc="-1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преподавателей.</a:t>
              </a:r>
              <a:endParaRPr sz="1000" dirty="0">
                <a:solidFill>
                  <a:srgbClr val="1F497D"/>
                </a:solidFill>
                <a:latin typeface="Microsoft Sans Serif"/>
                <a:cs typeface="Microsoft Sans Serif"/>
              </a:endParaRPr>
            </a:p>
          </p:txBody>
        </p:sp>
        <p:sp>
          <p:nvSpPr>
            <p:cNvPr id="14" name="object 14"/>
            <p:cNvSpPr txBox="1"/>
            <p:nvPr/>
          </p:nvSpPr>
          <p:spPr>
            <a:xfrm>
              <a:off x="4314825" y="2689791"/>
              <a:ext cx="2060701" cy="473848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spcBef>
                  <a:spcPts val="95"/>
                </a:spcBef>
              </a:pPr>
              <a:r>
                <a:rPr sz="1000" b="1" spc="-10" dirty="0">
                  <a:solidFill>
                    <a:srgbClr val="1F497D"/>
                  </a:solidFill>
                  <a:latin typeface="Arial"/>
                  <a:cs typeface="Arial"/>
                </a:rPr>
                <a:t>РЕАЛИЗАЦИЯ:</a:t>
              </a:r>
              <a:r>
                <a:rPr sz="1000" b="1" spc="40" dirty="0">
                  <a:solidFill>
                    <a:srgbClr val="1F497D"/>
                  </a:solidFill>
                  <a:latin typeface="Arial"/>
                  <a:cs typeface="Arial"/>
                </a:rPr>
                <a:t> </a:t>
              </a:r>
              <a:r>
                <a:rPr sz="1000" dirty="0">
                  <a:solidFill>
                    <a:srgbClr val="1F497D"/>
                  </a:solidFill>
                  <a:latin typeface="Arial MT"/>
                  <a:cs typeface="Arial MT"/>
                </a:rPr>
                <a:t>II</a:t>
              </a:r>
              <a:r>
                <a:rPr sz="1000" spc="-20" dirty="0">
                  <a:solidFill>
                    <a:srgbClr val="1F497D"/>
                  </a:solidFill>
                  <a:latin typeface="Arial MT"/>
                  <a:cs typeface="Arial MT"/>
                </a:rPr>
                <a:t> </a:t>
              </a:r>
              <a:r>
                <a:rPr sz="1000" spc="-1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квартал</a:t>
              </a:r>
              <a:r>
                <a:rPr sz="1000" spc="1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spc="-2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2025</a:t>
              </a:r>
              <a:endParaRPr sz="1000" dirty="0">
                <a:solidFill>
                  <a:srgbClr val="1F497D"/>
                </a:solidFill>
                <a:latin typeface="Microsoft Sans Serif"/>
                <a:cs typeface="Microsoft Sans Serif"/>
              </a:endParaRPr>
            </a:p>
            <a:p>
              <a:pPr marL="12700"/>
              <a:r>
                <a:rPr sz="1000" spc="-2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года</a:t>
              </a:r>
              <a:endParaRPr sz="1000" dirty="0">
                <a:solidFill>
                  <a:srgbClr val="1F497D"/>
                </a:solidFill>
                <a:latin typeface="Microsoft Sans Serif"/>
                <a:cs typeface="Microsoft Sans Serif"/>
              </a:endParaRPr>
            </a:p>
            <a:p>
              <a:pPr marL="12700"/>
              <a:r>
                <a:rPr sz="1000" b="1" dirty="0">
                  <a:solidFill>
                    <a:srgbClr val="1F497D"/>
                  </a:solidFill>
                  <a:latin typeface="Arial"/>
                  <a:cs typeface="Arial"/>
                </a:rPr>
                <a:t>СТАТУС:</a:t>
              </a:r>
              <a:r>
                <a:rPr sz="1000" b="1" spc="-35" dirty="0">
                  <a:solidFill>
                    <a:srgbClr val="1F497D"/>
                  </a:solidFill>
                  <a:latin typeface="Arial"/>
                  <a:cs typeface="Arial"/>
                </a:rPr>
                <a:t> </a:t>
              </a:r>
              <a:r>
                <a:rPr sz="1000" spc="-1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Готово</a:t>
              </a:r>
              <a:endParaRPr sz="1000" dirty="0">
                <a:solidFill>
                  <a:srgbClr val="1F497D"/>
                </a:solidFill>
                <a:latin typeface="Microsoft Sans Serif"/>
                <a:cs typeface="Microsoft Sans Serif"/>
              </a:endParaRPr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95532" y="2597447"/>
              <a:ext cx="734090" cy="734090"/>
            </a:xfrm>
            <a:prstGeom prst="rect">
              <a:avLst/>
            </a:prstGeom>
          </p:spPr>
        </p:pic>
        <p:sp>
          <p:nvSpPr>
            <p:cNvPr id="16" name="object 16"/>
            <p:cNvSpPr txBox="1"/>
            <p:nvPr/>
          </p:nvSpPr>
          <p:spPr>
            <a:xfrm>
              <a:off x="9382759" y="1157281"/>
              <a:ext cx="368300" cy="228909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spcBef>
                  <a:spcPts val="105"/>
                </a:spcBef>
                <a:tabLst>
                  <a:tab pos="354974" algn="l"/>
                </a:tabLst>
              </a:pPr>
              <a:r>
                <a:rPr sz="1400" b="1" u="dash" dirty="0">
                  <a:solidFill>
                    <a:srgbClr val="1F497D"/>
                  </a:solidFill>
                  <a:uFill>
                    <a:solidFill>
                      <a:srgbClr val="17406C"/>
                    </a:solidFill>
                  </a:uFill>
                  <a:latin typeface="Arial"/>
                  <a:cs typeface="Arial"/>
                </a:rPr>
                <a:t>	</a:t>
              </a:r>
              <a:endParaRPr sz="1400">
                <a:solidFill>
                  <a:srgbClr val="1F497D"/>
                </a:solidFill>
                <a:latin typeface="Arial"/>
                <a:cs typeface="Arial"/>
              </a:endParaRPr>
            </a:p>
          </p:txBody>
        </p:sp>
        <p:sp>
          <p:nvSpPr>
            <p:cNvPr id="17" name="object 17"/>
            <p:cNvSpPr txBox="1"/>
            <p:nvPr/>
          </p:nvSpPr>
          <p:spPr>
            <a:xfrm>
              <a:off x="7141210" y="1157281"/>
              <a:ext cx="2038985" cy="534761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algn="ctr">
                <a:spcBef>
                  <a:spcPts val="105"/>
                </a:spcBef>
              </a:pPr>
              <a:r>
                <a:rPr sz="1400" b="1" spc="-10" dirty="0">
                  <a:solidFill>
                    <a:srgbClr val="1F497D"/>
                  </a:solidFill>
                  <a:latin typeface="Arial"/>
                  <a:cs typeface="Arial"/>
                </a:rPr>
                <a:t>CAREER</a:t>
              </a:r>
              <a:r>
                <a:rPr sz="1400" b="1" spc="-40" dirty="0">
                  <a:solidFill>
                    <a:srgbClr val="1F497D"/>
                  </a:solidFill>
                  <a:latin typeface="Arial"/>
                  <a:cs typeface="Arial"/>
                </a:rPr>
                <a:t> </a:t>
              </a:r>
              <a:r>
                <a:rPr sz="1400" b="1" spc="-25" dirty="0">
                  <a:solidFill>
                    <a:srgbClr val="1F497D"/>
                  </a:solidFill>
                  <a:latin typeface="Arial"/>
                  <a:cs typeface="Arial"/>
                </a:rPr>
                <a:t>AI</a:t>
              </a:r>
              <a:endParaRPr sz="1400">
                <a:solidFill>
                  <a:srgbClr val="1F497D"/>
                </a:solidFill>
                <a:latin typeface="Arial"/>
                <a:cs typeface="Arial"/>
              </a:endParaRPr>
            </a:p>
            <a:p>
              <a:pPr algn="ctr">
                <a:spcBef>
                  <a:spcPts val="15"/>
                </a:spcBef>
              </a:pPr>
              <a:r>
                <a:rPr sz="1000" spc="-2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ИНТЕЛЛЕКТУАЛЬНАЯ</a:t>
              </a:r>
              <a:r>
                <a:rPr sz="1000" spc="7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spc="-1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СИСТЕМА</a:t>
              </a:r>
              <a:endParaRPr sz="1000">
                <a:solidFill>
                  <a:srgbClr val="1F497D"/>
                </a:solidFill>
                <a:latin typeface="Microsoft Sans Serif"/>
                <a:cs typeface="Microsoft Sans Serif"/>
              </a:endParaRPr>
            </a:p>
          </p:txBody>
        </p:sp>
        <p:sp>
          <p:nvSpPr>
            <p:cNvPr id="18" name="object 18"/>
            <p:cNvSpPr txBox="1"/>
            <p:nvPr/>
          </p:nvSpPr>
          <p:spPr>
            <a:xfrm>
              <a:off x="6684644" y="1667188"/>
              <a:ext cx="2934937" cy="781624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5080">
                <a:spcBef>
                  <a:spcPts val="95"/>
                </a:spcBef>
              </a:pPr>
              <a:r>
                <a:rPr sz="1000" spc="-10" dirty="0">
                  <a:solidFill>
                    <a:srgbClr val="1F497D"/>
                  </a:solidFill>
                  <a:latin typeface="Arial MT"/>
                  <a:cs typeface="Arial MT"/>
                </a:rPr>
                <a:t>AI-</a:t>
              </a:r>
              <a:r>
                <a:rPr sz="100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агент</a:t>
              </a:r>
              <a:r>
                <a:rPr sz="1000" spc="-15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для</a:t>
              </a:r>
              <a:r>
                <a:rPr sz="1000" spc="15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spc="-1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карьерного</a:t>
              </a:r>
              <a:r>
                <a:rPr sz="1000" spc="-15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spc="-1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ориентирования анализирует</a:t>
              </a:r>
              <a:r>
                <a:rPr sz="1000" spc="45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spc="-1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успеваемость,</a:t>
              </a:r>
              <a:r>
                <a:rPr sz="1000" spc="25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интересы</a:t>
              </a:r>
              <a:r>
                <a:rPr sz="1000" spc="5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spc="-5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и </a:t>
              </a:r>
              <a:r>
                <a:rPr sz="1000" spc="-1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достижения</a:t>
              </a:r>
              <a:r>
                <a:rPr sz="1000" spc="-2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spc="-1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выпускников,</a:t>
              </a:r>
              <a:r>
                <a:rPr sz="1000" spc="1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spc="-1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предлагая рекомендации</a:t>
              </a:r>
              <a:r>
                <a:rPr sz="1000" spc="-25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по</a:t>
              </a:r>
              <a:r>
                <a:rPr sz="1000" spc="-3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spc="-1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стажировкам,</a:t>
              </a:r>
              <a:r>
                <a:rPr sz="1000" spc="-2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spc="-1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карьерным </a:t>
              </a:r>
              <a:r>
                <a:rPr sz="100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путям</a:t>
              </a:r>
              <a:r>
                <a:rPr sz="1000" spc="5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и</a:t>
              </a:r>
              <a:r>
                <a:rPr sz="1000" spc="-2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spc="-1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дополнительному</a:t>
              </a:r>
              <a:r>
                <a:rPr sz="1000" spc="15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spc="-1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обучению.</a:t>
              </a:r>
              <a:endParaRPr sz="1000" dirty="0">
                <a:solidFill>
                  <a:srgbClr val="1F497D"/>
                </a:solidFill>
                <a:latin typeface="Microsoft Sans Serif"/>
                <a:cs typeface="Microsoft Sans Serif"/>
              </a:endParaRPr>
            </a:p>
          </p:txBody>
        </p:sp>
        <p:sp>
          <p:nvSpPr>
            <p:cNvPr id="19" name="object 19"/>
            <p:cNvSpPr txBox="1"/>
            <p:nvPr/>
          </p:nvSpPr>
          <p:spPr>
            <a:xfrm>
              <a:off x="7474458" y="2762943"/>
              <a:ext cx="2145123" cy="473848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spcBef>
                  <a:spcPts val="95"/>
                </a:spcBef>
              </a:pPr>
              <a:r>
                <a:rPr sz="1000" b="1" spc="-10" dirty="0">
                  <a:solidFill>
                    <a:srgbClr val="1F497D"/>
                  </a:solidFill>
                  <a:latin typeface="Arial"/>
                  <a:cs typeface="Arial"/>
                </a:rPr>
                <a:t>РЕАЛИЗАЦИЯ:</a:t>
              </a:r>
              <a:r>
                <a:rPr sz="1000" b="1" spc="40" dirty="0">
                  <a:solidFill>
                    <a:srgbClr val="1F497D"/>
                  </a:solidFill>
                  <a:latin typeface="Arial"/>
                  <a:cs typeface="Arial"/>
                </a:rPr>
                <a:t> </a:t>
              </a:r>
              <a:r>
                <a:rPr sz="1000" dirty="0">
                  <a:solidFill>
                    <a:srgbClr val="1F497D"/>
                  </a:solidFill>
                  <a:latin typeface="Arial MT"/>
                  <a:cs typeface="Arial MT"/>
                </a:rPr>
                <a:t>III</a:t>
              </a:r>
              <a:r>
                <a:rPr sz="1000" spc="-20" dirty="0">
                  <a:solidFill>
                    <a:srgbClr val="1F497D"/>
                  </a:solidFill>
                  <a:latin typeface="Arial MT"/>
                  <a:cs typeface="Arial MT"/>
                </a:rPr>
                <a:t> </a:t>
              </a:r>
              <a:r>
                <a:rPr sz="1000" spc="-1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квартал</a:t>
              </a:r>
              <a:r>
                <a:rPr sz="1000" spc="5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 </a:t>
              </a:r>
              <a:r>
                <a:rPr sz="1000" spc="-2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2025</a:t>
              </a:r>
              <a:endParaRPr sz="1000" dirty="0">
                <a:solidFill>
                  <a:srgbClr val="1F497D"/>
                </a:solidFill>
                <a:latin typeface="Microsoft Sans Serif"/>
                <a:cs typeface="Microsoft Sans Serif"/>
              </a:endParaRPr>
            </a:p>
            <a:p>
              <a:pPr marL="12700"/>
              <a:r>
                <a:rPr sz="1000" spc="-2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года</a:t>
              </a:r>
              <a:endParaRPr sz="1000" dirty="0">
                <a:solidFill>
                  <a:srgbClr val="1F497D"/>
                </a:solidFill>
                <a:latin typeface="Microsoft Sans Serif"/>
                <a:cs typeface="Microsoft Sans Serif"/>
              </a:endParaRPr>
            </a:p>
            <a:p>
              <a:pPr marL="12700"/>
              <a:r>
                <a:rPr sz="1000" b="1" dirty="0">
                  <a:solidFill>
                    <a:srgbClr val="1F497D"/>
                  </a:solidFill>
                  <a:latin typeface="Arial"/>
                  <a:cs typeface="Arial"/>
                </a:rPr>
                <a:t>СТАТУС:</a:t>
              </a:r>
              <a:r>
                <a:rPr sz="1000" b="1" spc="-30" dirty="0">
                  <a:solidFill>
                    <a:srgbClr val="1F497D"/>
                  </a:solidFill>
                  <a:latin typeface="Arial"/>
                  <a:cs typeface="Arial"/>
                </a:rPr>
                <a:t> </a:t>
              </a:r>
              <a:r>
                <a:rPr sz="1000" spc="-10" dirty="0">
                  <a:solidFill>
                    <a:srgbClr val="1F497D"/>
                  </a:solidFill>
                  <a:latin typeface="Microsoft Sans Serif"/>
                  <a:cs typeface="Microsoft Sans Serif"/>
                </a:rPr>
                <a:t>Готово</a:t>
              </a:r>
              <a:endParaRPr sz="1000" dirty="0">
                <a:solidFill>
                  <a:srgbClr val="1F497D"/>
                </a:solidFill>
                <a:latin typeface="Microsoft Sans Serif"/>
                <a:cs typeface="Microsoft Sans Serif"/>
              </a:endParaRPr>
            </a:p>
          </p:txBody>
        </p:sp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54785" y="2595922"/>
              <a:ext cx="734090" cy="73409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38470" y="537683"/>
              <a:ext cx="589788" cy="59131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42959" y="495009"/>
              <a:ext cx="873251" cy="644651"/>
            </a:xfrm>
            <a:prstGeom prst="rect">
              <a:avLst/>
            </a:prstGeom>
          </p:spPr>
        </p:pic>
      </p:grpSp>
      <p:sp>
        <p:nvSpPr>
          <p:cNvPr id="24" name="object 24"/>
          <p:cNvSpPr/>
          <p:nvPr/>
        </p:nvSpPr>
        <p:spPr>
          <a:xfrm>
            <a:off x="1255822" y="4564333"/>
            <a:ext cx="384810" cy="0"/>
          </a:xfrm>
          <a:custGeom>
            <a:avLst/>
            <a:gdLst/>
            <a:ahLst/>
            <a:cxnLst/>
            <a:rect l="l" t="t" r="r" b="b"/>
            <a:pathLst>
              <a:path w="384809">
                <a:moveTo>
                  <a:pt x="0" y="0"/>
                </a:moveTo>
                <a:lnTo>
                  <a:pt x="384811" y="0"/>
                </a:lnTo>
              </a:path>
            </a:pathLst>
          </a:custGeom>
          <a:ln w="19050">
            <a:solidFill>
              <a:srgbClr val="17406C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838129" y="4564333"/>
            <a:ext cx="386715" cy="0"/>
          </a:xfrm>
          <a:custGeom>
            <a:avLst/>
            <a:gdLst/>
            <a:ahLst/>
            <a:cxnLst/>
            <a:rect l="l" t="t" r="r" b="b"/>
            <a:pathLst>
              <a:path w="386714">
                <a:moveTo>
                  <a:pt x="0" y="0"/>
                </a:moveTo>
                <a:lnTo>
                  <a:pt x="386333" y="0"/>
                </a:lnTo>
              </a:path>
            </a:pathLst>
          </a:custGeom>
          <a:ln w="19050">
            <a:solidFill>
              <a:srgbClr val="17406C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1583928" y="4398218"/>
            <a:ext cx="203898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spcBef>
                <a:spcPts val="100"/>
              </a:spcBef>
            </a:pPr>
            <a:r>
              <a:rPr sz="1400" b="1" dirty="0">
                <a:solidFill>
                  <a:srgbClr val="1F497D"/>
                </a:solidFill>
                <a:latin typeface="Arial"/>
                <a:cs typeface="Arial"/>
              </a:rPr>
              <a:t>SMART</a:t>
            </a:r>
            <a:r>
              <a:rPr sz="1400" b="1" spc="-30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F497D"/>
                </a:solidFill>
                <a:latin typeface="Arial"/>
                <a:cs typeface="Arial"/>
              </a:rPr>
              <a:t>COURSE</a:t>
            </a:r>
            <a:endParaRPr sz="1400" dirty="0">
              <a:solidFill>
                <a:srgbClr val="1F497D"/>
              </a:solidFill>
              <a:latin typeface="Arial"/>
              <a:cs typeface="Arial"/>
            </a:endParaRPr>
          </a:p>
          <a:p>
            <a:pPr algn="ctr">
              <a:spcBef>
                <a:spcPts val="20"/>
              </a:spcBef>
            </a:pPr>
            <a:r>
              <a:rPr sz="1000" spc="-20" dirty="0">
                <a:solidFill>
                  <a:srgbClr val="1F497D"/>
                </a:solidFill>
                <a:latin typeface="Microsoft Sans Serif"/>
                <a:cs typeface="Microsoft Sans Serif"/>
              </a:rPr>
              <a:t>ИНТЕЛЛЕКТУАЛЬНАЯ</a:t>
            </a:r>
            <a:r>
              <a:rPr sz="1000" spc="70" dirty="0">
                <a:solidFill>
                  <a:srgbClr val="1F497D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1F497D"/>
                </a:solidFill>
                <a:latin typeface="Microsoft Sans Serif"/>
                <a:cs typeface="Microsoft Sans Serif"/>
              </a:rPr>
              <a:t>СИСТЕМА</a:t>
            </a:r>
            <a:endParaRPr sz="1000" dirty="0">
              <a:solidFill>
                <a:srgbClr val="1F497D"/>
              </a:solidFill>
              <a:latin typeface="Microsoft Sans Serif"/>
              <a:cs typeface="Microsoft Sans Serif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186774" y="4925522"/>
            <a:ext cx="287020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spcBef>
                <a:spcPts val="95"/>
              </a:spcBef>
            </a:pPr>
            <a:r>
              <a:rPr sz="1000" spc="-10" dirty="0">
                <a:solidFill>
                  <a:srgbClr val="1F497D"/>
                </a:solidFill>
                <a:latin typeface="Arial MT"/>
                <a:cs typeface="Arial MT"/>
              </a:rPr>
              <a:t>AI-</a:t>
            </a:r>
            <a:r>
              <a:rPr sz="1000" dirty="0">
                <a:solidFill>
                  <a:srgbClr val="1F497D"/>
                </a:solidFill>
                <a:latin typeface="Microsoft Sans Serif"/>
                <a:cs typeface="Microsoft Sans Serif"/>
              </a:rPr>
              <a:t>агент</a:t>
            </a:r>
            <a:r>
              <a:rPr sz="1000" spc="-20" dirty="0">
                <a:solidFill>
                  <a:srgbClr val="1F497D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1F497D"/>
                </a:solidFill>
                <a:latin typeface="Microsoft Sans Serif"/>
                <a:cs typeface="Microsoft Sans Serif"/>
              </a:rPr>
              <a:t>формирует</a:t>
            </a:r>
            <a:r>
              <a:rPr sz="1000" spc="30" dirty="0">
                <a:solidFill>
                  <a:srgbClr val="1F497D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1F497D"/>
                </a:solidFill>
                <a:latin typeface="Microsoft Sans Serif"/>
                <a:cs typeface="Microsoft Sans Serif"/>
              </a:rPr>
              <a:t>персонализированные </a:t>
            </a:r>
            <a:r>
              <a:rPr sz="1000" dirty="0">
                <a:solidFill>
                  <a:srgbClr val="1F497D"/>
                </a:solidFill>
                <a:latin typeface="Microsoft Sans Serif"/>
                <a:cs typeface="Microsoft Sans Serif"/>
              </a:rPr>
              <a:t>учебные</a:t>
            </a:r>
            <a:r>
              <a:rPr sz="1000" spc="-15" dirty="0">
                <a:solidFill>
                  <a:srgbClr val="1F497D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1F497D"/>
                </a:solidFill>
                <a:latin typeface="Microsoft Sans Serif"/>
                <a:cs typeface="Microsoft Sans Serif"/>
              </a:rPr>
              <a:t>программы,</a:t>
            </a:r>
            <a:r>
              <a:rPr sz="1000" spc="-35" dirty="0">
                <a:solidFill>
                  <a:srgbClr val="1F497D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1F497D"/>
                </a:solidFill>
                <a:latin typeface="Microsoft Sans Serif"/>
                <a:cs typeface="Microsoft Sans Serif"/>
              </a:rPr>
              <a:t>анализируя</a:t>
            </a:r>
            <a:r>
              <a:rPr sz="1000" spc="5" dirty="0">
                <a:solidFill>
                  <a:srgbClr val="1F497D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1F497D"/>
                </a:solidFill>
                <a:latin typeface="Microsoft Sans Serif"/>
                <a:cs typeface="Microsoft Sans Serif"/>
              </a:rPr>
              <a:t>пререквизиты, </a:t>
            </a:r>
            <a:r>
              <a:rPr sz="1000" dirty="0">
                <a:solidFill>
                  <a:srgbClr val="1F497D"/>
                </a:solidFill>
                <a:latin typeface="Microsoft Sans Serif"/>
                <a:cs typeface="Microsoft Sans Serif"/>
              </a:rPr>
              <a:t>тесты</a:t>
            </a:r>
            <a:r>
              <a:rPr sz="1000" spc="-35" dirty="0">
                <a:solidFill>
                  <a:srgbClr val="1F497D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F497D"/>
                </a:solidFill>
                <a:latin typeface="Microsoft Sans Serif"/>
                <a:cs typeface="Microsoft Sans Serif"/>
              </a:rPr>
              <a:t>и</a:t>
            </a:r>
            <a:r>
              <a:rPr sz="1000" spc="-35" dirty="0">
                <a:solidFill>
                  <a:srgbClr val="1F497D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F497D"/>
                </a:solidFill>
                <a:latin typeface="Microsoft Sans Serif"/>
                <a:cs typeface="Microsoft Sans Serif"/>
              </a:rPr>
              <a:t>пройденные</a:t>
            </a:r>
            <a:r>
              <a:rPr sz="1000" spc="-35" dirty="0">
                <a:solidFill>
                  <a:srgbClr val="1F497D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F497D"/>
                </a:solidFill>
                <a:latin typeface="Microsoft Sans Serif"/>
                <a:cs typeface="Microsoft Sans Serif"/>
              </a:rPr>
              <a:t>курсы,</a:t>
            </a:r>
            <a:r>
              <a:rPr sz="1000" spc="-15" dirty="0">
                <a:solidFill>
                  <a:srgbClr val="1F497D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1F497D"/>
                </a:solidFill>
                <a:latin typeface="Microsoft Sans Serif"/>
                <a:cs typeface="Microsoft Sans Serif"/>
              </a:rPr>
              <a:t>подбирая </a:t>
            </a:r>
            <a:r>
              <a:rPr sz="1000" dirty="0">
                <a:solidFill>
                  <a:srgbClr val="1F497D"/>
                </a:solidFill>
                <a:latin typeface="Microsoft Sans Serif"/>
                <a:cs typeface="Microsoft Sans Serif"/>
              </a:rPr>
              <a:t>индивидуальные</a:t>
            </a:r>
            <a:r>
              <a:rPr sz="1000" spc="-10" dirty="0">
                <a:solidFill>
                  <a:srgbClr val="1F497D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F497D"/>
                </a:solidFill>
                <a:latin typeface="Microsoft Sans Serif"/>
                <a:cs typeface="Microsoft Sans Serif"/>
              </a:rPr>
              <a:t>темы,</a:t>
            </a:r>
            <a:r>
              <a:rPr sz="1000" spc="-35" dirty="0">
                <a:solidFill>
                  <a:srgbClr val="1F497D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F497D"/>
                </a:solidFill>
                <a:latin typeface="Microsoft Sans Serif"/>
                <a:cs typeface="Microsoft Sans Serif"/>
              </a:rPr>
              <a:t>материалы</a:t>
            </a:r>
            <a:r>
              <a:rPr sz="1000" spc="-15" dirty="0">
                <a:solidFill>
                  <a:srgbClr val="1F497D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F497D"/>
                </a:solidFill>
                <a:latin typeface="Microsoft Sans Serif"/>
                <a:cs typeface="Microsoft Sans Serif"/>
              </a:rPr>
              <a:t>и</a:t>
            </a:r>
            <a:r>
              <a:rPr sz="1000" spc="-45" dirty="0">
                <a:solidFill>
                  <a:srgbClr val="1F497D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1F497D"/>
                </a:solidFill>
                <a:latin typeface="Microsoft Sans Serif"/>
                <a:cs typeface="Microsoft Sans Serif"/>
              </a:rPr>
              <a:t>задания.</a:t>
            </a:r>
            <a:endParaRPr sz="1000" dirty="0">
              <a:solidFill>
                <a:srgbClr val="1F497D"/>
              </a:solidFill>
              <a:latin typeface="Microsoft Sans Serif"/>
              <a:cs typeface="Microsoft Sans Serif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042509" y="5983935"/>
            <a:ext cx="2221865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000" b="1" spc="-10" dirty="0">
                <a:solidFill>
                  <a:srgbClr val="1F497D"/>
                </a:solidFill>
                <a:latin typeface="Arial"/>
                <a:cs typeface="Arial"/>
              </a:rPr>
              <a:t>РЕАЛИЗАЦИЯ:</a:t>
            </a:r>
            <a:r>
              <a:rPr sz="1000" b="1" spc="25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1F497D"/>
                </a:solidFill>
                <a:latin typeface="Arial MT"/>
                <a:cs typeface="Arial MT"/>
              </a:rPr>
              <a:t>IV</a:t>
            </a:r>
            <a:r>
              <a:rPr sz="1000" spc="-40" dirty="0">
                <a:solidFill>
                  <a:srgbClr val="1F497D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1F497D"/>
                </a:solidFill>
                <a:latin typeface="Microsoft Sans Serif"/>
                <a:cs typeface="Microsoft Sans Serif"/>
              </a:rPr>
              <a:t>квартал 2025</a:t>
            </a:r>
            <a:r>
              <a:rPr sz="1000" spc="-40" dirty="0">
                <a:solidFill>
                  <a:srgbClr val="1F497D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1F497D"/>
                </a:solidFill>
                <a:latin typeface="Microsoft Sans Serif"/>
                <a:cs typeface="Microsoft Sans Serif"/>
              </a:rPr>
              <a:t>года</a:t>
            </a:r>
            <a:endParaRPr sz="1000" dirty="0">
              <a:solidFill>
                <a:srgbClr val="1F497D"/>
              </a:solidFill>
              <a:latin typeface="Microsoft Sans Serif"/>
              <a:cs typeface="Microsoft Sans Serif"/>
            </a:endParaRPr>
          </a:p>
          <a:p>
            <a:pPr marL="12700"/>
            <a:r>
              <a:rPr sz="1000" b="1" dirty="0">
                <a:solidFill>
                  <a:srgbClr val="1F497D"/>
                </a:solidFill>
                <a:latin typeface="Arial"/>
                <a:cs typeface="Arial"/>
              </a:rPr>
              <a:t>СТАТУС:</a:t>
            </a:r>
            <a:r>
              <a:rPr sz="1000" b="1" spc="-5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ru-RU" sz="1000" dirty="0">
                <a:solidFill>
                  <a:srgbClr val="1F497D"/>
                </a:solidFill>
                <a:latin typeface="Microsoft Sans Serif"/>
                <a:cs typeface="Microsoft Sans Serif"/>
              </a:rPr>
              <a:t>Готово</a:t>
            </a:r>
            <a:endParaRPr sz="1000" dirty="0">
              <a:solidFill>
                <a:srgbClr val="1F497D"/>
              </a:solidFill>
              <a:latin typeface="Microsoft Sans Serif"/>
              <a:cs typeface="Microsoft Sans Serif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260365" y="4363911"/>
            <a:ext cx="269557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2135559" algn="l"/>
                <a:tab pos="2682307" algn="l"/>
              </a:tabLst>
            </a:pPr>
            <a:r>
              <a:rPr sz="1400" b="1" dirty="0">
                <a:solidFill>
                  <a:srgbClr val="1F497D"/>
                </a:solidFill>
                <a:latin typeface="Arial"/>
                <a:cs typeface="Arial"/>
              </a:rPr>
              <a:t>RESEARCH</a:t>
            </a:r>
            <a:r>
              <a:rPr sz="1400" b="1" spc="-55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F497D"/>
                </a:solidFill>
                <a:latin typeface="Arial"/>
                <a:cs typeface="Arial"/>
              </a:rPr>
              <a:t>CENTER</a:t>
            </a:r>
            <a:r>
              <a:rPr lang="ru-RU" sz="1400" b="1" spc="-10" dirty="0">
                <a:solidFill>
                  <a:srgbClr val="1F497D"/>
                </a:solidFill>
                <a:latin typeface="Arial"/>
                <a:cs typeface="Arial"/>
              </a:rPr>
              <a:t>        </a:t>
            </a:r>
            <a:endParaRPr sz="1400" dirty="0">
              <a:solidFill>
                <a:srgbClr val="1F497D"/>
              </a:solidFill>
              <a:latin typeface="Arial"/>
              <a:cs typeface="Arial"/>
            </a:endParaRPr>
          </a:p>
          <a:p>
            <a:pPr marL="499757">
              <a:spcBef>
                <a:spcPts val="20"/>
              </a:spcBef>
            </a:pPr>
            <a:r>
              <a:rPr sz="1000" spc="-10" dirty="0">
                <a:solidFill>
                  <a:srgbClr val="1F497D"/>
                </a:solidFill>
                <a:latin typeface="Microsoft Sans Serif"/>
                <a:cs typeface="Microsoft Sans Serif"/>
              </a:rPr>
              <a:t>ПЛАТФОРМА</a:t>
            </a:r>
            <a:endParaRPr sz="1000" dirty="0">
              <a:solidFill>
                <a:srgbClr val="1F497D"/>
              </a:solidFill>
              <a:latin typeface="Microsoft Sans Serif"/>
              <a:cs typeface="Microsoft Sans Serif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069329" y="4876609"/>
            <a:ext cx="2495168" cy="9355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spcBef>
                <a:spcPts val="95"/>
              </a:spcBef>
            </a:pPr>
            <a:r>
              <a:rPr sz="1000" dirty="0">
                <a:solidFill>
                  <a:srgbClr val="1F497D"/>
                </a:solidFill>
                <a:latin typeface="Microsoft Sans Serif"/>
                <a:cs typeface="Microsoft Sans Serif"/>
              </a:rPr>
              <a:t>Платформа</a:t>
            </a:r>
            <a:r>
              <a:rPr sz="1000" spc="-10" dirty="0">
                <a:solidFill>
                  <a:srgbClr val="1F497D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F497D"/>
                </a:solidFill>
                <a:latin typeface="Microsoft Sans Serif"/>
                <a:cs typeface="Microsoft Sans Serif"/>
              </a:rPr>
              <a:t>Shakarim</a:t>
            </a:r>
            <a:r>
              <a:rPr sz="1000" spc="-25" dirty="0">
                <a:solidFill>
                  <a:srgbClr val="1F497D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F497D"/>
                </a:solidFill>
                <a:latin typeface="Microsoft Sans Serif"/>
                <a:cs typeface="Microsoft Sans Serif"/>
              </a:rPr>
              <a:t>Research</a:t>
            </a:r>
            <a:r>
              <a:rPr sz="1000" spc="-35" dirty="0">
                <a:solidFill>
                  <a:srgbClr val="1F497D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F497D"/>
                </a:solidFill>
                <a:latin typeface="Microsoft Sans Serif"/>
                <a:cs typeface="Microsoft Sans Serif"/>
              </a:rPr>
              <a:t>Center</a:t>
            </a:r>
            <a:r>
              <a:rPr sz="1000" spc="-25" dirty="0">
                <a:solidFill>
                  <a:srgbClr val="1F497D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F497D"/>
                </a:solidFill>
                <a:latin typeface="Microsoft Sans Serif"/>
                <a:cs typeface="Microsoft Sans Serif"/>
              </a:rPr>
              <a:t>с</a:t>
            </a:r>
            <a:r>
              <a:rPr sz="1000" spc="-20" dirty="0">
                <a:solidFill>
                  <a:srgbClr val="1F497D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1F497D"/>
                </a:solidFill>
                <a:latin typeface="Microsoft Sans Serif"/>
                <a:cs typeface="Microsoft Sans Serif"/>
              </a:rPr>
              <a:t>встроенным </a:t>
            </a:r>
            <a:r>
              <a:rPr sz="1000" spc="-10" dirty="0">
                <a:solidFill>
                  <a:srgbClr val="1F497D"/>
                </a:solidFill>
                <a:latin typeface="Arial MT"/>
                <a:cs typeface="Arial MT"/>
              </a:rPr>
              <a:t>AI-</a:t>
            </a:r>
            <a:r>
              <a:rPr sz="1000" dirty="0">
                <a:solidFill>
                  <a:srgbClr val="1F497D"/>
                </a:solidFill>
                <a:latin typeface="Microsoft Sans Serif"/>
                <a:cs typeface="Microsoft Sans Serif"/>
              </a:rPr>
              <a:t>агентом</a:t>
            </a:r>
            <a:r>
              <a:rPr sz="1000" spc="-25" dirty="0">
                <a:solidFill>
                  <a:srgbClr val="1F497D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1F497D"/>
                </a:solidFill>
                <a:latin typeface="Microsoft Sans Serif"/>
                <a:cs typeface="Microsoft Sans Serif"/>
              </a:rPr>
              <a:t>анализирует</a:t>
            </a:r>
            <a:r>
              <a:rPr sz="1000" spc="15" dirty="0">
                <a:solidFill>
                  <a:srgbClr val="1F497D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1F497D"/>
                </a:solidFill>
                <a:latin typeface="Microsoft Sans Serif"/>
                <a:cs typeface="Microsoft Sans Serif"/>
              </a:rPr>
              <a:t>публикации</a:t>
            </a:r>
            <a:r>
              <a:rPr sz="1000" spc="15" dirty="0">
                <a:solidFill>
                  <a:srgbClr val="1F497D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F497D"/>
                </a:solidFill>
                <a:latin typeface="Microsoft Sans Serif"/>
                <a:cs typeface="Microsoft Sans Serif"/>
              </a:rPr>
              <a:t>и</a:t>
            </a:r>
            <a:r>
              <a:rPr sz="1000" spc="-20" dirty="0">
                <a:solidFill>
                  <a:srgbClr val="1F497D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1F497D"/>
                </a:solidFill>
                <a:latin typeface="Microsoft Sans Serif"/>
                <a:cs typeface="Microsoft Sans Serif"/>
              </a:rPr>
              <a:t>научные </a:t>
            </a:r>
            <a:r>
              <a:rPr sz="1000" dirty="0">
                <a:solidFill>
                  <a:srgbClr val="1F497D"/>
                </a:solidFill>
                <a:latin typeface="Microsoft Sans Serif"/>
                <a:cs typeface="Microsoft Sans Serif"/>
              </a:rPr>
              <a:t>интересы,</a:t>
            </a:r>
            <a:r>
              <a:rPr sz="1000" spc="-35" dirty="0">
                <a:solidFill>
                  <a:srgbClr val="1F497D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F497D"/>
                </a:solidFill>
                <a:latin typeface="Microsoft Sans Serif"/>
                <a:cs typeface="Microsoft Sans Serif"/>
              </a:rPr>
              <a:t>упрощая</a:t>
            </a:r>
            <a:r>
              <a:rPr sz="1000" spc="-30" dirty="0">
                <a:solidFill>
                  <a:srgbClr val="1F497D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1F497D"/>
                </a:solidFill>
                <a:latin typeface="Microsoft Sans Serif"/>
                <a:cs typeface="Microsoft Sans Serif"/>
              </a:rPr>
              <a:t>поиск</a:t>
            </a:r>
            <a:r>
              <a:rPr sz="1000" spc="-40" dirty="0">
                <a:solidFill>
                  <a:srgbClr val="1F497D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F497D"/>
                </a:solidFill>
                <a:latin typeface="Microsoft Sans Serif"/>
                <a:cs typeface="Microsoft Sans Serif"/>
              </a:rPr>
              <a:t>партнеров,</a:t>
            </a:r>
            <a:r>
              <a:rPr sz="1000" spc="-40" dirty="0">
                <a:solidFill>
                  <a:srgbClr val="1F497D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1F497D"/>
                </a:solidFill>
                <a:latin typeface="Microsoft Sans Serif"/>
                <a:cs typeface="Microsoft Sans Serif"/>
              </a:rPr>
              <a:t>стимулируя </a:t>
            </a:r>
            <a:r>
              <a:rPr sz="1000" spc="-20" dirty="0">
                <a:solidFill>
                  <a:srgbClr val="1F497D"/>
                </a:solidFill>
                <a:latin typeface="Microsoft Sans Serif"/>
                <a:cs typeface="Microsoft Sans Serif"/>
              </a:rPr>
              <a:t>межфакультетские</a:t>
            </a:r>
            <a:r>
              <a:rPr sz="1000" spc="50" dirty="0">
                <a:solidFill>
                  <a:srgbClr val="1F497D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1F497D"/>
                </a:solidFill>
                <a:latin typeface="Microsoft Sans Serif"/>
                <a:cs typeface="Microsoft Sans Serif"/>
              </a:rPr>
              <a:t>коллаборации</a:t>
            </a:r>
            <a:r>
              <a:rPr sz="1000" spc="45" dirty="0">
                <a:solidFill>
                  <a:srgbClr val="1F497D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F497D"/>
                </a:solidFill>
                <a:latin typeface="Microsoft Sans Serif"/>
                <a:cs typeface="Microsoft Sans Serif"/>
              </a:rPr>
              <a:t>и </a:t>
            </a:r>
            <a:r>
              <a:rPr sz="1000" spc="-10" dirty="0">
                <a:solidFill>
                  <a:srgbClr val="1F497D"/>
                </a:solidFill>
                <a:latin typeface="Microsoft Sans Serif"/>
                <a:cs typeface="Microsoft Sans Serif"/>
              </a:rPr>
              <a:t>повышая эффективность</a:t>
            </a:r>
            <a:r>
              <a:rPr sz="1000" spc="55" dirty="0">
                <a:solidFill>
                  <a:srgbClr val="1F497D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1F497D"/>
                </a:solidFill>
                <a:latin typeface="Microsoft Sans Serif"/>
                <a:cs typeface="Microsoft Sans Serif"/>
              </a:rPr>
              <a:t>исследований.</a:t>
            </a:r>
            <a:endParaRPr sz="1000" dirty="0">
              <a:solidFill>
                <a:srgbClr val="1F497D"/>
              </a:solidFill>
              <a:latin typeface="Microsoft Sans Serif"/>
              <a:cs typeface="Microsoft Sans Serif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639291" y="6106600"/>
            <a:ext cx="2209812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000" b="1" dirty="0">
                <a:solidFill>
                  <a:srgbClr val="1F497D"/>
                </a:solidFill>
                <a:latin typeface="Arial"/>
                <a:cs typeface="Arial"/>
              </a:rPr>
              <a:t>РЕАЛИЗАЦИЯ:</a:t>
            </a:r>
            <a:r>
              <a:rPr sz="1000" b="1" spc="-15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1F497D"/>
                </a:solidFill>
                <a:latin typeface="Arial MT"/>
                <a:cs typeface="Arial MT"/>
              </a:rPr>
              <a:t>IV</a:t>
            </a:r>
            <a:r>
              <a:rPr sz="1000" spc="-55" dirty="0">
                <a:solidFill>
                  <a:srgbClr val="1F497D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1F497D"/>
                </a:solidFill>
                <a:latin typeface="Microsoft Sans Serif"/>
                <a:cs typeface="Microsoft Sans Serif"/>
              </a:rPr>
              <a:t>квартал</a:t>
            </a:r>
            <a:r>
              <a:rPr sz="1000" spc="-20" dirty="0">
                <a:solidFill>
                  <a:srgbClr val="1F497D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F497D"/>
                </a:solidFill>
                <a:latin typeface="Microsoft Sans Serif"/>
                <a:cs typeface="Microsoft Sans Serif"/>
              </a:rPr>
              <a:t>2025</a:t>
            </a:r>
            <a:r>
              <a:rPr sz="1000" spc="-55" dirty="0">
                <a:solidFill>
                  <a:srgbClr val="1F497D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1F497D"/>
                </a:solidFill>
                <a:latin typeface="Microsoft Sans Serif"/>
                <a:cs typeface="Microsoft Sans Serif"/>
              </a:rPr>
              <a:t>года</a:t>
            </a:r>
            <a:endParaRPr sz="1000" dirty="0">
              <a:solidFill>
                <a:srgbClr val="1F497D"/>
              </a:solidFill>
              <a:latin typeface="Microsoft Sans Serif"/>
              <a:cs typeface="Microsoft Sans Serif"/>
            </a:endParaRPr>
          </a:p>
          <a:p>
            <a:pPr marL="12700"/>
            <a:r>
              <a:rPr sz="1000" b="1" dirty="0">
                <a:solidFill>
                  <a:srgbClr val="1F497D"/>
                </a:solidFill>
                <a:latin typeface="Arial"/>
                <a:cs typeface="Arial"/>
              </a:rPr>
              <a:t>СТАТУС:</a:t>
            </a:r>
            <a:r>
              <a:rPr sz="1000" b="1" spc="-10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ru-RU" sz="1000" dirty="0">
                <a:solidFill>
                  <a:srgbClr val="1F497D"/>
                </a:solidFill>
                <a:latin typeface="Microsoft Sans Serif"/>
                <a:cs typeface="Microsoft Sans Serif"/>
              </a:rPr>
              <a:t>Готово</a:t>
            </a:r>
            <a:endParaRPr sz="1000" dirty="0">
              <a:solidFill>
                <a:srgbClr val="1F497D"/>
              </a:solidFill>
              <a:latin typeface="Microsoft Sans Serif"/>
              <a:cs typeface="Microsoft Sans Serif"/>
            </a:endParaRPr>
          </a:p>
        </p:txBody>
      </p:sp>
      <p:pic>
        <p:nvPicPr>
          <p:cNvPr id="32" name="object 3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069329" y="5942664"/>
            <a:ext cx="586633" cy="563963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16337" y="5661592"/>
            <a:ext cx="890016" cy="890016"/>
          </a:xfrm>
          <a:prstGeom prst="rect">
            <a:avLst/>
          </a:prstGeom>
        </p:spPr>
      </p:pic>
      <p:grpSp>
        <p:nvGrpSpPr>
          <p:cNvPr id="34" name="object 34"/>
          <p:cNvGrpSpPr/>
          <p:nvPr/>
        </p:nvGrpSpPr>
        <p:grpSpPr>
          <a:xfrm>
            <a:off x="4410851" y="4308666"/>
            <a:ext cx="2360143" cy="2305262"/>
            <a:chOff x="3437890" y="4148073"/>
            <a:chExt cx="2785110" cy="2568575"/>
          </a:xfrm>
        </p:grpSpPr>
        <p:sp>
          <p:nvSpPr>
            <p:cNvPr id="35" name="object 35"/>
            <p:cNvSpPr/>
            <p:nvPr/>
          </p:nvSpPr>
          <p:spPr>
            <a:xfrm>
              <a:off x="3444240" y="4154423"/>
              <a:ext cx="2772410" cy="2555875"/>
            </a:xfrm>
            <a:custGeom>
              <a:avLst/>
              <a:gdLst/>
              <a:ahLst/>
              <a:cxnLst/>
              <a:rect l="l" t="t" r="r" b="b"/>
              <a:pathLst>
                <a:path w="2772410" h="2555875">
                  <a:moveTo>
                    <a:pt x="2346198" y="0"/>
                  </a:moveTo>
                  <a:lnTo>
                    <a:pt x="425958" y="0"/>
                  </a:lnTo>
                  <a:lnTo>
                    <a:pt x="379553" y="2500"/>
                  </a:lnTo>
                  <a:lnTo>
                    <a:pt x="334593" y="9826"/>
                  </a:lnTo>
                  <a:lnTo>
                    <a:pt x="291340" y="21720"/>
                  </a:lnTo>
                  <a:lnTo>
                    <a:pt x="250051" y="37919"/>
                  </a:lnTo>
                  <a:lnTo>
                    <a:pt x="210989" y="58166"/>
                  </a:lnTo>
                  <a:lnTo>
                    <a:pt x="174412" y="82198"/>
                  </a:lnTo>
                  <a:lnTo>
                    <a:pt x="140581" y="109757"/>
                  </a:lnTo>
                  <a:lnTo>
                    <a:pt x="109757" y="140581"/>
                  </a:lnTo>
                  <a:lnTo>
                    <a:pt x="82198" y="174412"/>
                  </a:lnTo>
                  <a:lnTo>
                    <a:pt x="58165" y="210989"/>
                  </a:lnTo>
                  <a:lnTo>
                    <a:pt x="37919" y="250051"/>
                  </a:lnTo>
                  <a:lnTo>
                    <a:pt x="21720" y="291340"/>
                  </a:lnTo>
                  <a:lnTo>
                    <a:pt x="9826" y="334593"/>
                  </a:lnTo>
                  <a:lnTo>
                    <a:pt x="2500" y="379553"/>
                  </a:lnTo>
                  <a:lnTo>
                    <a:pt x="0" y="425957"/>
                  </a:lnTo>
                  <a:lnTo>
                    <a:pt x="0" y="2129777"/>
                  </a:lnTo>
                  <a:lnTo>
                    <a:pt x="2500" y="2176191"/>
                  </a:lnTo>
                  <a:lnTo>
                    <a:pt x="9826" y="2221157"/>
                  </a:lnTo>
                  <a:lnTo>
                    <a:pt x="21720" y="2264416"/>
                  </a:lnTo>
                  <a:lnTo>
                    <a:pt x="37919" y="2305707"/>
                  </a:lnTo>
                  <a:lnTo>
                    <a:pt x="58166" y="2344771"/>
                  </a:lnTo>
                  <a:lnTo>
                    <a:pt x="82198" y="2381349"/>
                  </a:lnTo>
                  <a:lnTo>
                    <a:pt x="109757" y="2415179"/>
                  </a:lnTo>
                  <a:lnTo>
                    <a:pt x="140581" y="2446002"/>
                  </a:lnTo>
                  <a:lnTo>
                    <a:pt x="174412" y="2473559"/>
                  </a:lnTo>
                  <a:lnTo>
                    <a:pt x="210989" y="2497589"/>
                  </a:lnTo>
                  <a:lnTo>
                    <a:pt x="250051" y="2517833"/>
                  </a:lnTo>
                  <a:lnTo>
                    <a:pt x="291340" y="2534031"/>
                  </a:lnTo>
                  <a:lnTo>
                    <a:pt x="334593" y="2545922"/>
                  </a:lnTo>
                  <a:lnTo>
                    <a:pt x="379553" y="2553248"/>
                  </a:lnTo>
                  <a:lnTo>
                    <a:pt x="425958" y="2555748"/>
                  </a:lnTo>
                  <a:lnTo>
                    <a:pt x="2346198" y="2555748"/>
                  </a:lnTo>
                  <a:lnTo>
                    <a:pt x="2392602" y="2553248"/>
                  </a:lnTo>
                  <a:lnTo>
                    <a:pt x="2437562" y="2545922"/>
                  </a:lnTo>
                  <a:lnTo>
                    <a:pt x="2480815" y="2534031"/>
                  </a:lnTo>
                  <a:lnTo>
                    <a:pt x="2522104" y="2517833"/>
                  </a:lnTo>
                  <a:lnTo>
                    <a:pt x="2561166" y="2497589"/>
                  </a:lnTo>
                  <a:lnTo>
                    <a:pt x="2597743" y="2473559"/>
                  </a:lnTo>
                  <a:lnTo>
                    <a:pt x="2631574" y="2446002"/>
                  </a:lnTo>
                  <a:lnTo>
                    <a:pt x="2662398" y="2415179"/>
                  </a:lnTo>
                  <a:lnTo>
                    <a:pt x="2689957" y="2381349"/>
                  </a:lnTo>
                  <a:lnTo>
                    <a:pt x="2713990" y="2344771"/>
                  </a:lnTo>
                  <a:lnTo>
                    <a:pt x="2734236" y="2305707"/>
                  </a:lnTo>
                  <a:lnTo>
                    <a:pt x="2750435" y="2264416"/>
                  </a:lnTo>
                  <a:lnTo>
                    <a:pt x="2762329" y="2221157"/>
                  </a:lnTo>
                  <a:lnTo>
                    <a:pt x="2769655" y="2176191"/>
                  </a:lnTo>
                  <a:lnTo>
                    <a:pt x="2772156" y="2129777"/>
                  </a:lnTo>
                  <a:lnTo>
                    <a:pt x="2772156" y="425957"/>
                  </a:lnTo>
                  <a:lnTo>
                    <a:pt x="2769655" y="379553"/>
                  </a:lnTo>
                  <a:lnTo>
                    <a:pt x="2762329" y="334593"/>
                  </a:lnTo>
                  <a:lnTo>
                    <a:pt x="2750435" y="291340"/>
                  </a:lnTo>
                  <a:lnTo>
                    <a:pt x="2734236" y="250051"/>
                  </a:lnTo>
                  <a:lnTo>
                    <a:pt x="2713989" y="210989"/>
                  </a:lnTo>
                  <a:lnTo>
                    <a:pt x="2689957" y="174412"/>
                  </a:lnTo>
                  <a:lnTo>
                    <a:pt x="2662398" y="140581"/>
                  </a:lnTo>
                  <a:lnTo>
                    <a:pt x="2631574" y="109757"/>
                  </a:lnTo>
                  <a:lnTo>
                    <a:pt x="2597743" y="82198"/>
                  </a:lnTo>
                  <a:lnTo>
                    <a:pt x="2561166" y="58166"/>
                  </a:lnTo>
                  <a:lnTo>
                    <a:pt x="2522104" y="37919"/>
                  </a:lnTo>
                  <a:lnTo>
                    <a:pt x="2480815" y="21720"/>
                  </a:lnTo>
                  <a:lnTo>
                    <a:pt x="2437562" y="9826"/>
                  </a:lnTo>
                  <a:lnTo>
                    <a:pt x="2392602" y="2500"/>
                  </a:lnTo>
                  <a:lnTo>
                    <a:pt x="2346198" y="0"/>
                  </a:lnTo>
                  <a:close/>
                </a:path>
              </a:pathLst>
            </a:custGeom>
            <a:solidFill>
              <a:srgbClr val="1740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444240" y="4154423"/>
              <a:ext cx="2772410" cy="2555875"/>
            </a:xfrm>
            <a:custGeom>
              <a:avLst/>
              <a:gdLst/>
              <a:ahLst/>
              <a:cxnLst/>
              <a:rect l="l" t="t" r="r" b="b"/>
              <a:pathLst>
                <a:path w="2772410" h="2555875">
                  <a:moveTo>
                    <a:pt x="0" y="425957"/>
                  </a:moveTo>
                  <a:lnTo>
                    <a:pt x="2500" y="379553"/>
                  </a:lnTo>
                  <a:lnTo>
                    <a:pt x="9826" y="334593"/>
                  </a:lnTo>
                  <a:lnTo>
                    <a:pt x="21720" y="291340"/>
                  </a:lnTo>
                  <a:lnTo>
                    <a:pt x="37919" y="250051"/>
                  </a:lnTo>
                  <a:lnTo>
                    <a:pt x="58165" y="210989"/>
                  </a:lnTo>
                  <a:lnTo>
                    <a:pt x="82198" y="174412"/>
                  </a:lnTo>
                  <a:lnTo>
                    <a:pt x="109757" y="140581"/>
                  </a:lnTo>
                  <a:lnTo>
                    <a:pt x="140581" y="109757"/>
                  </a:lnTo>
                  <a:lnTo>
                    <a:pt x="174412" y="82198"/>
                  </a:lnTo>
                  <a:lnTo>
                    <a:pt x="210989" y="58166"/>
                  </a:lnTo>
                  <a:lnTo>
                    <a:pt x="250051" y="37919"/>
                  </a:lnTo>
                  <a:lnTo>
                    <a:pt x="291340" y="21720"/>
                  </a:lnTo>
                  <a:lnTo>
                    <a:pt x="334593" y="9826"/>
                  </a:lnTo>
                  <a:lnTo>
                    <a:pt x="379553" y="2500"/>
                  </a:lnTo>
                  <a:lnTo>
                    <a:pt x="425958" y="0"/>
                  </a:lnTo>
                  <a:lnTo>
                    <a:pt x="2346198" y="0"/>
                  </a:lnTo>
                  <a:lnTo>
                    <a:pt x="2392602" y="2500"/>
                  </a:lnTo>
                  <a:lnTo>
                    <a:pt x="2437562" y="9826"/>
                  </a:lnTo>
                  <a:lnTo>
                    <a:pt x="2480815" y="21720"/>
                  </a:lnTo>
                  <a:lnTo>
                    <a:pt x="2522104" y="37919"/>
                  </a:lnTo>
                  <a:lnTo>
                    <a:pt x="2561166" y="58166"/>
                  </a:lnTo>
                  <a:lnTo>
                    <a:pt x="2597743" y="82198"/>
                  </a:lnTo>
                  <a:lnTo>
                    <a:pt x="2631574" y="109757"/>
                  </a:lnTo>
                  <a:lnTo>
                    <a:pt x="2662398" y="140581"/>
                  </a:lnTo>
                  <a:lnTo>
                    <a:pt x="2689957" y="174412"/>
                  </a:lnTo>
                  <a:lnTo>
                    <a:pt x="2713989" y="210989"/>
                  </a:lnTo>
                  <a:lnTo>
                    <a:pt x="2734236" y="250051"/>
                  </a:lnTo>
                  <a:lnTo>
                    <a:pt x="2750435" y="291340"/>
                  </a:lnTo>
                  <a:lnTo>
                    <a:pt x="2762329" y="334593"/>
                  </a:lnTo>
                  <a:lnTo>
                    <a:pt x="2769655" y="379553"/>
                  </a:lnTo>
                  <a:lnTo>
                    <a:pt x="2772156" y="425957"/>
                  </a:lnTo>
                  <a:lnTo>
                    <a:pt x="2772156" y="2129777"/>
                  </a:lnTo>
                  <a:lnTo>
                    <a:pt x="2769655" y="2176191"/>
                  </a:lnTo>
                  <a:lnTo>
                    <a:pt x="2762329" y="2221157"/>
                  </a:lnTo>
                  <a:lnTo>
                    <a:pt x="2750435" y="2264416"/>
                  </a:lnTo>
                  <a:lnTo>
                    <a:pt x="2734236" y="2305707"/>
                  </a:lnTo>
                  <a:lnTo>
                    <a:pt x="2713990" y="2344771"/>
                  </a:lnTo>
                  <a:lnTo>
                    <a:pt x="2689957" y="2381349"/>
                  </a:lnTo>
                  <a:lnTo>
                    <a:pt x="2662398" y="2415179"/>
                  </a:lnTo>
                  <a:lnTo>
                    <a:pt x="2631574" y="2446002"/>
                  </a:lnTo>
                  <a:lnTo>
                    <a:pt x="2597743" y="2473559"/>
                  </a:lnTo>
                  <a:lnTo>
                    <a:pt x="2561166" y="2497589"/>
                  </a:lnTo>
                  <a:lnTo>
                    <a:pt x="2522104" y="2517833"/>
                  </a:lnTo>
                  <a:lnTo>
                    <a:pt x="2480815" y="2534031"/>
                  </a:lnTo>
                  <a:lnTo>
                    <a:pt x="2437562" y="2545922"/>
                  </a:lnTo>
                  <a:lnTo>
                    <a:pt x="2392602" y="2553248"/>
                  </a:lnTo>
                  <a:lnTo>
                    <a:pt x="2346198" y="2555748"/>
                  </a:lnTo>
                  <a:lnTo>
                    <a:pt x="425958" y="2555748"/>
                  </a:lnTo>
                  <a:lnTo>
                    <a:pt x="379553" y="2553248"/>
                  </a:lnTo>
                  <a:lnTo>
                    <a:pt x="334593" y="2545922"/>
                  </a:lnTo>
                  <a:lnTo>
                    <a:pt x="291340" y="2534031"/>
                  </a:lnTo>
                  <a:lnTo>
                    <a:pt x="250051" y="2517833"/>
                  </a:lnTo>
                  <a:lnTo>
                    <a:pt x="210989" y="2497589"/>
                  </a:lnTo>
                  <a:lnTo>
                    <a:pt x="174412" y="2473559"/>
                  </a:lnTo>
                  <a:lnTo>
                    <a:pt x="140581" y="2446002"/>
                  </a:lnTo>
                  <a:lnTo>
                    <a:pt x="109757" y="2415179"/>
                  </a:lnTo>
                  <a:lnTo>
                    <a:pt x="82198" y="2381349"/>
                  </a:lnTo>
                  <a:lnTo>
                    <a:pt x="58166" y="2344771"/>
                  </a:lnTo>
                  <a:lnTo>
                    <a:pt x="37919" y="2305707"/>
                  </a:lnTo>
                  <a:lnTo>
                    <a:pt x="21720" y="2264416"/>
                  </a:lnTo>
                  <a:lnTo>
                    <a:pt x="9826" y="2221157"/>
                  </a:lnTo>
                  <a:lnTo>
                    <a:pt x="2500" y="2176191"/>
                  </a:lnTo>
                  <a:lnTo>
                    <a:pt x="0" y="2129777"/>
                  </a:lnTo>
                  <a:lnTo>
                    <a:pt x="0" y="425957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3982171" y="4407187"/>
            <a:ext cx="2545792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4357" algn="ctr">
              <a:spcBef>
                <a:spcPts val="100"/>
              </a:spcBef>
              <a:tabLst>
                <a:tab pos="2434651" algn="l"/>
                <a:tab pos="2750889" algn="l"/>
              </a:tabLst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AI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SANA</a:t>
            </a:r>
            <a:endParaRPr lang="ru-RU" sz="1400" b="1" spc="-20" dirty="0">
              <a:solidFill>
                <a:srgbClr val="FFFFFF"/>
              </a:solidFill>
              <a:latin typeface="Arial"/>
              <a:cs typeface="Arial"/>
            </a:endParaRPr>
          </a:p>
          <a:p>
            <a:pPr marL="474357" algn="ctr">
              <a:spcBef>
                <a:spcPts val="100"/>
              </a:spcBef>
              <a:tabLst>
                <a:tab pos="2434651" algn="l"/>
                <a:tab pos="2750889" algn="l"/>
              </a:tabLst>
            </a:pP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НАЦИОНАЛЬНЫЙ</a:t>
            </a:r>
            <a:r>
              <a:rPr sz="10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ПРОЕКТ</a:t>
            </a:r>
            <a:endParaRPr sz="1000" dirty="0">
              <a:latin typeface="Microsoft Sans Serif"/>
              <a:cs typeface="Microsoft Sans Serif"/>
            </a:endParaRPr>
          </a:p>
        </p:txBody>
      </p:sp>
      <p:pic>
        <p:nvPicPr>
          <p:cNvPr id="38" name="object 3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996939" y="5026709"/>
            <a:ext cx="1226812" cy="1227178"/>
          </a:xfrm>
          <a:prstGeom prst="rect">
            <a:avLst/>
          </a:prstGeom>
        </p:spPr>
      </p:pic>
      <p:sp>
        <p:nvSpPr>
          <p:cNvPr id="41" name="object 3"/>
          <p:cNvSpPr txBox="1">
            <a:spLocks noGrp="1"/>
          </p:cNvSpPr>
          <p:nvPr>
            <p:ph type="title"/>
          </p:nvPr>
        </p:nvSpPr>
        <p:spPr>
          <a:xfrm>
            <a:off x="1113280" y="164692"/>
            <a:ext cx="9681719" cy="227626"/>
          </a:xfrm>
          <a:prstGeom prst="rect">
            <a:avLst/>
          </a:prstGeom>
        </p:spPr>
        <p:txBody>
          <a:bodyPr vert="horz" wrap="square" lIns="0" tIns="1206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13970">
              <a:lnSpc>
                <a:spcPct val="100000"/>
              </a:lnSpc>
              <a:spcBef>
                <a:spcPts val="95"/>
              </a:spcBef>
            </a:pPr>
            <a:r>
              <a:rPr sz="1400" dirty="0">
                <a:solidFill>
                  <a:srgbClr val="1F497D"/>
                </a:solidFill>
                <a:latin typeface="Arial Black"/>
                <a:cs typeface="Arial Black"/>
              </a:rPr>
              <a:t>РЕЗУЛЬТАТЫ</a:t>
            </a:r>
            <a:r>
              <a:rPr sz="1400" spc="-60" dirty="0">
                <a:solidFill>
                  <a:srgbClr val="1F497D"/>
                </a:solidFill>
                <a:latin typeface="Arial Black"/>
                <a:cs typeface="Arial Black"/>
              </a:rPr>
              <a:t> </a:t>
            </a:r>
            <a:r>
              <a:rPr sz="1400" dirty="0">
                <a:solidFill>
                  <a:srgbClr val="1F497D"/>
                </a:solidFill>
                <a:latin typeface="Arial Black"/>
                <a:cs typeface="Arial Black"/>
              </a:rPr>
              <a:t>РАБОТЫ</a:t>
            </a:r>
            <a:r>
              <a:rPr sz="1400" spc="-45" dirty="0">
                <a:solidFill>
                  <a:srgbClr val="1F497D"/>
                </a:solidFill>
                <a:latin typeface="Arial Black"/>
                <a:cs typeface="Arial Black"/>
              </a:rPr>
              <a:t> </a:t>
            </a:r>
            <a:r>
              <a:rPr sz="1400" dirty="0">
                <a:solidFill>
                  <a:srgbClr val="1F497D"/>
                </a:solidFill>
                <a:latin typeface="Arial Black"/>
                <a:cs typeface="Arial Black"/>
              </a:rPr>
              <a:t>И</a:t>
            </a:r>
            <a:r>
              <a:rPr sz="1400" spc="-75" dirty="0">
                <a:solidFill>
                  <a:srgbClr val="1F497D"/>
                </a:solidFill>
                <a:latin typeface="Arial Black"/>
                <a:cs typeface="Arial Black"/>
              </a:rPr>
              <a:t> </a:t>
            </a:r>
            <a:r>
              <a:rPr sz="1400" dirty="0">
                <a:solidFill>
                  <a:srgbClr val="1F497D"/>
                </a:solidFill>
                <a:latin typeface="Arial Black"/>
                <a:cs typeface="Arial Black"/>
              </a:rPr>
              <a:t>СТАТУС</a:t>
            </a:r>
            <a:r>
              <a:rPr sz="1400" spc="-40" dirty="0">
                <a:solidFill>
                  <a:srgbClr val="1F497D"/>
                </a:solidFill>
                <a:latin typeface="Arial Black"/>
                <a:cs typeface="Arial Black"/>
              </a:rPr>
              <a:t> </a:t>
            </a:r>
            <a:r>
              <a:rPr sz="1400" spc="-10" dirty="0">
                <a:solidFill>
                  <a:srgbClr val="1F497D"/>
                </a:solidFill>
                <a:latin typeface="Arial Black"/>
                <a:cs typeface="Arial Black"/>
              </a:rPr>
              <a:t>AI-</a:t>
            </a:r>
            <a:r>
              <a:rPr sz="1400" dirty="0">
                <a:solidFill>
                  <a:srgbClr val="1F497D"/>
                </a:solidFill>
                <a:latin typeface="Arial Black"/>
                <a:cs typeface="Arial Black"/>
              </a:rPr>
              <a:t>АГЕНТОВ</a:t>
            </a:r>
            <a:r>
              <a:rPr sz="1400" spc="-40" dirty="0">
                <a:solidFill>
                  <a:srgbClr val="1F497D"/>
                </a:solidFill>
                <a:latin typeface="Arial Black"/>
                <a:cs typeface="Arial Black"/>
              </a:rPr>
              <a:t> </a:t>
            </a:r>
            <a:r>
              <a:rPr sz="1400" dirty="0">
                <a:solidFill>
                  <a:srgbClr val="1F497D"/>
                </a:solidFill>
                <a:latin typeface="Arial Black"/>
                <a:cs typeface="Arial Black"/>
              </a:rPr>
              <a:t>УНИВЕРСИТЕТА</a:t>
            </a:r>
            <a:r>
              <a:rPr sz="1400" spc="-40" dirty="0">
                <a:solidFill>
                  <a:srgbClr val="1F497D"/>
                </a:solidFill>
                <a:latin typeface="Arial Black"/>
                <a:cs typeface="Arial Black"/>
              </a:rPr>
              <a:t> </a:t>
            </a:r>
            <a:r>
              <a:rPr sz="1400" dirty="0">
                <a:solidFill>
                  <a:srgbClr val="1F497D"/>
                </a:solidFill>
                <a:latin typeface="Arial Black"/>
                <a:cs typeface="Arial Black"/>
              </a:rPr>
              <a:t>В</a:t>
            </a:r>
            <a:r>
              <a:rPr sz="1400" spc="-70" dirty="0">
                <a:solidFill>
                  <a:srgbClr val="1F497D"/>
                </a:solidFill>
                <a:latin typeface="Arial Black"/>
                <a:cs typeface="Arial Black"/>
              </a:rPr>
              <a:t> </a:t>
            </a:r>
            <a:r>
              <a:rPr sz="1400" dirty="0">
                <a:solidFill>
                  <a:srgbClr val="1F497D"/>
                </a:solidFill>
                <a:latin typeface="Arial Black"/>
                <a:cs typeface="Arial Black"/>
              </a:rPr>
              <a:t>ПРОЕКТЕ</a:t>
            </a:r>
            <a:r>
              <a:rPr sz="1400" spc="-75" dirty="0">
                <a:solidFill>
                  <a:srgbClr val="1F497D"/>
                </a:solidFill>
                <a:latin typeface="Arial Black"/>
                <a:cs typeface="Arial Black"/>
              </a:rPr>
              <a:t> </a:t>
            </a:r>
            <a:r>
              <a:rPr sz="1400" spc="-20" dirty="0">
                <a:solidFill>
                  <a:srgbClr val="1F497D"/>
                </a:solidFill>
                <a:latin typeface="Arial Black"/>
                <a:cs typeface="Arial Black"/>
              </a:rPr>
              <a:t>AI-SANA</a:t>
            </a:r>
            <a:endParaRPr sz="1400" dirty="0">
              <a:solidFill>
                <a:srgbClr val="1F497D"/>
              </a:solidFill>
              <a:latin typeface="Arial Black"/>
              <a:cs typeface="Arial Black"/>
            </a:endParaRPr>
          </a:p>
        </p:txBody>
      </p:sp>
      <p:sp>
        <p:nvSpPr>
          <p:cNvPr id="42" name="object 25"/>
          <p:cNvSpPr/>
          <p:nvPr/>
        </p:nvSpPr>
        <p:spPr>
          <a:xfrm>
            <a:off x="6797931" y="4554989"/>
            <a:ext cx="386715" cy="0"/>
          </a:xfrm>
          <a:custGeom>
            <a:avLst/>
            <a:gdLst/>
            <a:ahLst/>
            <a:cxnLst/>
            <a:rect l="l" t="t" r="r" b="b"/>
            <a:pathLst>
              <a:path w="386714">
                <a:moveTo>
                  <a:pt x="0" y="0"/>
                </a:moveTo>
                <a:lnTo>
                  <a:pt x="386333" y="0"/>
                </a:lnTo>
              </a:path>
            </a:pathLst>
          </a:custGeom>
          <a:ln w="19050">
            <a:solidFill>
              <a:srgbClr val="17406C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object 25"/>
          <p:cNvSpPr/>
          <p:nvPr/>
        </p:nvSpPr>
        <p:spPr>
          <a:xfrm flipV="1">
            <a:off x="9146474" y="4509270"/>
            <a:ext cx="464569" cy="45719"/>
          </a:xfrm>
          <a:custGeom>
            <a:avLst/>
            <a:gdLst/>
            <a:ahLst/>
            <a:cxnLst/>
            <a:rect l="l" t="t" r="r" b="b"/>
            <a:pathLst>
              <a:path w="386714">
                <a:moveTo>
                  <a:pt x="0" y="0"/>
                </a:moveTo>
                <a:lnTo>
                  <a:pt x="386333" y="0"/>
                </a:lnTo>
              </a:path>
            </a:pathLst>
          </a:custGeom>
          <a:ln w="19050">
            <a:solidFill>
              <a:srgbClr val="17406C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225104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Прямоугольник 31"/>
          <p:cNvSpPr>
            <a:spLocks noChangeArrowheads="1"/>
          </p:cNvSpPr>
          <p:nvPr/>
        </p:nvSpPr>
        <p:spPr bwMode="auto">
          <a:xfrm>
            <a:off x="-2535832" y="160754"/>
            <a:ext cx="9906000" cy="286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defTabSz="84296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ru-RU" sz="1400" b="1" dirty="0">
                <a:solidFill>
                  <a:srgbClr val="1F497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ФИНАНСОВЫЕ РЕСУРСЫ</a:t>
            </a: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1133574" y="713416"/>
            <a:ext cx="4475597" cy="2622574"/>
          </a:xfrm>
          <a:prstGeom prst="rect">
            <a:avLst/>
          </a:prstGeom>
          <a:noFill/>
          <a:ln w="3175">
            <a:solidFill>
              <a:srgbClr val="1740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38">
              <a:latin typeface="Arial" pitchFamily="34" charset="0"/>
              <a:cs typeface="Arial" pitchFamily="34" charset="0"/>
            </a:endParaRPr>
          </a:p>
        </p:txBody>
      </p:sp>
      <p:sp>
        <p:nvSpPr>
          <p:cNvPr id="27653" name="Прямоугольник 35"/>
          <p:cNvSpPr>
            <a:spLocks noChangeArrowheads="1"/>
          </p:cNvSpPr>
          <p:nvPr/>
        </p:nvSpPr>
        <p:spPr bwMode="auto">
          <a:xfrm>
            <a:off x="1342143" y="568325"/>
            <a:ext cx="2018693" cy="30777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400" b="1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ДОХОДЫ (МЛРД ТГ)</a:t>
            </a:r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5745088" y="703585"/>
            <a:ext cx="4032448" cy="2615902"/>
          </a:xfrm>
          <a:prstGeom prst="rect">
            <a:avLst/>
          </a:prstGeom>
          <a:noFill/>
          <a:ln w="3175">
            <a:solidFill>
              <a:srgbClr val="1740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38">
              <a:latin typeface="Arial" pitchFamily="34" charset="0"/>
              <a:cs typeface="Arial" pitchFamily="34" charset="0"/>
            </a:endParaRPr>
          </a:p>
        </p:txBody>
      </p:sp>
      <p:sp>
        <p:nvSpPr>
          <p:cNvPr id="27655" name="Прямоугольник 35"/>
          <p:cNvSpPr>
            <a:spLocks noChangeArrowheads="1"/>
          </p:cNvSpPr>
          <p:nvPr/>
        </p:nvSpPr>
        <p:spPr bwMode="auto">
          <a:xfrm>
            <a:off x="5874201" y="568325"/>
            <a:ext cx="3936212" cy="30777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400" b="1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ЗАРАБОТНАЯ ПЛАТА (ТЫС ТГ)</a:t>
            </a:r>
          </a:p>
        </p:txBody>
      </p:sp>
      <p:sp>
        <p:nvSpPr>
          <p:cNvPr id="27658" name="Прямоугольник 105"/>
          <p:cNvSpPr>
            <a:spLocks noChangeArrowheads="1"/>
          </p:cNvSpPr>
          <p:nvPr/>
        </p:nvSpPr>
        <p:spPr bwMode="auto">
          <a:xfrm>
            <a:off x="6969224" y="4047530"/>
            <a:ext cx="312261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2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раз, на общую сумму </a:t>
            </a:r>
            <a:r>
              <a:rPr lang="ru-RU" altLang="ru-RU" sz="12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584 млн </a:t>
            </a:r>
            <a:r>
              <a:rPr lang="ru-RU" altLang="ru-RU" sz="1200" b="1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тг</a:t>
            </a:r>
            <a:endParaRPr lang="ru-RU" altLang="ru-RU" sz="1200" b="1" dirty="0">
              <a:solidFill>
                <a:srgbClr val="1F497D"/>
              </a:solidFill>
              <a:latin typeface="Arial" panose="020B0604020202020204" pitchFamily="34" charset="0"/>
              <a:ea typeface="Helvetica Neue"/>
              <a:cs typeface="Helvetica Neue"/>
            </a:endParaRPr>
          </a:p>
        </p:txBody>
      </p:sp>
      <p:sp>
        <p:nvSpPr>
          <p:cNvPr id="25" name="Прямоугольник: скругленные углы 106"/>
          <p:cNvSpPr/>
          <p:nvPr/>
        </p:nvSpPr>
        <p:spPr bwMode="auto">
          <a:xfrm>
            <a:off x="6048474" y="3935204"/>
            <a:ext cx="920750" cy="501650"/>
          </a:xfrm>
          <a:prstGeom prst="roundRect">
            <a:avLst/>
          </a:prstGeom>
          <a:solidFill>
            <a:srgbClr val="1740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x-none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 bwMode="auto">
          <a:xfrm>
            <a:off x="5759451" y="3739753"/>
            <a:ext cx="4018085" cy="841375"/>
          </a:xfrm>
          <a:prstGeom prst="rect">
            <a:avLst/>
          </a:prstGeom>
          <a:noFill/>
          <a:ln w="3175">
            <a:solidFill>
              <a:srgbClr val="1740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38">
              <a:latin typeface="Arial" pitchFamily="34" charset="0"/>
              <a:cs typeface="Arial" pitchFamily="34" charset="0"/>
            </a:endParaRPr>
          </a:p>
        </p:txBody>
      </p:sp>
      <p:sp>
        <p:nvSpPr>
          <p:cNvPr id="27661" name="Прямоугольник 35"/>
          <p:cNvSpPr>
            <a:spLocks noChangeArrowheads="1"/>
          </p:cNvSpPr>
          <p:nvPr/>
        </p:nvSpPr>
        <p:spPr bwMode="auto">
          <a:xfrm>
            <a:off x="6166644" y="3585864"/>
            <a:ext cx="2255838" cy="30777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400" b="1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ПРЕМИРОВАНИЕ</a:t>
            </a:r>
          </a:p>
        </p:txBody>
      </p:sp>
      <p:graphicFrame>
        <p:nvGraphicFramePr>
          <p:cNvPr id="4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7944479"/>
              </p:ext>
            </p:extLst>
          </p:nvPr>
        </p:nvGraphicFramePr>
        <p:xfrm>
          <a:off x="5642048" y="888604"/>
          <a:ext cx="4211952" cy="2336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2227422"/>
              </p:ext>
            </p:extLst>
          </p:nvPr>
        </p:nvGraphicFramePr>
        <p:xfrm>
          <a:off x="1424608" y="922084"/>
          <a:ext cx="3818705" cy="22858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6" name="Прямоугольник 25"/>
          <p:cNvSpPr/>
          <p:nvPr/>
        </p:nvSpPr>
        <p:spPr bwMode="auto">
          <a:xfrm>
            <a:off x="1133574" y="3715879"/>
            <a:ext cx="4454525" cy="2592288"/>
          </a:xfrm>
          <a:prstGeom prst="rect">
            <a:avLst/>
          </a:prstGeom>
          <a:noFill/>
          <a:ln w="3175">
            <a:solidFill>
              <a:srgbClr val="1740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38">
              <a:latin typeface="Arial" pitchFamily="34" charset="0"/>
              <a:cs typeface="Arial" pitchFamily="34" charset="0"/>
            </a:endParaRPr>
          </a:p>
        </p:txBody>
      </p:sp>
      <p:sp>
        <p:nvSpPr>
          <p:cNvPr id="27666" name="Прямоугольник 35"/>
          <p:cNvSpPr>
            <a:spLocks noChangeArrowheads="1"/>
          </p:cNvSpPr>
          <p:nvPr/>
        </p:nvSpPr>
        <p:spPr bwMode="auto">
          <a:xfrm>
            <a:off x="1846188" y="3627427"/>
            <a:ext cx="3898900" cy="30777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1400" b="1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3" name="Диаграмма 22">
            <a:extLst>
              <a:ext uri="{FF2B5EF4-FFF2-40B4-BE49-F238E27FC236}">
                <a16:creationId xmlns:a16="http://schemas.microsoft.com/office/drawing/2014/main" id="{1AB90EF9-F7E3-4906-A523-10F7BEF6B7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645129"/>
              </p:ext>
            </p:extLst>
          </p:nvPr>
        </p:nvGraphicFramePr>
        <p:xfrm>
          <a:off x="1172382" y="3627427"/>
          <a:ext cx="4494212" cy="3042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9097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TextBox 4">
            <a:extLst>
              <a:ext uri="{FF2B5EF4-FFF2-40B4-BE49-F238E27FC236}">
                <a16:creationId xmlns:a16="http://schemas.microsoft.com/office/drawing/2014/main" id="{3B91C3F0-0AEE-456C-9260-0AA9852BE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882" y="146321"/>
            <a:ext cx="308451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400" b="1" dirty="0">
                <a:solidFill>
                  <a:srgbClr val="1F497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УСТОЙЧИВОЕ</a:t>
            </a:r>
            <a:r>
              <a:rPr lang="ru-RU" altLang="ru-RU" sz="14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b="1" dirty="0">
                <a:solidFill>
                  <a:srgbClr val="1F497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РАЗВИТИЕ</a:t>
            </a:r>
            <a:r>
              <a:rPr lang="ru-RU" altLang="ru-RU" sz="14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1748" name="Рисунок 7">
            <a:extLst>
              <a:ext uri="{FF2B5EF4-FFF2-40B4-BE49-F238E27FC236}">
                <a16:creationId xmlns:a16="http://schemas.microsoft.com/office/drawing/2014/main" id="{9008E2E3-4BA0-479D-BEF4-4C039B227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549275"/>
            <a:ext cx="2754313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Рисунок 8">
            <a:extLst>
              <a:ext uri="{FF2B5EF4-FFF2-40B4-BE49-F238E27FC236}">
                <a16:creationId xmlns:a16="http://schemas.microsoft.com/office/drawing/2014/main" id="{E9144243-3AE5-4BDC-8156-49990F43B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602" y="762255"/>
            <a:ext cx="1079500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TextBox 11">
            <a:extLst>
              <a:ext uri="{FF2B5EF4-FFF2-40B4-BE49-F238E27FC236}">
                <a16:creationId xmlns:a16="http://schemas.microsoft.com/office/drawing/2014/main" id="{BC7826CF-556B-49CD-9ED6-32AE1D578B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7389" y="476672"/>
            <a:ext cx="5133891" cy="298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1450" indent="-1714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endParaRPr lang="ru-RU" altLang="ru-RU" sz="11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Антикоррупционная политика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Концепция воспитательной работы и молодежной политики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Политика в области устойчивого инвестирования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Политика по борьбе с дискриминацией и преследованиями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Политика по достижению НУЭУ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Политика устойчивого развития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Политика устойчивого развития – план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Положение о конкурсе стартап-проектов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Правила этики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развития на 2023-2029 годы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ru-RU" altLang="ru-RU" sz="11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ru-RU" altLang="ru-RU" sz="11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ru-RU" altLang="ru-RU" sz="11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ru-RU" altLang="ru-RU" sz="11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ru-RU" altLang="ru-RU" sz="11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ru-RU" altLang="ru-RU" sz="11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ru-RU" altLang="ru-RU" sz="11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ru-RU" altLang="ru-RU" sz="11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752" name="TextBox 15">
            <a:extLst>
              <a:ext uri="{FF2B5EF4-FFF2-40B4-BE49-F238E27FC236}">
                <a16:creationId xmlns:a16="http://schemas.microsoft.com/office/drawing/2014/main" id="{2419F8AF-5CD8-4278-9E76-9C67BBC59B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5598" y="4935670"/>
            <a:ext cx="3600401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1450" indent="-1714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kk-KZ" altLang="ru-RU" sz="9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«ҚЫЗҒАЛДАҚ» клуб для девушек – среда </a:t>
            </a:r>
            <a:r>
              <a:rPr lang="ru-RU" altLang="ru-RU" sz="900" dirty="0">
                <a:solidFill>
                  <a:srgbClr val="1F497D"/>
                </a:solidFill>
                <a:latin typeface="Arial Unicode MS"/>
              </a:rPr>
              <a:t>для развития духовных, нравственных, этических и национальных ценностей</a:t>
            </a:r>
            <a:r>
              <a:rPr lang="ru-RU" altLang="ru-RU" sz="500" dirty="0">
                <a:solidFill>
                  <a:srgbClr val="1F497D"/>
                </a:solidFill>
              </a:rPr>
              <a:t> </a:t>
            </a:r>
            <a:endParaRPr lang="ru-RU" altLang="ru-RU" sz="1600" dirty="0">
              <a:solidFill>
                <a:srgbClr val="1F497D"/>
              </a:solidFill>
              <a:latin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endParaRPr lang="kk-KZ" altLang="ru-RU" sz="9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endParaRPr lang="kk-KZ" altLang="ru-RU" sz="9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kk-KZ" altLang="ru-RU" sz="9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Клуб EcoLife  – </a:t>
            </a:r>
            <a:r>
              <a:rPr lang="ru-RU" altLang="ru-RU" sz="900" dirty="0">
                <a:solidFill>
                  <a:srgbClr val="1F497D"/>
                </a:solidFill>
                <a:latin typeface="Arial Unicode MS"/>
              </a:rPr>
              <a:t>повышение осведомленности об окружающей среде, продвижение экологических инициатив и ответственного образа жизни</a:t>
            </a:r>
            <a:r>
              <a:rPr lang="ru-RU" altLang="ru-RU" sz="500" dirty="0">
                <a:solidFill>
                  <a:srgbClr val="1F497D"/>
                </a:solidFill>
              </a:rPr>
              <a:t> </a:t>
            </a:r>
            <a:endParaRPr lang="ru-RU" altLang="ru-RU" sz="1600" dirty="0">
              <a:solidFill>
                <a:srgbClr val="1F497D"/>
              </a:solidFill>
              <a:latin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endParaRPr lang="kk-KZ" altLang="ru-RU" sz="9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endParaRPr lang="kk-KZ" altLang="ru-RU" sz="9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kk-KZ" altLang="ru-RU" sz="9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«КЕМЕЛ ТҰЛҒА» студенческая организация – </a:t>
            </a:r>
            <a:r>
              <a:rPr lang="ru-RU" altLang="ru-RU" sz="900" dirty="0">
                <a:solidFill>
                  <a:srgbClr val="1F497D"/>
                </a:solidFill>
                <a:latin typeface="Arial Unicode MS"/>
              </a:rPr>
              <a:t>совершенствование навыков межличностного общения/цифровых навыков, поддержка инициатив, налаживание связей со старшим поколением</a:t>
            </a:r>
            <a:r>
              <a:rPr lang="ru-RU" altLang="ru-RU" sz="500" dirty="0">
                <a:solidFill>
                  <a:srgbClr val="1F497D"/>
                </a:solidFill>
              </a:rPr>
              <a:t> </a:t>
            </a:r>
            <a:endParaRPr lang="ru-RU" altLang="ru-RU" sz="1600" dirty="0">
              <a:solidFill>
                <a:srgbClr val="1F497D"/>
              </a:solidFill>
              <a:latin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endParaRPr lang="kk-KZ" altLang="ru-RU" sz="9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kk-KZ" altLang="ru-RU" sz="12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755" name="TextBox 22">
            <a:extLst>
              <a:ext uri="{FF2B5EF4-FFF2-40B4-BE49-F238E27FC236}">
                <a16:creationId xmlns:a16="http://schemas.microsoft.com/office/drawing/2014/main" id="{BD8099AC-689D-451D-A76D-C65131851C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0175" y="2611418"/>
            <a:ext cx="25209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12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 Sustainability Rankings 202</a:t>
            </a:r>
            <a:r>
              <a:rPr lang="kk-KZ" altLang="ru-RU" sz="12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altLang="ru-RU" sz="12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занял место в диапазоне 1501+ среди 2001 вузов </a:t>
            </a: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96F2F1EC-C51B-42AC-944A-5EEC7A10021B}"/>
              </a:ext>
            </a:extLst>
          </p:cNvPr>
          <p:cNvCxnSpPr>
            <a:cxnSpLocks/>
          </p:cNvCxnSpPr>
          <p:nvPr/>
        </p:nvCxnSpPr>
        <p:spPr>
          <a:xfrm flipV="1">
            <a:off x="108876" y="2441290"/>
            <a:ext cx="9705975" cy="31167"/>
          </a:xfrm>
          <a:prstGeom prst="line">
            <a:avLst/>
          </a:prstGeom>
          <a:ln w="19050">
            <a:solidFill>
              <a:srgbClr val="17406D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B055B446-AF48-43F9-837E-419412398FAD}"/>
              </a:ext>
            </a:extLst>
          </p:cNvPr>
          <p:cNvCxnSpPr>
            <a:cxnSpLocks/>
          </p:cNvCxnSpPr>
          <p:nvPr/>
        </p:nvCxnSpPr>
        <p:spPr bwMode="auto">
          <a:xfrm flipH="1">
            <a:off x="108876" y="4817059"/>
            <a:ext cx="9705975" cy="0"/>
          </a:xfrm>
          <a:prstGeom prst="line">
            <a:avLst/>
          </a:prstGeom>
          <a:ln w="19050">
            <a:solidFill>
              <a:srgbClr val="17406D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7041827"/>
              </p:ext>
            </p:extLst>
          </p:nvPr>
        </p:nvGraphicFramePr>
        <p:xfrm>
          <a:off x="2222569" y="4909114"/>
          <a:ext cx="2994788" cy="18840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83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64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67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17365D"/>
                          </a:solidFill>
                          <a:highlight>
                            <a:srgbClr val="FFFFFF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UI Green </a:t>
                      </a:r>
                      <a:r>
                        <a:rPr lang="ru-RU" sz="1400" dirty="0" err="1">
                          <a:solidFill>
                            <a:srgbClr val="17365D"/>
                          </a:solidFill>
                          <a:highlight>
                            <a:srgbClr val="FFFFFF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Metric</a:t>
                      </a:r>
                      <a:r>
                        <a:rPr lang="ru-RU" sz="1400" dirty="0">
                          <a:solidFill>
                            <a:srgbClr val="17365D"/>
                          </a:solidFill>
                          <a:highlight>
                            <a:srgbClr val="FFFFFF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World University </a:t>
                      </a:r>
                      <a:r>
                        <a:rPr lang="ru-RU" sz="1400" dirty="0" err="1">
                          <a:solidFill>
                            <a:srgbClr val="17365D"/>
                          </a:solidFill>
                          <a:highlight>
                            <a:srgbClr val="FFFFFF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Ranking</a:t>
                      </a:r>
                      <a:r>
                        <a:rPr lang="ru-RU" sz="1400" dirty="0">
                          <a:solidFill>
                            <a:srgbClr val="17365D"/>
                          </a:solidFill>
                          <a:highlight>
                            <a:srgbClr val="FFFFFF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7178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012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>
                          <a:solidFill>
                            <a:srgbClr val="17365D"/>
                          </a:solidFill>
                          <a:highlight>
                            <a:srgbClr val="FFFFFF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662-е место в мире, 8-е место среди казахстанских вузов </a:t>
                      </a:r>
                    </a:p>
                    <a:p>
                      <a:pPr marL="0" algn="l" defTabSz="914400" rtl="0" eaLnBrk="1" latinLnBrk="0" hangingPunct="1"/>
                      <a:endParaRPr lang="ru-RU" sz="1100" kern="1200" dirty="0">
                        <a:solidFill>
                          <a:srgbClr val="17365D"/>
                        </a:solidFill>
                        <a:highlight>
                          <a:srgbClr val="FFFFFF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rgbClr val="17365D"/>
                          </a:solidFill>
                          <a:highlight>
                            <a:srgbClr val="FFFFFF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538-е место в мире, </a:t>
                      </a:r>
                    </a:p>
                    <a:p>
                      <a:r>
                        <a:rPr lang="ru-RU" sz="1100" dirty="0">
                          <a:solidFill>
                            <a:srgbClr val="17365D"/>
                          </a:solidFill>
                          <a:highlight>
                            <a:srgbClr val="FFFFFF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5-е место среди казахстанских вузов 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4" name="Freeform 5">
            <a:extLst>
              <a:ext uri="{FF2B5EF4-FFF2-40B4-BE49-F238E27FC236}">
                <a16:creationId xmlns:a16="http://schemas.microsoft.com/office/drawing/2014/main" id="{B6735531-619A-4A3C-B645-EFFD11B68FD8}"/>
              </a:ext>
            </a:extLst>
          </p:cNvPr>
          <p:cNvSpPr/>
          <p:nvPr/>
        </p:nvSpPr>
        <p:spPr>
          <a:xfrm>
            <a:off x="5515751" y="4881874"/>
            <a:ext cx="628806" cy="600569"/>
          </a:xfrm>
          <a:custGeom>
            <a:avLst/>
            <a:gdLst/>
            <a:ahLst/>
            <a:cxnLst/>
            <a:rect l="l" t="t" r="r" b="b"/>
            <a:pathLst>
              <a:path w="3065093" h="3455948">
                <a:moveTo>
                  <a:pt x="0" y="0"/>
                </a:moveTo>
                <a:lnTo>
                  <a:pt x="3065093" y="0"/>
                </a:lnTo>
                <a:lnTo>
                  <a:pt x="3065093" y="3455948"/>
                </a:lnTo>
                <a:lnTo>
                  <a:pt x="0" y="34559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730" t="-9478" r="-23917" b="-25905"/>
            </a:stretch>
          </a:blipFill>
        </p:spPr>
      </p:sp>
      <p:sp>
        <p:nvSpPr>
          <p:cNvPr id="35" name="Freeform 7">
            <a:extLst>
              <a:ext uri="{FF2B5EF4-FFF2-40B4-BE49-F238E27FC236}">
                <a16:creationId xmlns:a16="http://schemas.microsoft.com/office/drawing/2014/main" id="{6682B300-C934-4A8C-AABC-D2C4A81E45D0}"/>
              </a:ext>
            </a:extLst>
          </p:cNvPr>
          <p:cNvSpPr/>
          <p:nvPr/>
        </p:nvSpPr>
        <p:spPr>
          <a:xfrm>
            <a:off x="5530923" y="6104604"/>
            <a:ext cx="628805" cy="602648"/>
          </a:xfrm>
          <a:custGeom>
            <a:avLst/>
            <a:gdLst/>
            <a:ahLst/>
            <a:cxnLst/>
            <a:rect l="l" t="t" r="r" b="b"/>
            <a:pathLst>
              <a:path w="3439813" h="3254159">
                <a:moveTo>
                  <a:pt x="0" y="0"/>
                </a:moveTo>
                <a:lnTo>
                  <a:pt x="3439813" y="0"/>
                </a:lnTo>
                <a:lnTo>
                  <a:pt x="3439813" y="3254159"/>
                </a:lnTo>
                <a:lnTo>
                  <a:pt x="0" y="325415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2954" t="-11203" r="-13739" b="-22718"/>
            </a:stretch>
          </a:blipFill>
        </p:spPr>
      </p:sp>
      <p:sp>
        <p:nvSpPr>
          <p:cNvPr id="36" name="Freeform 6">
            <a:extLst>
              <a:ext uri="{FF2B5EF4-FFF2-40B4-BE49-F238E27FC236}">
                <a16:creationId xmlns:a16="http://schemas.microsoft.com/office/drawing/2014/main" id="{C2D1E3A8-B46A-4E37-A02C-F187B46CCBB7}"/>
              </a:ext>
            </a:extLst>
          </p:cNvPr>
          <p:cNvSpPr/>
          <p:nvPr/>
        </p:nvSpPr>
        <p:spPr>
          <a:xfrm>
            <a:off x="5457056" y="5516237"/>
            <a:ext cx="776536" cy="593273"/>
          </a:xfrm>
          <a:custGeom>
            <a:avLst/>
            <a:gdLst/>
            <a:ahLst/>
            <a:cxnLst/>
            <a:rect l="l" t="t" r="r" b="b"/>
            <a:pathLst>
              <a:path w="2542581" h="3553921">
                <a:moveTo>
                  <a:pt x="0" y="0"/>
                </a:moveTo>
                <a:lnTo>
                  <a:pt x="2542581" y="0"/>
                </a:lnTo>
                <a:lnTo>
                  <a:pt x="2542581" y="3553921"/>
                </a:lnTo>
                <a:lnTo>
                  <a:pt x="0" y="355392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47367" t="-10689" r="-37159" b="-21326"/>
            </a:stretch>
          </a:blipFill>
        </p:spPr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754" y="2555879"/>
            <a:ext cx="1461384" cy="1461384"/>
          </a:xfrm>
          <a:prstGeom prst="rect">
            <a:avLst/>
          </a:prstGeom>
        </p:spPr>
      </p:pic>
      <p:grpSp>
        <p:nvGrpSpPr>
          <p:cNvPr id="27" name="object 47"/>
          <p:cNvGrpSpPr/>
          <p:nvPr/>
        </p:nvGrpSpPr>
        <p:grpSpPr>
          <a:xfrm>
            <a:off x="2245745" y="3504257"/>
            <a:ext cx="2954020" cy="1097280"/>
            <a:chOff x="3899915" y="5327903"/>
            <a:chExt cx="2954020" cy="1097280"/>
          </a:xfrm>
        </p:grpSpPr>
        <p:pic>
          <p:nvPicPr>
            <p:cNvPr id="29" name="object 4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899915" y="5327903"/>
              <a:ext cx="1472184" cy="1089659"/>
            </a:xfrm>
            <a:prstGeom prst="rect">
              <a:avLst/>
            </a:prstGeom>
          </p:spPr>
        </p:pic>
        <p:pic>
          <p:nvPicPr>
            <p:cNvPr id="30" name="object 4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362955" y="5333999"/>
              <a:ext cx="1490472" cy="1091184"/>
            </a:xfrm>
            <a:prstGeom prst="rect">
              <a:avLst/>
            </a:prstGeom>
          </p:spPr>
        </p:pic>
      </p:grpSp>
      <p:sp>
        <p:nvSpPr>
          <p:cNvPr id="31" name="object 15"/>
          <p:cNvSpPr txBox="1"/>
          <p:nvPr/>
        </p:nvSpPr>
        <p:spPr>
          <a:xfrm>
            <a:off x="7043049" y="2608083"/>
            <a:ext cx="1729739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050" b="1" dirty="0">
                <a:solidFill>
                  <a:srgbClr val="1F497D"/>
                </a:solidFill>
                <a:latin typeface="Arial"/>
                <a:cs typeface="Arial"/>
              </a:rPr>
              <a:t>THE</a:t>
            </a:r>
            <a:r>
              <a:rPr sz="1050" b="1" spc="-30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F497D"/>
                </a:solidFill>
                <a:latin typeface="Arial"/>
                <a:cs typeface="Arial"/>
              </a:rPr>
              <a:t>Impact</a:t>
            </a:r>
            <a:r>
              <a:rPr sz="1050" b="1" spc="-20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F497D"/>
                </a:solidFill>
                <a:latin typeface="Arial"/>
                <a:cs typeface="Arial"/>
              </a:rPr>
              <a:t>Rankings</a:t>
            </a:r>
            <a:r>
              <a:rPr sz="1050" b="1" spc="-40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sz="1050" b="1" spc="-20" dirty="0">
                <a:solidFill>
                  <a:srgbClr val="1F497D"/>
                </a:solidFill>
                <a:latin typeface="Arial"/>
                <a:cs typeface="Arial"/>
              </a:rPr>
              <a:t>2025</a:t>
            </a:r>
            <a:endParaRPr sz="1050" dirty="0">
              <a:solidFill>
                <a:srgbClr val="1F497D"/>
              </a:solidFill>
              <a:latin typeface="Arial"/>
              <a:cs typeface="Arial"/>
            </a:endParaRPr>
          </a:p>
        </p:txBody>
      </p:sp>
      <p:pic>
        <p:nvPicPr>
          <p:cNvPr id="32" name="object 3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463417" y="2903757"/>
            <a:ext cx="608076" cy="608076"/>
          </a:xfrm>
          <a:prstGeom prst="rect">
            <a:avLst/>
          </a:prstGeom>
        </p:spPr>
      </p:pic>
      <p:sp>
        <p:nvSpPr>
          <p:cNvPr id="33" name="object 31"/>
          <p:cNvSpPr txBox="1"/>
          <p:nvPr/>
        </p:nvSpPr>
        <p:spPr>
          <a:xfrm>
            <a:off x="6106646" y="3101625"/>
            <a:ext cx="430530" cy="26096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sz="800" spc="-10" dirty="0">
                <a:solidFill>
                  <a:srgbClr val="001F5F"/>
                </a:solidFill>
                <a:latin typeface="Arial MT"/>
                <a:cs typeface="Arial MT"/>
              </a:rPr>
              <a:t>601</a:t>
            </a:r>
            <a:r>
              <a:rPr sz="8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–</a:t>
            </a:r>
            <a:r>
              <a:rPr sz="800" spc="-10" dirty="0">
                <a:solidFill>
                  <a:srgbClr val="001F5F"/>
                </a:solidFill>
                <a:latin typeface="Arial MT"/>
                <a:cs typeface="Arial MT"/>
              </a:rPr>
              <a:t>800</a:t>
            </a:r>
            <a:endParaRPr sz="800" dirty="0">
              <a:latin typeface="Arial MT"/>
              <a:cs typeface="Arial MT"/>
            </a:endParaRPr>
          </a:p>
          <a:p>
            <a:pPr marL="12700">
              <a:spcBef>
                <a:spcPts val="10"/>
              </a:spcBef>
            </a:pPr>
            <a:r>
              <a:rPr sz="8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место</a:t>
            </a:r>
            <a:endParaRPr sz="800" dirty="0">
              <a:latin typeface="Microsoft Sans Serif"/>
              <a:cs typeface="Microsoft Sans Serif"/>
            </a:endParaRPr>
          </a:p>
        </p:txBody>
      </p:sp>
      <p:grpSp>
        <p:nvGrpSpPr>
          <p:cNvPr id="37" name="object 32"/>
          <p:cNvGrpSpPr/>
          <p:nvPr/>
        </p:nvGrpSpPr>
        <p:grpSpPr>
          <a:xfrm>
            <a:off x="6575620" y="2951002"/>
            <a:ext cx="2651760" cy="565785"/>
            <a:chOff x="1336547" y="3764279"/>
            <a:chExt cx="2651760" cy="565785"/>
          </a:xfrm>
        </p:grpSpPr>
        <p:pic>
          <p:nvPicPr>
            <p:cNvPr id="38" name="object 3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36547" y="3764279"/>
              <a:ext cx="566928" cy="565404"/>
            </a:xfrm>
            <a:prstGeom prst="rect">
              <a:avLst/>
            </a:prstGeom>
          </p:spPr>
        </p:pic>
        <p:pic>
          <p:nvPicPr>
            <p:cNvPr id="39" name="object 3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63851" y="3765803"/>
              <a:ext cx="551688" cy="563880"/>
            </a:xfrm>
            <a:prstGeom prst="rect">
              <a:avLst/>
            </a:prstGeom>
          </p:spPr>
        </p:pic>
        <p:pic>
          <p:nvPicPr>
            <p:cNvPr id="40" name="object 3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340863" y="3764279"/>
              <a:ext cx="1647443" cy="565404"/>
            </a:xfrm>
            <a:prstGeom prst="rect">
              <a:avLst/>
            </a:prstGeom>
          </p:spPr>
        </p:pic>
      </p:grpSp>
      <p:sp>
        <p:nvSpPr>
          <p:cNvPr id="41" name="object 36"/>
          <p:cNvSpPr txBox="1"/>
          <p:nvPr/>
        </p:nvSpPr>
        <p:spPr>
          <a:xfrm>
            <a:off x="9296189" y="3093805"/>
            <a:ext cx="640716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10" dirty="0">
                <a:solidFill>
                  <a:srgbClr val="001F5F"/>
                </a:solidFill>
                <a:latin typeface="Arial MT"/>
                <a:cs typeface="Arial MT"/>
              </a:rPr>
              <a:t>801</a:t>
            </a:r>
            <a:r>
              <a:rPr sz="9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–1000</a:t>
            </a:r>
            <a:r>
              <a:rPr sz="900" spc="1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9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место</a:t>
            </a:r>
            <a:endParaRPr sz="900" dirty="0">
              <a:latin typeface="Microsoft Sans Serif"/>
              <a:cs typeface="Microsoft Sans Serif"/>
            </a:endParaRPr>
          </a:p>
        </p:txBody>
      </p:sp>
      <p:pic>
        <p:nvPicPr>
          <p:cNvPr id="42" name="object 37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469514" y="3598702"/>
            <a:ext cx="608076" cy="608076"/>
          </a:xfrm>
          <a:prstGeom prst="rect">
            <a:avLst/>
          </a:prstGeom>
        </p:spPr>
      </p:pic>
      <p:sp>
        <p:nvSpPr>
          <p:cNvPr id="44" name="object 38"/>
          <p:cNvSpPr txBox="1"/>
          <p:nvPr/>
        </p:nvSpPr>
        <p:spPr>
          <a:xfrm>
            <a:off x="6124935" y="3741196"/>
            <a:ext cx="311785" cy="26096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sz="800" spc="-20" dirty="0">
                <a:solidFill>
                  <a:srgbClr val="001F5F"/>
                </a:solidFill>
                <a:latin typeface="Arial MT"/>
                <a:cs typeface="Arial MT"/>
              </a:rPr>
              <a:t>801+</a:t>
            </a:r>
            <a:endParaRPr sz="800">
              <a:latin typeface="Arial MT"/>
              <a:cs typeface="Arial MT"/>
            </a:endParaRPr>
          </a:p>
          <a:p>
            <a:pPr marL="12700">
              <a:spcBef>
                <a:spcPts val="10"/>
              </a:spcBef>
            </a:pPr>
            <a:r>
              <a:rPr sz="8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место</a:t>
            </a:r>
            <a:endParaRPr sz="800">
              <a:latin typeface="Microsoft Sans Serif"/>
              <a:cs typeface="Microsoft Sans Serif"/>
            </a:endParaRPr>
          </a:p>
        </p:txBody>
      </p:sp>
      <p:grpSp>
        <p:nvGrpSpPr>
          <p:cNvPr id="45" name="object 39"/>
          <p:cNvGrpSpPr/>
          <p:nvPr/>
        </p:nvGrpSpPr>
        <p:grpSpPr>
          <a:xfrm>
            <a:off x="6566475" y="3629182"/>
            <a:ext cx="2707005" cy="559435"/>
            <a:chOff x="1327403" y="4442459"/>
            <a:chExt cx="2707005" cy="559435"/>
          </a:xfrm>
        </p:grpSpPr>
        <p:pic>
          <p:nvPicPr>
            <p:cNvPr id="46" name="object 4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327403" y="4443983"/>
              <a:ext cx="1121663" cy="557783"/>
            </a:xfrm>
            <a:prstGeom prst="rect">
              <a:avLst/>
            </a:prstGeom>
          </p:spPr>
        </p:pic>
        <p:pic>
          <p:nvPicPr>
            <p:cNvPr id="47" name="object 4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401823" y="4443983"/>
              <a:ext cx="1104900" cy="557783"/>
            </a:xfrm>
            <a:prstGeom prst="rect">
              <a:avLst/>
            </a:prstGeom>
          </p:spPr>
        </p:pic>
        <p:pic>
          <p:nvPicPr>
            <p:cNvPr id="48" name="object 4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448811" y="4442459"/>
              <a:ext cx="585215" cy="557783"/>
            </a:xfrm>
            <a:prstGeom prst="rect">
              <a:avLst/>
            </a:prstGeom>
          </p:spPr>
        </p:pic>
      </p:grpSp>
      <p:sp>
        <p:nvSpPr>
          <p:cNvPr id="49" name="object 43"/>
          <p:cNvSpPr txBox="1"/>
          <p:nvPr/>
        </p:nvSpPr>
        <p:spPr>
          <a:xfrm>
            <a:off x="9321862" y="3741196"/>
            <a:ext cx="35102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dirty="0">
                <a:solidFill>
                  <a:srgbClr val="001F5F"/>
                </a:solidFill>
                <a:latin typeface="Microsoft Sans Serif"/>
                <a:cs typeface="Microsoft Sans Serif"/>
              </a:rPr>
              <a:t>1001+</a:t>
            </a:r>
            <a:r>
              <a:rPr sz="9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9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место</a:t>
            </a:r>
            <a:endParaRPr sz="900" dirty="0">
              <a:latin typeface="Microsoft Sans Serif"/>
              <a:cs typeface="Microsoft Sans Serif"/>
            </a:endParaRPr>
          </a:p>
        </p:txBody>
      </p: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148E3C07-F7DA-485D-A6CC-E310E5694985}"/>
              </a:ext>
            </a:extLst>
          </p:cNvPr>
          <p:cNvCxnSpPr>
            <a:cxnSpLocks/>
          </p:cNvCxnSpPr>
          <p:nvPr/>
        </p:nvCxnSpPr>
        <p:spPr>
          <a:xfrm flipV="1">
            <a:off x="5385048" y="2489120"/>
            <a:ext cx="0" cy="4218132"/>
          </a:xfrm>
          <a:prstGeom prst="line">
            <a:avLst/>
          </a:prstGeom>
          <a:ln w="19050">
            <a:solidFill>
              <a:srgbClr val="17406D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Gambar 8"/>
          <p:cNvPicPr/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5920" y="5270680"/>
            <a:ext cx="1011555" cy="8997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31">
            <a:extLst>
              <a:ext uri="{FF2B5EF4-FFF2-40B4-BE49-F238E27FC236}">
                <a16:creationId xmlns:a16="http://schemas.microsoft.com/office/drawing/2014/main" id="{339343C7-3D8D-B279-5A64-CF794770F2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175792" y="117374"/>
            <a:ext cx="9906000" cy="31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defTabSz="84296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ru-RU" sz="1400" b="1" dirty="0">
                <a:solidFill>
                  <a:srgbClr val="1F497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КОРПОРАТИВНОЕ</a:t>
            </a:r>
            <a:r>
              <a:rPr lang="ru-RU" altLang="ru-RU" sz="1600" b="1" dirty="0">
                <a:solidFill>
                  <a:srgbClr val="1F497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b="1" dirty="0">
                <a:solidFill>
                  <a:srgbClr val="1F497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УПРАВЛЕНИЕ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F7660DE5-ED21-33D6-8403-8ACB53F718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4202039"/>
              </p:ext>
            </p:extLst>
          </p:nvPr>
        </p:nvGraphicFramePr>
        <p:xfrm>
          <a:off x="1136576" y="1304980"/>
          <a:ext cx="8496943" cy="45722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5529">
                  <a:extLst>
                    <a:ext uri="{9D8B030D-6E8A-4147-A177-3AD203B41FA5}">
                      <a16:colId xmlns:a16="http://schemas.microsoft.com/office/drawing/2014/main" val="2418617713"/>
                    </a:ext>
                  </a:extLst>
                </a:gridCol>
                <a:gridCol w="1659559">
                  <a:extLst>
                    <a:ext uri="{9D8B030D-6E8A-4147-A177-3AD203B41FA5}">
                      <a16:colId xmlns:a16="http://schemas.microsoft.com/office/drawing/2014/main" val="3333745233"/>
                    </a:ext>
                  </a:extLst>
                </a:gridCol>
                <a:gridCol w="3651031">
                  <a:extLst>
                    <a:ext uri="{9D8B030D-6E8A-4147-A177-3AD203B41FA5}">
                      <a16:colId xmlns:a16="http://schemas.microsoft.com/office/drawing/2014/main" val="531560275"/>
                    </a:ext>
                  </a:extLst>
                </a:gridCol>
                <a:gridCol w="2920824">
                  <a:extLst>
                    <a:ext uri="{9D8B030D-6E8A-4147-A177-3AD203B41FA5}">
                      <a16:colId xmlns:a16="http://schemas.microsoft.com/office/drawing/2014/main" val="3125509198"/>
                    </a:ext>
                  </a:extLst>
                </a:gridCol>
              </a:tblGrid>
              <a:tr h="2055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KZ" sz="11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549" marR="505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ФИО</a:t>
                      </a:r>
                      <a:endParaRPr lang="ru-KZ" sz="11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549" marR="505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Должность</a:t>
                      </a:r>
                      <a:endParaRPr lang="ru-KZ" sz="11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549" marR="505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Член Совета директоров с:</a:t>
                      </a:r>
                      <a:endParaRPr lang="ru-KZ" sz="11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549" marR="505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8606994"/>
                  </a:ext>
                </a:extLst>
              </a:tr>
              <a:tr h="6894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KZ" sz="11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549" marR="505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Нурбаев Орман Каримович</a:t>
                      </a:r>
                      <a:endParaRPr lang="ru-KZ" sz="11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549" marR="505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Председатель Совета директоров, независимый директор</a:t>
                      </a:r>
                      <a:endParaRPr lang="ru-KZ" sz="11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549" marR="505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Дата первого избрания 22.08.2023г.</a:t>
                      </a:r>
                      <a:endParaRPr lang="ru-KZ" sz="11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Дата второго избрания 13.10.2025 года</a:t>
                      </a:r>
                      <a:b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заявлению вышел из состава СД 15.12.2025</a:t>
                      </a:r>
                      <a:endParaRPr lang="ru-KZ" sz="11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549" marR="505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1405518"/>
                  </a:ext>
                </a:extLst>
              </a:tr>
              <a:tr h="6685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KZ" sz="11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549" marR="505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Қожахмет</a:t>
                      </a: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Мадияр</a:t>
                      </a: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Дүйсенбайұлы</a:t>
                      </a:r>
                      <a:endParaRPr lang="ru-KZ" sz="11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549" marR="505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Руководитель аппарата Министерства науки и высшего образования Республики Казахстан</a:t>
                      </a:r>
                      <a:endParaRPr lang="ru-KZ" sz="11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549" marR="505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Дата первого избрания 26.04.2024г. </a:t>
                      </a:r>
                      <a:endParaRPr lang="ru-KZ" sz="11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Дата второго избрания 13.10.2025 года</a:t>
                      </a:r>
                      <a:endParaRPr lang="ru-KZ" sz="11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 окончания полномочий: 29.12.2025</a:t>
                      </a:r>
                      <a:endParaRPr lang="ru-KZ" sz="11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549" marR="505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6421525"/>
                  </a:ext>
                </a:extLst>
              </a:tr>
              <a:tr h="908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KZ" sz="11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549" marR="505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Карибаева</a:t>
                      </a: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Мамыр</a:t>
                      </a: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Куанышевна</a:t>
                      </a:r>
                      <a:endParaRPr lang="ru-KZ" sz="11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549" marR="505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Главный эксперт Управления по работе с негосударственными юридическими лицами с государственным участием Комитета государственного имущества и приватизации Министерства финансов Республики Казахстан</a:t>
                      </a:r>
                      <a:endParaRPr lang="ru-KZ" sz="11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549" marR="505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Дата первого избрания с 22.08.2023г.</a:t>
                      </a:r>
                      <a:endParaRPr lang="ru-KZ" sz="11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Дата второго избрания 13.10.2025 года</a:t>
                      </a:r>
                      <a:endParaRPr lang="ru-KZ" sz="11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549" marR="505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4713320"/>
                  </a:ext>
                </a:extLst>
              </a:tr>
              <a:tr h="4295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4</a:t>
                      </a:r>
                      <a:endParaRPr lang="ru-KZ" sz="11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549" marR="505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Орынбеков Думан Рымгалиевич</a:t>
                      </a:r>
                      <a:endParaRPr lang="ru-KZ" sz="11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549" marR="505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Председатель Правления – Ректор НАО «Университет имени Шакарима»</a:t>
                      </a:r>
                      <a:endParaRPr lang="ru-KZ" sz="11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549" marR="505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Дата первого избрания с 21.07.2023 г.</a:t>
                      </a:r>
                      <a:endParaRPr lang="ru-KZ" sz="11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Дата второго избрания 13.10.2025 года </a:t>
                      </a:r>
                      <a:endParaRPr lang="ru-KZ" sz="11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549" marR="505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034674"/>
                  </a:ext>
                </a:extLst>
              </a:tr>
              <a:tr h="455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KZ" sz="11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549" marR="505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Молдакасимов Ербол Бахтиярович</a:t>
                      </a:r>
                      <a:endParaRPr lang="ru-KZ" sz="11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549" marR="505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Член Совета директоров, независимый директор</a:t>
                      </a:r>
                      <a:endParaRPr lang="ru-KZ" sz="11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549" marR="505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Дата первого избрания 5 октября 2022г. </a:t>
                      </a:r>
                      <a:endParaRPr lang="ru-KZ" sz="11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 окончания полномочий: 05.10.2025</a:t>
                      </a:r>
                      <a:endParaRPr lang="ru-KZ" sz="11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549" marR="505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8720503"/>
                  </a:ext>
                </a:extLst>
              </a:tr>
              <a:tr h="455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KZ" sz="11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549" marR="505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Мукашев Балтабек Кумарович</a:t>
                      </a:r>
                      <a:endParaRPr lang="ru-KZ" sz="11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549" marR="505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член Совета директоров, независимый директор</a:t>
                      </a:r>
                      <a:endParaRPr lang="ru-KZ" sz="11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549" marR="505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Дата первого избрания с 20.10.2022 г.</a:t>
                      </a:r>
                      <a:endParaRPr lang="ru-KZ" sz="11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Дата второго избрания 13.10.2025 года </a:t>
                      </a:r>
                      <a:endParaRPr lang="ru-KZ" sz="11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549" marR="505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1233600"/>
                  </a:ext>
                </a:extLst>
              </a:tr>
              <a:tr h="3567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KZ" sz="11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549" marR="505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Махмутова Меруерт Маутхановна</a:t>
                      </a:r>
                      <a:endParaRPr lang="ru-KZ" sz="11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549" marR="505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член Совета директоров, независимый директор</a:t>
                      </a:r>
                      <a:endParaRPr lang="ru-KZ" sz="11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549" marR="505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Дата первого избрания 13.10.2025</a:t>
                      </a:r>
                      <a:endParaRPr lang="ru-KZ" sz="11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549" marR="505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6840004"/>
                  </a:ext>
                </a:extLst>
              </a:tr>
              <a:tr h="4028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KZ" sz="11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549" marR="505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Закарья Кунсулу Дальтоновна</a:t>
                      </a:r>
                      <a:endParaRPr lang="ru-KZ" sz="11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549" marR="505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член Совета директоров, представитель Единственного акционера</a:t>
                      </a:r>
                      <a:endParaRPr lang="ru-KZ" sz="11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549" marR="505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Дата первого избрания </a:t>
                      </a:r>
                      <a:endParaRPr lang="ru-KZ" sz="11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29.12.2025 г.</a:t>
                      </a:r>
                      <a:endParaRPr lang="ru-KZ" sz="11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549" marR="505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968214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863CD41E-7DFD-1CA3-3D96-7EA5BB218875}"/>
              </a:ext>
            </a:extLst>
          </p:cNvPr>
          <p:cNvSpPr txBox="1"/>
          <p:nvPr/>
        </p:nvSpPr>
        <p:spPr>
          <a:xfrm>
            <a:off x="1051362" y="665767"/>
            <a:ext cx="8294126" cy="6559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 Совета директоров в 2025 году </a:t>
            </a:r>
            <a:endParaRPr lang="ru-KZ" sz="14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состав Совета директоров Общества в 2025 году входили следующие члены:</a:t>
            </a:r>
            <a:endParaRPr lang="ru-KZ" sz="14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7816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9" name="TextBox 22"/>
          <p:cNvSpPr txBox="1">
            <a:spLocks noChangeArrowheads="1"/>
          </p:cNvSpPr>
          <p:nvPr/>
        </p:nvSpPr>
        <p:spPr bwMode="auto">
          <a:xfrm>
            <a:off x="200472" y="116970"/>
            <a:ext cx="88582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kk-KZ" altLang="ru-RU" sz="1600" b="1" dirty="0">
                <a:solidFill>
                  <a:srgbClr val="1F497D"/>
                </a:solidFill>
                <a:latin typeface="Arial Black" panose="020B0A04020102020204" pitchFamily="34" charset="0"/>
                <a:cs typeface="Tahoma" panose="020B0604030504040204" pitchFamily="34" charset="0"/>
              </a:rPr>
              <a:t>СТРАТЕГИЧЕСКИЕ НАПРАВЛЕНИЯ РАЗВИТИЯ УНИВЕРСИТЕТА </a:t>
            </a:r>
            <a:endParaRPr lang="ru-RU" altLang="ru-RU" sz="1600" b="1" dirty="0">
              <a:solidFill>
                <a:srgbClr val="1F497D"/>
              </a:solidFill>
              <a:latin typeface="Arial Black" panose="020B0A0402010202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Прямоугольник: скругленные углы 23"/>
          <p:cNvSpPr/>
          <p:nvPr/>
        </p:nvSpPr>
        <p:spPr bwMode="auto">
          <a:xfrm>
            <a:off x="4462690" y="2358486"/>
            <a:ext cx="2024862" cy="472067"/>
          </a:xfrm>
          <a:prstGeom prst="roundRect">
            <a:avLst/>
          </a:prstGeom>
          <a:noFill/>
          <a:ln>
            <a:solidFill>
              <a:srgbClr val="17406D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9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качественной подготовки конкурентоспособных кадров</a:t>
            </a:r>
            <a:endParaRPr lang="en-US" sz="9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: скругленные углы 23"/>
          <p:cNvSpPr/>
          <p:nvPr/>
        </p:nvSpPr>
        <p:spPr bwMode="auto">
          <a:xfrm>
            <a:off x="4462690" y="3357092"/>
            <a:ext cx="2024862" cy="567389"/>
          </a:xfrm>
          <a:prstGeom prst="roundRect">
            <a:avLst/>
          </a:prstGeom>
          <a:noFill/>
          <a:ln>
            <a:solidFill>
              <a:srgbClr val="17406D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9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9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Интернационализация университета через расширение международного сотрудничества</a:t>
            </a:r>
          </a:p>
          <a:p>
            <a:pPr algn="ctr">
              <a:defRPr/>
            </a:pPr>
            <a:endParaRPr lang="en-US" sz="9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: скругленные углы 23"/>
          <p:cNvSpPr/>
          <p:nvPr/>
        </p:nvSpPr>
        <p:spPr bwMode="auto">
          <a:xfrm>
            <a:off x="4462690" y="4028880"/>
            <a:ext cx="2024862" cy="399442"/>
          </a:xfrm>
          <a:prstGeom prst="roundRect">
            <a:avLst/>
          </a:prstGeom>
          <a:noFill/>
          <a:ln>
            <a:solidFill>
              <a:srgbClr val="17406D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9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воспитательной и социальной работы обучающихся</a:t>
            </a:r>
            <a:endParaRPr lang="en-US" sz="9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: скругленные углы 23"/>
          <p:cNvSpPr/>
          <p:nvPr/>
        </p:nvSpPr>
        <p:spPr bwMode="auto">
          <a:xfrm>
            <a:off x="4462690" y="2921336"/>
            <a:ext cx="2024862" cy="331355"/>
          </a:xfrm>
          <a:prstGeom prst="roundRect">
            <a:avLst/>
          </a:prstGeom>
          <a:noFill/>
          <a:ln>
            <a:solidFill>
              <a:srgbClr val="17406D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9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науки и инновации</a:t>
            </a:r>
            <a:endParaRPr lang="en-US" sz="9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: скругленные углы 23"/>
          <p:cNvSpPr/>
          <p:nvPr/>
        </p:nvSpPr>
        <p:spPr bwMode="auto">
          <a:xfrm>
            <a:off x="4462690" y="4532722"/>
            <a:ext cx="2024862" cy="384311"/>
          </a:xfrm>
          <a:prstGeom prst="roundRect">
            <a:avLst/>
          </a:prstGeom>
          <a:noFill/>
          <a:ln>
            <a:solidFill>
              <a:srgbClr val="17406D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9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инфраструктуры </a:t>
            </a:r>
            <a:endParaRPr lang="en-US" sz="9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4" name="Схема 23"/>
          <p:cNvGraphicFramePr/>
          <p:nvPr>
            <p:extLst>
              <p:ext uri="{D42A27DB-BD31-4B8C-83A1-F6EECF244321}">
                <p14:modId xmlns:p14="http://schemas.microsoft.com/office/powerpoint/2010/main" val="2556652685"/>
              </p:ext>
            </p:extLst>
          </p:nvPr>
        </p:nvGraphicFramePr>
        <p:xfrm>
          <a:off x="1075815" y="2679747"/>
          <a:ext cx="2363130" cy="1625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651938792"/>
              </p:ext>
            </p:extLst>
          </p:nvPr>
        </p:nvGraphicFramePr>
        <p:xfrm>
          <a:off x="6575451" y="1434316"/>
          <a:ext cx="3224510" cy="50420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251" name="Прямоугольник 32"/>
          <p:cNvSpPr>
            <a:spLocks noChangeArrowheads="1"/>
          </p:cNvSpPr>
          <p:nvPr/>
        </p:nvSpPr>
        <p:spPr bwMode="auto">
          <a:xfrm>
            <a:off x="7386854" y="1052736"/>
            <a:ext cx="197201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ЦЕЛЕВЫЕ ИНДИКАТОРЫ</a:t>
            </a:r>
            <a:endParaRPr lang="ru-RU" altLang="ru-RU" sz="1100" dirty="0">
              <a:solidFill>
                <a:srgbClr val="1F497D"/>
              </a:solidFill>
            </a:endParaRPr>
          </a:p>
        </p:txBody>
      </p:sp>
      <p:sp>
        <p:nvSpPr>
          <p:cNvPr id="10252" name="Прямоугольник 32"/>
          <p:cNvSpPr>
            <a:spLocks noChangeArrowheads="1"/>
          </p:cNvSpPr>
          <p:nvPr/>
        </p:nvSpPr>
        <p:spPr bwMode="auto">
          <a:xfrm>
            <a:off x="4462690" y="1759324"/>
            <a:ext cx="202486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СТРАТЕГИЧЕСКИЕ НАПРАВЛЕНИЯ</a:t>
            </a:r>
            <a:endParaRPr lang="ru-RU" altLang="ru-RU" sz="1100" dirty="0">
              <a:solidFill>
                <a:srgbClr val="1F497D"/>
              </a:solidFill>
            </a:endParaRPr>
          </a:p>
        </p:txBody>
      </p:sp>
      <p:graphicFrame>
        <p:nvGraphicFramePr>
          <p:cNvPr id="18" name="Схема 17"/>
          <p:cNvGraphicFramePr/>
          <p:nvPr>
            <p:extLst>
              <p:ext uri="{D42A27DB-BD31-4B8C-83A1-F6EECF244321}">
                <p14:modId xmlns:p14="http://schemas.microsoft.com/office/powerpoint/2010/main" val="66195828"/>
              </p:ext>
            </p:extLst>
          </p:nvPr>
        </p:nvGraphicFramePr>
        <p:xfrm>
          <a:off x="2599108" y="2679747"/>
          <a:ext cx="1815884" cy="1625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459E3A2-2C7D-4C77-A364-D8A24921AA84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9385844-9BCE-4E34-A1C8-B7AA922F1DCD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1029C2FD-8B55-41FD-B009-7A833EA531F9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14653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62AE4-B40D-6287-7C97-5BFA71A265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8A0C88C-BE29-505E-52D0-CADF986E6C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1363" y="764704"/>
            <a:ext cx="8510149" cy="5688631"/>
          </a:xfrm>
        </p:spPr>
        <p:txBody>
          <a:bodyPr/>
          <a:lstStyle/>
          <a:p>
            <a:pPr algn="just"/>
            <a:r>
              <a:rPr lang="ru-RU" sz="16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2025 году Обществом было проведено 11 заседаний Совета директоров, все заседания проходили в очной форме. </a:t>
            </a:r>
            <a:endParaRPr lang="ru-KZ" sz="16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Всего было рассмотрено 50 вопросов по ключевым аспектам деятельности Общества, по которым было принято 50 решений, и выдано 26 поручений Председателю Правления-Ректору, 6 поручений корпоративному секретарю, 1 поручение руководителю Службы внутреннего аудита, 1 поручение руководителю Комплаенс - службы. </a:t>
            </a:r>
            <a:endParaRPr lang="ru-KZ" sz="16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поручения исполнены, нарушений сроков исполнения поручений Совета директоров нет.</a:t>
            </a:r>
            <a:endParaRPr lang="ru-KZ" sz="16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Заседания Совета директоров были проведены согласно утвержденному плану заседаний, в очном формате посредством видео-</a:t>
            </a:r>
            <a:r>
              <a:rPr lang="ru-RU" sz="16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конференц</a:t>
            </a:r>
            <a:r>
              <a:rPr lang="ru-RU" sz="16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связи.</a:t>
            </a:r>
            <a:endParaRPr lang="ru-KZ" sz="16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отчетный период работа Совета директоров была направлена на повышение эффективности деятельности Совета директоров, совершенствование корпоративного управления в Обществе и соответствие уровня корпоративного управления требованиям лучшей мировой практики.</a:t>
            </a:r>
            <a:endParaRPr lang="ru-KZ" sz="16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целом, за отчетный период своей работы Совет директоров активно взаимодействовал с Единственным акционером и Исполнительным органом, а также со всеми заинтересованными сторонами корпоративных отношений для достижения поставленных перед Обществом задач.</a:t>
            </a:r>
            <a:endParaRPr lang="ru-KZ" sz="16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KZ" dirty="0">
              <a:solidFill>
                <a:srgbClr val="1F497D"/>
              </a:solidFill>
            </a:endParaRPr>
          </a:p>
        </p:txBody>
      </p:sp>
      <p:sp>
        <p:nvSpPr>
          <p:cNvPr id="5" name="Прямоугольник 31">
            <a:extLst>
              <a:ext uri="{FF2B5EF4-FFF2-40B4-BE49-F238E27FC236}">
                <a16:creationId xmlns:a16="http://schemas.microsoft.com/office/drawing/2014/main" id="{56BCE643-67A2-C4EC-85FA-0D55B2B3E9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167680" y="189541"/>
            <a:ext cx="9906000" cy="286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defTabSz="84296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ru-RU" sz="1400" b="1" dirty="0">
                <a:solidFill>
                  <a:srgbClr val="1F497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ДЕЯТЕЛЬНОСТЬ СОВЕТА ДИРЕКТОРОВ ЗА </a:t>
            </a:r>
            <a:r>
              <a:rPr lang="kk-KZ" sz="1400" b="1" dirty="0">
                <a:solidFill>
                  <a:srgbClr val="1F497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2</a:t>
            </a:r>
            <a:r>
              <a:rPr lang="ru-RU" sz="1400" b="1" dirty="0">
                <a:solidFill>
                  <a:srgbClr val="1F497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025 ГОД</a:t>
            </a:r>
            <a:endParaRPr lang="ru-KZ" sz="1400" dirty="0">
              <a:solidFill>
                <a:srgbClr val="1F497D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2755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179F73-5218-F329-5699-7DD633AAB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87DAE5B-2AEB-E020-FD45-CB843BC29C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1362" y="764704"/>
            <a:ext cx="8510150" cy="5688631"/>
          </a:xfrm>
        </p:spPr>
        <p:txBody>
          <a:bodyPr/>
          <a:lstStyle/>
          <a:p>
            <a:pPr algn="just"/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соответствии с параграфом 5 Кодекса корпоративного управления НАО «Шәкәрім университет» членам Совета директоров – независимым директорам выплачивается фиксированное вознаграждение за каждое участие в заседаниях Совета директоров, комитетов в том числе:</a:t>
            </a:r>
            <a:endParaRPr lang="ru-KZ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за участие в очном заседании – 1,5 МЗП;</a:t>
            </a:r>
            <a:endParaRPr lang="ru-KZ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 заочном заседании и предоставлении письменного мнения – 0,75 МЗП.</a:t>
            </a:r>
            <a:endParaRPr lang="ru-KZ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председательство комитета выплачивается вознаграждение за одно заседание 1 МЗП.</a:t>
            </a:r>
            <a:endParaRPr lang="ru-KZ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представлению исполнительного органа Общества председателю Совета директоров на основании </a:t>
            </a:r>
            <a:r>
              <a:rPr lang="kk-KZ" sz="16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решения</a:t>
            </a:r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единственного акционера могут выплачиваться иные размеры вознаграждения. </a:t>
            </a:r>
            <a:endParaRPr lang="ru-KZ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этом членам Совета директоров, являющимися государственными и гражданскими служащими, вознаграждение не выплачивается.</a:t>
            </a:r>
            <a:endParaRPr lang="ru-KZ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итогам 2025 года общая сумма вознаграждений членам Совета директоров (независимые директора) составила 12 511,53 тыс. тенге.</a:t>
            </a:r>
            <a:endParaRPr lang="ru-KZ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KZ" sz="1800" dirty="0"/>
          </a:p>
        </p:txBody>
      </p:sp>
      <p:sp>
        <p:nvSpPr>
          <p:cNvPr id="5" name="Прямоугольник 31">
            <a:extLst>
              <a:ext uri="{FF2B5EF4-FFF2-40B4-BE49-F238E27FC236}">
                <a16:creationId xmlns:a16="http://schemas.microsoft.com/office/drawing/2014/main" id="{9C6245AE-5A9A-5F39-35E4-BA100FAE92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663624" y="169292"/>
            <a:ext cx="9906000" cy="286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defTabSz="84296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ru-RU" sz="1400" b="1" dirty="0">
                <a:solidFill>
                  <a:srgbClr val="1F497D"/>
                </a:solidFill>
                <a:latin typeface="Arial Black" panose="020B0A04020102020204" pitchFamily="34" charset="0"/>
              </a:rPr>
              <a:t>ПОЛИТИКА ВОЗНАГРАЖДЕНИЯ ЧЛЕНОВ СОВЕТА ДИРЕКТОРОВ</a:t>
            </a:r>
            <a:endParaRPr lang="ru-KZ" sz="1000" dirty="0">
              <a:solidFill>
                <a:srgbClr val="1F497D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91463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179F73-5218-F329-5699-7DD633AAB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31">
            <a:extLst>
              <a:ext uri="{FF2B5EF4-FFF2-40B4-BE49-F238E27FC236}">
                <a16:creationId xmlns:a16="http://schemas.microsoft.com/office/drawing/2014/main" id="{9C6245AE-5A9A-5F39-35E4-BA100FAE92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663624" y="169292"/>
            <a:ext cx="9906000" cy="286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defTabSz="84296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ru-RU" sz="1400" b="1" dirty="0">
                <a:solidFill>
                  <a:srgbClr val="1F497D"/>
                </a:solidFill>
                <a:latin typeface="Arial Black" panose="020B0A04020102020204" pitchFamily="34" charset="0"/>
              </a:rPr>
              <a:t>ИСПОЛНИТЕЛЬНЫЙ ОРГАН</a:t>
            </a:r>
            <a:endParaRPr lang="ru-KZ" sz="1000" dirty="0">
              <a:solidFill>
                <a:srgbClr val="1F497D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Текст 2">
            <a:extLst>
              <a:ext uri="{FF2B5EF4-FFF2-40B4-BE49-F238E27FC236}">
                <a16:creationId xmlns:a16="http://schemas.microsoft.com/office/drawing/2014/main" id="{CD25C108-E7BA-4A56-B9E9-0135803BD84B}"/>
              </a:ext>
            </a:extLst>
          </p:cNvPr>
          <p:cNvSpPr txBox="1">
            <a:spLocks/>
          </p:cNvSpPr>
          <p:nvPr/>
        </p:nvSpPr>
        <p:spPr bwMode="auto">
          <a:xfrm>
            <a:off x="1051363" y="768348"/>
            <a:ext cx="8604098" cy="5688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12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23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34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46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57" indent="0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69" indent="0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80" indent="0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91" indent="0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914400"/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состоянию на 31 декабря 2025 года в состав исполнительного органа входили:</a:t>
            </a:r>
          </a:p>
          <a:p>
            <a:pPr algn="just" defTabSz="914400"/>
            <a:endParaRPr lang="kk-KZ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/>
            <a:endParaRPr lang="ru-KZ" sz="1800" dirty="0"/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56EFB219-1E3F-4CD8-8672-771F16B023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5143627"/>
              </p:ext>
            </p:extLst>
          </p:nvPr>
        </p:nvGraphicFramePr>
        <p:xfrm>
          <a:off x="1166162" y="1379206"/>
          <a:ext cx="8395350" cy="35619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2735">
                  <a:extLst>
                    <a:ext uri="{9D8B030D-6E8A-4147-A177-3AD203B41FA5}">
                      <a16:colId xmlns:a16="http://schemas.microsoft.com/office/drawing/2014/main" val="1667909420"/>
                    </a:ext>
                  </a:extLst>
                </a:gridCol>
                <a:gridCol w="3437467">
                  <a:extLst>
                    <a:ext uri="{9D8B030D-6E8A-4147-A177-3AD203B41FA5}">
                      <a16:colId xmlns:a16="http://schemas.microsoft.com/office/drawing/2014/main" val="929640810"/>
                    </a:ext>
                  </a:extLst>
                </a:gridCol>
                <a:gridCol w="4495148">
                  <a:extLst>
                    <a:ext uri="{9D8B030D-6E8A-4147-A177-3AD203B41FA5}">
                      <a16:colId xmlns:a16="http://schemas.microsoft.com/office/drawing/2014/main" val="843963472"/>
                    </a:ext>
                  </a:extLst>
                </a:gridCol>
              </a:tblGrid>
              <a:tr h="649996">
                <a:tc>
                  <a:txBody>
                    <a:bodyPr/>
                    <a:lstStyle/>
                    <a:p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US" sz="1600" kern="12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Орынбеков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Думан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Рымгалиевич</a:t>
                      </a:r>
                      <a:endParaRPr lang="en-US" sz="1600" kern="12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Председатель Правления – Ректор</a:t>
                      </a:r>
                      <a:endParaRPr lang="en-US" sz="1600" kern="12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5807670"/>
                  </a:ext>
                </a:extLst>
              </a:tr>
              <a:tr h="649996">
                <a:tc>
                  <a:txBody>
                    <a:bodyPr/>
                    <a:lstStyle/>
                    <a:p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US" sz="1600" kern="12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Дарибаев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Беимбет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Серикович</a:t>
                      </a:r>
                      <a:endParaRPr lang="en-US" sz="1600" kern="12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Член Правления – Проректор по академическим вопросам</a:t>
                      </a:r>
                      <a:endParaRPr lang="en-US" sz="1600" kern="12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5619980"/>
                  </a:ext>
                </a:extLst>
              </a:tr>
              <a:tr h="666702">
                <a:tc>
                  <a:txBody>
                    <a:bodyPr/>
                    <a:lstStyle/>
                    <a:p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en-US" sz="1600" kern="12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Қалибекқызы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Жанар</a:t>
                      </a:r>
                      <a:endParaRPr lang="en-US" sz="1600" kern="12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Член Правления – Проректор по науке</a:t>
                      </a:r>
                      <a:endParaRPr lang="en-US" sz="1600" kern="12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sz="1600" kern="12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0322800"/>
                  </a:ext>
                </a:extLst>
              </a:tr>
              <a:tr h="928565">
                <a:tc>
                  <a:txBody>
                    <a:bodyPr/>
                    <a:lstStyle/>
                    <a:p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en-US" sz="1600" kern="12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Касымов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Аскар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Багдатович</a:t>
                      </a:r>
                      <a:endParaRPr lang="en-US" sz="1600" kern="12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sz="1600" kern="12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Член Правления – Проректор по стратегии и социальному развитию</a:t>
                      </a:r>
                      <a:endParaRPr lang="en-US" sz="1600" kern="12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sz="1600" kern="12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1148273"/>
                  </a:ext>
                </a:extLst>
              </a:tr>
              <a:tr h="666702">
                <a:tc>
                  <a:txBody>
                    <a:bodyPr/>
                    <a:lstStyle/>
                    <a:p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US" sz="1600" kern="12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Дулатбай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Ерасыл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Алтайұлы</a:t>
                      </a:r>
                      <a:endParaRPr lang="en-US" sz="1600" kern="12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Член Правления – Проректор по интернационализации и инновациям</a:t>
                      </a:r>
                      <a:endParaRPr lang="en-US" sz="1600" kern="12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2608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56459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179F73-5218-F329-5699-7DD633AAB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31">
            <a:extLst>
              <a:ext uri="{FF2B5EF4-FFF2-40B4-BE49-F238E27FC236}">
                <a16:creationId xmlns:a16="http://schemas.microsoft.com/office/drawing/2014/main" id="{9C6245AE-5A9A-5F39-35E4-BA100FAE92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663624" y="169292"/>
            <a:ext cx="9906000" cy="286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defTabSz="84296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ru-RU" sz="1400" b="1" dirty="0">
                <a:solidFill>
                  <a:srgbClr val="1F497D"/>
                </a:solidFill>
                <a:latin typeface="Arial Black" panose="020B0A04020102020204" pitchFamily="34" charset="0"/>
              </a:rPr>
              <a:t>ПОЛИТИКА ВОЗНАГРАЖДЕНИЯ ИСПОЛНИТЕЛЬНОГО ОРГАНА</a:t>
            </a:r>
            <a:endParaRPr lang="ru-KZ" sz="1000" dirty="0">
              <a:solidFill>
                <a:srgbClr val="1F497D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Текст 2">
            <a:extLst>
              <a:ext uri="{FF2B5EF4-FFF2-40B4-BE49-F238E27FC236}">
                <a16:creationId xmlns:a16="http://schemas.microsoft.com/office/drawing/2014/main" id="{CD25C108-E7BA-4A56-B9E9-0135803BD84B}"/>
              </a:ext>
            </a:extLst>
          </p:cNvPr>
          <p:cNvSpPr txBox="1">
            <a:spLocks/>
          </p:cNvSpPr>
          <p:nvPr/>
        </p:nvSpPr>
        <p:spPr bwMode="auto">
          <a:xfrm>
            <a:off x="1051363" y="768349"/>
            <a:ext cx="8604098" cy="4316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12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23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34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46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57" indent="0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69" indent="0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80" indent="0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91" indent="0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соответствии с Положением об условиях оплаты труда и премирования Председателя Правления – Ректора и членов Правления некоммерческого акционерного общества «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Шәкәрім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университет» утвержденного решением Совета директоров от 29 марта 2024 года (протокол №4), размер годовой премии Председателя Правления – Ректора, членов Правления Общества определяется Советом директоров на основе индивидуального подхода к оценке их деятельности, и зависит от качественных и количественных показателей выполнения Программы развития (KPI). </a:t>
            </a: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Годовая премия по итогам работы за отчетный год Председателю Правления – Ректору, членам Правления Общества осуществляется в зависимости от достижения KPI, результатов оценки их деятельности, а также наличия чистой консолидированной прибыли после утверждения годовой финансовой отчетности, при этом годовая премия не должна превышать 6 (шесть) должностных окладов. </a:t>
            </a: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Решением Совета директоров от 29 июня 2026 года (протокол № 5) утверждены карты с фактическими значениями KPI исполнительного органа. По итогам 2025 года суммарный размер вознаграждения исполнительного органа составил 92 635,69 тыс. тенге.</a:t>
            </a:r>
            <a:endParaRPr lang="ru-KZ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914400"/>
            <a:endParaRPr lang="kk-KZ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/>
            <a:endParaRPr lang="ru-KZ" sz="1800" dirty="0"/>
          </a:p>
        </p:txBody>
      </p:sp>
    </p:spTree>
    <p:extLst>
      <p:ext uri="{BB962C8B-B14F-4D97-AF65-F5344CB8AC3E}">
        <p14:creationId xmlns:p14="http://schemas.microsoft.com/office/powerpoint/2010/main" val="6844392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09BE01AD-BC06-446B-9CAB-FF0EB5894EDB}"/>
              </a:ext>
            </a:extLst>
          </p:cNvPr>
          <p:cNvSpPr txBox="1"/>
          <p:nvPr/>
        </p:nvSpPr>
        <p:spPr>
          <a:xfrm>
            <a:off x="272480" y="147747"/>
            <a:ext cx="727280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1F497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ГЛАВНЫЙ КОРПУС ПО УЛ. ГЛИНКИ 20А</a:t>
            </a:r>
            <a:r>
              <a:rPr lang="kk-KZ" sz="1400" b="1" dirty="0">
                <a:solidFill>
                  <a:srgbClr val="1F497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,</a:t>
            </a:r>
            <a:r>
              <a:rPr lang="ru-RU" sz="1400" b="1" dirty="0">
                <a:solidFill>
                  <a:srgbClr val="1F497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РЕМОНТ ХОЛЛА 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881976F-4F24-4BC8-B1C4-70856F1341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740" y="816418"/>
            <a:ext cx="9116260" cy="5564106"/>
          </a:xfrm>
          <a:prstGeom prst="rect">
            <a:avLst/>
          </a:prstGeom>
        </p:spPr>
      </p:pic>
      <p:sp>
        <p:nvSpPr>
          <p:cNvPr id="5" name="Прямоугольник 44">
            <a:extLst>
              <a:ext uri="{FF2B5EF4-FFF2-40B4-BE49-F238E27FC236}">
                <a16:creationId xmlns:a16="http://schemas.microsoft.com/office/drawing/2014/main" id="{40C8785F-7317-434C-9240-6B637DE00E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5041" y="560487"/>
            <a:ext cx="24479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200" i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состояние до ремонта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42989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9BE01AD-BC06-446B-9CAB-FF0EB5894EDB}"/>
              </a:ext>
            </a:extLst>
          </p:cNvPr>
          <p:cNvSpPr txBox="1"/>
          <p:nvPr/>
        </p:nvSpPr>
        <p:spPr>
          <a:xfrm>
            <a:off x="272480" y="143513"/>
            <a:ext cx="727280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1F497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ГЛАВНЫЙ КОРПУС ПО УЛ. ГЛИНКИ 20А, РЕМОНТ ХОЛЛА </a:t>
            </a:r>
          </a:p>
        </p:txBody>
      </p:sp>
      <p:sp>
        <p:nvSpPr>
          <p:cNvPr id="7" name="Прямоугольник 44">
            <a:extLst>
              <a:ext uri="{FF2B5EF4-FFF2-40B4-BE49-F238E27FC236}">
                <a16:creationId xmlns:a16="http://schemas.microsoft.com/office/drawing/2014/main" id="{ADA83B70-B42A-44EC-9108-1EF8F4BD50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4848" y="661676"/>
            <a:ext cx="345598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200" i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текущее состояние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E3A33EA-14EF-4F2A-9BE1-484B42C52D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3380" y="911518"/>
            <a:ext cx="3569012" cy="266149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00D7D6D-446E-4A0E-BCE8-56FB5291179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94"/>
          <a:stretch/>
        </p:blipFill>
        <p:spPr>
          <a:xfrm>
            <a:off x="5141506" y="3700303"/>
            <a:ext cx="4200906" cy="282149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6D5844D-AEAD-4DD8-8B8A-640128746D5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5436"/>
          <a:stretch/>
        </p:blipFill>
        <p:spPr>
          <a:xfrm>
            <a:off x="1193380" y="3700304"/>
            <a:ext cx="3569012" cy="282149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2207CEC-9AF5-4D41-977F-96F6A3C109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44582" y="909828"/>
            <a:ext cx="4200906" cy="2691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8237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Прямоугольник 39"/>
          <p:cNvSpPr>
            <a:spLocks noChangeArrowheads="1"/>
          </p:cNvSpPr>
          <p:nvPr/>
        </p:nvSpPr>
        <p:spPr bwMode="auto">
          <a:xfrm>
            <a:off x="-2967880" y="139779"/>
            <a:ext cx="9906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1400" b="1" dirty="0">
                <a:solidFill>
                  <a:srgbClr val="1F497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РЕМОНТ КРОВЛИ</a:t>
            </a:r>
            <a:endParaRPr lang="ru-RU" altLang="ru-RU" sz="12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7" name="Прямоугольник 44"/>
          <p:cNvSpPr>
            <a:spLocks noChangeArrowheads="1"/>
          </p:cNvSpPr>
          <p:nvPr/>
        </p:nvSpPr>
        <p:spPr bwMode="auto">
          <a:xfrm>
            <a:off x="3969409" y="634941"/>
            <a:ext cx="24479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200" i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состояние до ремонта</a:t>
            </a:r>
          </a:p>
        </p:txBody>
      </p:sp>
      <p:sp>
        <p:nvSpPr>
          <p:cNvPr id="15368" name="Прямоугольник 44"/>
          <p:cNvSpPr>
            <a:spLocks noChangeArrowheads="1"/>
          </p:cNvSpPr>
          <p:nvPr/>
        </p:nvSpPr>
        <p:spPr bwMode="auto">
          <a:xfrm>
            <a:off x="3654576" y="3457601"/>
            <a:ext cx="34575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200" i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текущее состояние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C29FB60-7D52-49D8-AA60-952EE22A1D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991746"/>
            <a:ext cx="2370308" cy="241094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A0F22D8-D26B-4A7D-B69B-3E883750D39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2"/>
          <a:stretch/>
        </p:blipFill>
        <p:spPr>
          <a:xfrm>
            <a:off x="992560" y="979666"/>
            <a:ext cx="2952328" cy="241094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106F93B-DED8-4697-9F1D-124D7FCA07C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46"/>
          <a:stretch/>
        </p:blipFill>
        <p:spPr>
          <a:xfrm>
            <a:off x="6539720" y="972388"/>
            <a:ext cx="3345093" cy="241094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A7E7302-130A-4E94-8002-586F4CDA75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105" y="3808873"/>
            <a:ext cx="3056144" cy="287245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C20AD78-4189-43DD-9D8D-0503BA6F391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69"/>
          <a:stretch/>
        </p:blipFill>
        <p:spPr>
          <a:xfrm>
            <a:off x="5982561" y="3808873"/>
            <a:ext cx="3074895" cy="2872456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65123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DD8DFC0-4DD9-498E-916F-9AD0C4697E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794" y="1414743"/>
            <a:ext cx="2597086" cy="18383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F9A9C7-B5E9-4EBF-BE42-9656ADF671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5793" y="3666105"/>
            <a:ext cx="2597087" cy="206715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5E92F97-15B6-42B1-B947-67C0F92411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4820" y="1414741"/>
            <a:ext cx="2919084" cy="431851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1B0DB57-169D-4540-B022-10FE74C740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471" y="3666106"/>
            <a:ext cx="2558719" cy="20671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77C84F4-B9A7-4289-8657-CD49A69BF8E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105" y="1414743"/>
            <a:ext cx="2597087" cy="18383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FD42C7-A69F-4A42-A2EF-67B95EA1E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455712" y="63909"/>
            <a:ext cx="9600079" cy="495300"/>
          </a:xfrm>
        </p:spPr>
        <p:txBody>
          <a:bodyPr>
            <a:normAutofit/>
          </a:bodyPr>
          <a:lstStyle/>
          <a:p>
            <a:pPr algn="ctr"/>
            <a:r>
              <a:rPr lang="kk-KZ" sz="1400" b="1" dirty="0">
                <a:solidFill>
                  <a:srgbClr val="1F497D"/>
                </a:solidFill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УЧЕБНЫЙ КОРПУС № 3 ПО УЛ. КАШАГАНА 1</a:t>
            </a:r>
            <a:endParaRPr lang="ru-RU" sz="1400" b="1" dirty="0">
              <a:solidFill>
                <a:srgbClr val="1F497D"/>
              </a:solidFill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Прямоугольник 44">
            <a:extLst>
              <a:ext uri="{FF2B5EF4-FFF2-40B4-BE49-F238E27FC236}">
                <a16:creationId xmlns:a16="http://schemas.microsoft.com/office/drawing/2014/main" id="{969F0E74-0F11-40C0-8216-00CDF1A9F7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5793" y="1065036"/>
            <a:ext cx="24479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200" i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состояние до ремонта</a:t>
            </a:r>
          </a:p>
        </p:txBody>
      </p:sp>
      <p:sp>
        <p:nvSpPr>
          <p:cNvPr id="11" name="Прямоугольник 44">
            <a:extLst>
              <a:ext uri="{FF2B5EF4-FFF2-40B4-BE49-F238E27FC236}">
                <a16:creationId xmlns:a16="http://schemas.microsoft.com/office/drawing/2014/main" id="{29CEE026-EF7E-46FD-B2CD-A57B7F6E7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4383" y="1065036"/>
            <a:ext cx="244792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200" i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текущее состояние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B4B4D7-9787-4D34-8A75-E47FBC019194}"/>
              </a:ext>
            </a:extLst>
          </p:cNvPr>
          <p:cNvSpPr txBox="1"/>
          <p:nvPr/>
        </p:nvSpPr>
        <p:spPr>
          <a:xfrm>
            <a:off x="2891051" y="622997"/>
            <a:ext cx="42262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Ремонт лекционной аудитории № 314</a:t>
            </a:r>
            <a:endParaRPr lang="ru-RU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64127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9B5E9D8-7319-4F98-B0B6-2E38D40CE4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4"/>
          <a:stretch/>
        </p:blipFill>
        <p:spPr>
          <a:xfrm>
            <a:off x="1069170" y="1127130"/>
            <a:ext cx="4026083" cy="441103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CBF4AB5-09A7-4A23-8D21-CCF2D3FD15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6065" y="1127130"/>
            <a:ext cx="4551471" cy="203823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9126487-0C88-4398-ABD9-DD95E21041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6065" y="3284984"/>
            <a:ext cx="4551471" cy="225317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F48A7D-1330-4484-9920-798E8C457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311696" y="-25400"/>
            <a:ext cx="9651065" cy="620713"/>
          </a:xfrm>
        </p:spPr>
        <p:txBody>
          <a:bodyPr>
            <a:normAutofit/>
          </a:bodyPr>
          <a:lstStyle/>
          <a:p>
            <a:pPr algn="ctr"/>
            <a:r>
              <a:rPr lang="kk-KZ" sz="1400" b="1" dirty="0">
                <a:solidFill>
                  <a:srgbClr val="1F497D"/>
                </a:solidFill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ОТК</a:t>
            </a:r>
            <a:r>
              <a:rPr lang="ru-RU" sz="1400" b="1" dirty="0">
                <a:solidFill>
                  <a:srgbClr val="1F497D"/>
                </a:solidFill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Р</a:t>
            </a:r>
            <a:r>
              <a:rPr lang="kk-KZ" sz="1400" b="1" dirty="0">
                <a:solidFill>
                  <a:srgbClr val="1F497D"/>
                </a:solidFill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ЫТИЕ</a:t>
            </a:r>
            <a:r>
              <a:rPr lang="kk-KZ" sz="1400" b="1" dirty="0">
                <a:solidFill>
                  <a:srgbClr val="1F497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ИМЕННОГО КАБИНЕТА К. НАЗАРБЕК</a:t>
            </a:r>
            <a:endParaRPr lang="ru-RU" sz="1400" b="1" dirty="0">
              <a:solidFill>
                <a:srgbClr val="1F497D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07264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ACEDC8C-9B97-4A55-B7D9-5BD8D8D534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952" y="1262749"/>
            <a:ext cx="4669586" cy="464027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5A52531-5776-4E31-A055-0E3159804C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509" y="1262749"/>
            <a:ext cx="2941395" cy="198528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CB9D54F-5012-48AC-AF74-39CB0A103A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509" y="3643074"/>
            <a:ext cx="2941395" cy="225995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A1A6CA6-475D-482C-8A1D-D6D9D58CF567}"/>
              </a:ext>
            </a:extLst>
          </p:cNvPr>
          <p:cNvSpPr txBox="1"/>
          <p:nvPr/>
        </p:nvSpPr>
        <p:spPr>
          <a:xfrm>
            <a:off x="272480" y="120452"/>
            <a:ext cx="38369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dirty="0">
                <a:solidFill>
                  <a:srgbClr val="1F497D"/>
                </a:solidFill>
                <a:latin typeface="Arial Black" panose="020B0A04020102020204" pitchFamily="34" charset="0"/>
              </a:rPr>
              <a:t>РЕМОНТ ОТОПЛЕНИЯ</a:t>
            </a:r>
            <a:endParaRPr lang="ru-RU" sz="1400" dirty="0">
              <a:solidFill>
                <a:srgbClr val="1F497D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6631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4" name="Прямоугольник 31">
            <a:extLst>
              <a:ext uri="{FF2B5EF4-FFF2-40B4-BE49-F238E27FC236}">
                <a16:creationId xmlns:a16="http://schemas.microsoft.com/office/drawing/2014/main" id="{82BD221E-515A-4647-95E8-709B9409CE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069" y="134357"/>
            <a:ext cx="9906000" cy="286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defTabSz="84296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ru-RU" sz="1400" b="1" dirty="0">
                <a:solidFill>
                  <a:srgbClr val="1F497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ОБЕСПЕЧЕНИЕ КАЧЕСТВЕННОЙ ПОДГОТОВКИ КОНКУРЕНТОСПОСОБНЫХ КАДРОВ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CBD9323E-5498-427D-BAB5-4CE8B4FB13A6}"/>
              </a:ext>
            </a:extLst>
          </p:cNvPr>
          <p:cNvGrpSpPr/>
          <p:nvPr/>
        </p:nvGrpSpPr>
        <p:grpSpPr>
          <a:xfrm>
            <a:off x="920551" y="763923"/>
            <a:ext cx="9117432" cy="5947217"/>
            <a:chOff x="140788" y="450009"/>
            <a:chExt cx="9819466" cy="6405147"/>
          </a:xfrm>
        </p:grpSpPr>
        <p:graphicFrame>
          <p:nvGraphicFramePr>
            <p:cNvPr id="73" name="Диаграмма 72">
              <a:extLst>
                <a:ext uri="{FF2B5EF4-FFF2-40B4-BE49-F238E27FC236}">
                  <a16:creationId xmlns:a16="http://schemas.microsoft.com/office/drawing/2014/main" id="{1AA50B0D-BE06-4637-BE2C-A2BD117DB32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211982694"/>
                </p:ext>
              </p:extLst>
            </p:nvPr>
          </p:nvGraphicFramePr>
          <p:xfrm>
            <a:off x="6524626" y="976759"/>
            <a:ext cx="3435628" cy="230410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3" name="Диаграмма 16">
              <a:extLst>
                <a:ext uri="{FF2B5EF4-FFF2-40B4-BE49-F238E27FC236}">
                  <a16:creationId xmlns:a16="http://schemas.microsoft.com/office/drawing/2014/main" id="{BBDA64C7-8526-4B3B-AD9E-BE50B5397AF3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701412069"/>
                </p:ext>
              </p:extLst>
            </p:nvPr>
          </p:nvGraphicFramePr>
          <p:xfrm>
            <a:off x="2678113" y="1058786"/>
            <a:ext cx="4098925" cy="330676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4340" name="Прямоугольник 8">
              <a:extLst>
                <a:ext uri="{FF2B5EF4-FFF2-40B4-BE49-F238E27FC236}">
                  <a16:creationId xmlns:a16="http://schemas.microsoft.com/office/drawing/2014/main" id="{2E61F2F2-02FA-4BAA-A490-B2BF719605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17798" y="573011"/>
              <a:ext cx="3949700" cy="3314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>
                  <a:srgbClr val="44546A"/>
                </a:buClr>
                <a:buSzPts val="1400"/>
                <a:buFontTx/>
                <a:buNone/>
              </a:pPr>
              <a:r>
                <a:rPr lang="ru-RU" altLang="ru-RU" sz="1400" b="1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КОНТИНГЕНТ ОБУЧАЮЩИХСЯ</a:t>
              </a:r>
            </a:p>
          </p:txBody>
        </p:sp>
        <p:sp>
          <p:nvSpPr>
            <p:cNvPr id="14343" name="Прямоугольник 123">
              <a:extLst>
                <a:ext uri="{FF2B5EF4-FFF2-40B4-BE49-F238E27FC236}">
                  <a16:creationId xmlns:a16="http://schemas.microsoft.com/office/drawing/2014/main" id="{9E84920A-19A5-48E5-8573-229BCD8FCA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85052" y="4103400"/>
              <a:ext cx="1689101" cy="523220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ru-RU" altLang="ru-RU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81,8%</a:t>
              </a:r>
            </a:p>
          </p:txBody>
        </p:sp>
        <p:cxnSp>
          <p:nvCxnSpPr>
            <p:cNvPr id="79" name="Прямая соединительная линия 78">
              <a:extLst>
                <a:ext uri="{FF2B5EF4-FFF2-40B4-BE49-F238E27FC236}">
                  <a16:creationId xmlns:a16="http://schemas.microsoft.com/office/drawing/2014/main" id="{266DD296-378B-4361-8C89-DA0D93292DBB}"/>
                </a:ext>
              </a:extLst>
            </p:cNvPr>
            <p:cNvCxnSpPr>
              <a:cxnSpLocks/>
            </p:cNvCxnSpPr>
            <p:nvPr/>
          </p:nvCxnSpPr>
          <p:spPr>
            <a:xfrm>
              <a:off x="6637339" y="3687763"/>
              <a:ext cx="2903537" cy="0"/>
            </a:xfrm>
            <a:prstGeom prst="line">
              <a:avLst/>
            </a:prstGeom>
            <a:ln w="19050">
              <a:solidFill>
                <a:srgbClr val="17406D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Прямоугольник: скругленные углы 6">
              <a:extLst>
                <a:ext uri="{FF2B5EF4-FFF2-40B4-BE49-F238E27FC236}">
                  <a16:creationId xmlns:a16="http://schemas.microsoft.com/office/drawing/2014/main" id="{D058D85A-2FF4-4111-91D5-225446EC6754}"/>
                </a:ext>
              </a:extLst>
            </p:cNvPr>
            <p:cNvSpPr/>
            <p:nvPr/>
          </p:nvSpPr>
          <p:spPr bwMode="auto">
            <a:xfrm>
              <a:off x="264675" y="979887"/>
              <a:ext cx="766232" cy="350838"/>
            </a:xfrm>
            <a:prstGeom prst="roundRect">
              <a:avLst/>
            </a:prstGeom>
            <a:solidFill>
              <a:srgbClr val="E9B2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2200" b="1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122</a:t>
              </a:r>
              <a:endParaRPr lang="x-none" sz="22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347" name="object 81">
              <a:extLst>
                <a:ext uri="{FF2B5EF4-FFF2-40B4-BE49-F238E27FC236}">
                  <a16:creationId xmlns:a16="http://schemas.microsoft.com/office/drawing/2014/main" id="{65816618-5A71-488A-A74F-354B67692E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81709" y="979888"/>
              <a:ext cx="1404938" cy="3605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28092" rIns="0" bIns="0">
              <a:spAutoFit/>
            </a:bodyPr>
            <a:lstStyle>
              <a:lvl1pPr marL="3175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76000"/>
                </a:lnSpc>
                <a:spcBef>
                  <a:spcPts val="225"/>
                </a:spcBef>
                <a:buNone/>
              </a:pPr>
              <a:r>
                <a:rPr lang="ru-RU" altLang="ru-RU" sz="1200" dirty="0">
                  <a:solidFill>
                    <a:srgbClr val="1F497D"/>
                  </a:solidFill>
                  <a:latin typeface="Arial" panose="020B0604020202020204" pitchFamily="34" charset="0"/>
                  <a:ea typeface="Arial Unicode MS"/>
                  <a:cs typeface="Arial Unicode MS"/>
                </a:rPr>
                <a:t>Образовательные  </a:t>
              </a:r>
            </a:p>
            <a:p>
              <a:pPr>
                <a:lnSpc>
                  <a:spcPct val="76000"/>
                </a:lnSpc>
                <a:spcBef>
                  <a:spcPts val="225"/>
                </a:spcBef>
                <a:buNone/>
              </a:pPr>
              <a:r>
                <a:rPr lang="ru-RU" altLang="ru-RU" sz="1200" dirty="0">
                  <a:solidFill>
                    <a:srgbClr val="1F497D"/>
                  </a:solidFill>
                  <a:latin typeface="Arial" panose="020B0604020202020204" pitchFamily="34" charset="0"/>
                  <a:ea typeface="Arial Unicode MS"/>
                  <a:cs typeface="Arial Unicode MS"/>
                </a:rPr>
                <a:t>программы (ОП)</a:t>
              </a:r>
            </a:p>
          </p:txBody>
        </p:sp>
        <p:grpSp>
          <p:nvGrpSpPr>
            <p:cNvPr id="14348" name="Группа 3">
              <a:extLst>
                <a:ext uri="{FF2B5EF4-FFF2-40B4-BE49-F238E27FC236}">
                  <a16:creationId xmlns:a16="http://schemas.microsoft.com/office/drawing/2014/main" id="{DBE9FEB1-527E-4CC9-9D51-5D396A02AF3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0747" y="1577136"/>
              <a:ext cx="2303213" cy="1193800"/>
              <a:chOff x="384617" y="1692588"/>
              <a:chExt cx="2303211" cy="1250961"/>
            </a:xfrm>
          </p:grpSpPr>
          <p:sp>
            <p:nvSpPr>
              <p:cNvPr id="14392" name="Прямоугольник 105">
                <a:extLst>
                  <a:ext uri="{FF2B5EF4-FFF2-40B4-BE49-F238E27FC236}">
                    <a16:creationId xmlns:a16="http://schemas.microsoft.com/office/drawing/2014/main" id="{D7A68F40-19CB-42F0-B5B1-E47B4C4752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20822" y="1728104"/>
                <a:ext cx="1191583" cy="3126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ru-RU" altLang="ru-RU" sz="1200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Бакалавриат</a:t>
                </a:r>
              </a:p>
            </p:txBody>
          </p:sp>
          <p:sp>
            <p:nvSpPr>
              <p:cNvPr id="108" name="Прямоугольник: скругленные углы 106">
                <a:extLst>
                  <a:ext uri="{FF2B5EF4-FFF2-40B4-BE49-F238E27FC236}">
                    <a16:creationId xmlns:a16="http://schemas.microsoft.com/office/drawing/2014/main" id="{32ECAF9B-91C7-4CB3-9D63-C4983D7FAC2E}"/>
                  </a:ext>
                </a:extLst>
              </p:cNvPr>
              <p:cNvSpPr/>
              <p:nvPr/>
            </p:nvSpPr>
            <p:spPr bwMode="auto">
              <a:xfrm>
                <a:off x="384617" y="1692588"/>
                <a:ext cx="609599" cy="351001"/>
              </a:xfrm>
              <a:prstGeom prst="roundRect">
                <a:avLst/>
              </a:prstGeom>
              <a:solidFill>
                <a:srgbClr val="17406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ru-RU" sz="22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57</a:t>
                </a:r>
                <a:endParaRPr lang="x-none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Прямоугольник: скругленные углы 109">
                <a:extLst>
                  <a:ext uri="{FF2B5EF4-FFF2-40B4-BE49-F238E27FC236}">
                    <a16:creationId xmlns:a16="http://schemas.microsoft.com/office/drawing/2014/main" id="{AC3B44CF-3F18-4011-BCC3-5C7CDAB897AD}"/>
                  </a:ext>
                </a:extLst>
              </p:cNvPr>
              <p:cNvSpPr/>
              <p:nvPr/>
            </p:nvSpPr>
            <p:spPr bwMode="auto">
              <a:xfrm>
                <a:off x="384617" y="2148390"/>
                <a:ext cx="609599" cy="351002"/>
              </a:xfrm>
              <a:prstGeom prst="roundRect">
                <a:avLst/>
              </a:prstGeom>
              <a:solidFill>
                <a:srgbClr val="17406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ru-RU" sz="22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55</a:t>
                </a:r>
                <a:endParaRPr lang="x-none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95" name="Прямоугольник 136">
                <a:extLst>
                  <a:ext uri="{FF2B5EF4-FFF2-40B4-BE49-F238E27FC236}">
                    <a16:creationId xmlns:a16="http://schemas.microsoft.com/office/drawing/2014/main" id="{88F0FD0D-B2F8-4825-9503-BC2841315F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29160" y="2181679"/>
                <a:ext cx="1264024" cy="3126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ru-RU" altLang="ru-RU" sz="1200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Магистратура</a:t>
                </a:r>
              </a:p>
            </p:txBody>
          </p:sp>
          <p:sp>
            <p:nvSpPr>
              <p:cNvPr id="139" name="Прямоугольник: скругленные углы 113">
                <a:extLst>
                  <a:ext uri="{FF2B5EF4-FFF2-40B4-BE49-F238E27FC236}">
                    <a16:creationId xmlns:a16="http://schemas.microsoft.com/office/drawing/2014/main" id="{631C91E7-8148-4E39-9941-AA4307FD6004}"/>
                  </a:ext>
                </a:extLst>
              </p:cNvPr>
              <p:cNvSpPr/>
              <p:nvPr/>
            </p:nvSpPr>
            <p:spPr bwMode="auto">
              <a:xfrm>
                <a:off x="384617" y="2592548"/>
                <a:ext cx="609599" cy="351001"/>
              </a:xfrm>
              <a:prstGeom prst="roundRect">
                <a:avLst/>
              </a:prstGeom>
              <a:solidFill>
                <a:srgbClr val="17406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ru-RU" sz="22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endParaRPr lang="x-none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97" name="Прямоугольник 140">
                <a:extLst>
                  <a:ext uri="{FF2B5EF4-FFF2-40B4-BE49-F238E27FC236}">
                    <a16:creationId xmlns:a16="http://schemas.microsoft.com/office/drawing/2014/main" id="{BDEE39CC-A5F8-45D7-878B-99A7CBB49C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28892" y="2627634"/>
                <a:ext cx="1658936" cy="3126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3175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ts val="38"/>
                  </a:spcBef>
                  <a:buNone/>
                </a:pPr>
                <a:r>
                  <a:rPr lang="en-US" altLang="ru-RU" sz="1200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PhD </a:t>
                </a:r>
                <a:r>
                  <a:rPr lang="ru-RU" altLang="ru-RU" sz="1200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докторантура</a:t>
                </a:r>
              </a:p>
            </p:txBody>
          </p:sp>
        </p:grpSp>
        <p:sp>
          <p:nvSpPr>
            <p:cNvPr id="14349" name="Прямоугольник 141">
              <a:extLst>
                <a:ext uri="{FF2B5EF4-FFF2-40B4-BE49-F238E27FC236}">
                  <a16:creationId xmlns:a16="http://schemas.microsoft.com/office/drawing/2014/main" id="{94DEC9B0-3CDB-4708-AF9F-7CD5CD98EC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2325" y="2906713"/>
              <a:ext cx="1506538" cy="497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175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ts val="38"/>
                </a:spcBef>
                <a:buNone/>
              </a:pPr>
              <a:r>
                <a:rPr lang="ru-RU" altLang="ru-RU" sz="120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Педагогическая</a:t>
              </a:r>
            </a:p>
            <a:p>
              <a:pPr>
                <a:lnSpc>
                  <a:spcPct val="100000"/>
                </a:lnSpc>
                <a:spcBef>
                  <a:spcPts val="38"/>
                </a:spcBef>
                <a:buNone/>
              </a:pPr>
              <a:r>
                <a:rPr lang="ru-RU" altLang="ru-RU" sz="120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переподготовка</a:t>
              </a:r>
            </a:p>
          </p:txBody>
        </p:sp>
        <p:sp>
          <p:nvSpPr>
            <p:cNvPr id="144" name="Прямоугольник: скругленные углы 116">
              <a:extLst>
                <a:ext uri="{FF2B5EF4-FFF2-40B4-BE49-F238E27FC236}">
                  <a16:creationId xmlns:a16="http://schemas.microsoft.com/office/drawing/2014/main" id="{06752853-BFB6-45B5-B8D3-93E4E00F7687}"/>
                </a:ext>
              </a:extLst>
            </p:cNvPr>
            <p:cNvSpPr/>
            <p:nvPr/>
          </p:nvSpPr>
          <p:spPr bwMode="auto">
            <a:xfrm>
              <a:off x="262560" y="2994772"/>
              <a:ext cx="608013" cy="350837"/>
            </a:xfrm>
            <a:prstGeom prst="flowChartAlternateProcess">
              <a:avLst/>
            </a:prstGeom>
            <a:solidFill>
              <a:srgbClr val="1740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15</a:t>
              </a:r>
              <a:endParaRPr lang="x-none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351" name="Прямоугольник 147">
              <a:extLst>
                <a:ext uri="{FF2B5EF4-FFF2-40B4-BE49-F238E27FC236}">
                  <a16:creationId xmlns:a16="http://schemas.microsoft.com/office/drawing/2014/main" id="{948EFCC8-51E8-4E00-80EA-9D304C12F2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660" y="581772"/>
              <a:ext cx="1963738" cy="3314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>
                  <a:srgbClr val="44546A"/>
                </a:buClr>
                <a:buSzPts val="1400"/>
                <a:buFontTx/>
                <a:buNone/>
              </a:pPr>
              <a:r>
                <a:rPr lang="ru-RU" altLang="ru-RU" sz="1400" b="1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КОЛИЧЕСТВО ОП</a:t>
              </a:r>
            </a:p>
          </p:txBody>
        </p:sp>
        <p:cxnSp>
          <p:nvCxnSpPr>
            <p:cNvPr id="80" name="Прямая соединительная линия 79">
              <a:extLst>
                <a:ext uri="{FF2B5EF4-FFF2-40B4-BE49-F238E27FC236}">
                  <a16:creationId xmlns:a16="http://schemas.microsoft.com/office/drawing/2014/main" id="{1D10FCF4-E02E-41F6-B52C-A787B8B4F1F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465888" y="465138"/>
              <a:ext cx="50800" cy="4738687"/>
            </a:xfrm>
            <a:prstGeom prst="line">
              <a:avLst/>
            </a:prstGeom>
            <a:ln w="19050">
              <a:solidFill>
                <a:srgbClr val="17406D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Прямая соединительная линия 127">
              <a:extLst>
                <a:ext uri="{FF2B5EF4-FFF2-40B4-BE49-F238E27FC236}">
                  <a16:creationId xmlns:a16="http://schemas.microsoft.com/office/drawing/2014/main" id="{17B354A1-8246-4FE8-8491-91C35019459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566023" y="450009"/>
              <a:ext cx="7937" cy="3509219"/>
            </a:xfrm>
            <a:prstGeom prst="line">
              <a:avLst/>
            </a:prstGeom>
            <a:ln w="19050">
              <a:solidFill>
                <a:srgbClr val="17406D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1" name="Прямоугольник 160">
              <a:extLst>
                <a:ext uri="{FF2B5EF4-FFF2-40B4-BE49-F238E27FC236}">
                  <a16:creationId xmlns:a16="http://schemas.microsoft.com/office/drawing/2014/main" id="{ED30FA0C-4D7E-455A-B3AA-1DED023ED93C}"/>
                </a:ext>
              </a:extLst>
            </p:cNvPr>
            <p:cNvSpPr/>
            <p:nvPr/>
          </p:nvSpPr>
          <p:spPr bwMode="auto">
            <a:xfrm>
              <a:off x="6865939" y="3775075"/>
              <a:ext cx="2454275" cy="1322388"/>
            </a:xfrm>
            <a:prstGeom prst="rect">
              <a:avLst/>
            </a:prstGeom>
            <a:noFill/>
            <a:ln w="3175">
              <a:solidFill>
                <a:srgbClr val="17406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138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2" name="Прямоугольник 161">
              <a:extLst>
                <a:ext uri="{FF2B5EF4-FFF2-40B4-BE49-F238E27FC236}">
                  <a16:creationId xmlns:a16="http://schemas.microsoft.com/office/drawing/2014/main" id="{DBD7F7A4-CBAA-4A50-ADA5-A794A7A0C97A}"/>
                </a:ext>
              </a:extLst>
            </p:cNvPr>
            <p:cNvSpPr/>
            <p:nvPr/>
          </p:nvSpPr>
          <p:spPr bwMode="auto">
            <a:xfrm>
              <a:off x="7000875" y="3784601"/>
              <a:ext cx="2278063" cy="464065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1100" b="1" cap="all" dirty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Трудоустройство выпускников</a:t>
              </a:r>
              <a:endParaRPr lang="ru-RU" altLang="ru-RU" sz="11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4357" name="Рисунок 30" descr="Зал заседаний со сплошной заливкой">
              <a:extLst>
                <a:ext uri="{FF2B5EF4-FFF2-40B4-BE49-F238E27FC236}">
                  <a16:creationId xmlns:a16="http://schemas.microsoft.com/office/drawing/2014/main" id="{8B4BDB81-337A-4D05-9126-26BF01E1C10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91463" y="4572000"/>
              <a:ext cx="55245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58" name="Google Shape;527;p78">
              <a:extLst>
                <a:ext uri="{FF2B5EF4-FFF2-40B4-BE49-F238E27FC236}">
                  <a16:creationId xmlns:a16="http://schemas.microsoft.com/office/drawing/2014/main" id="{996F098D-9108-4194-9235-D95A2F5AB8E1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755" y="4163361"/>
              <a:ext cx="6134100" cy="854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65" name="Прямая соединительная линия 164">
              <a:extLst>
                <a:ext uri="{FF2B5EF4-FFF2-40B4-BE49-F238E27FC236}">
                  <a16:creationId xmlns:a16="http://schemas.microsoft.com/office/drawing/2014/main" id="{A1552712-1F3C-4FC8-8E28-383F3DC8D28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5110" y="3959973"/>
              <a:ext cx="2090738" cy="9525"/>
            </a:xfrm>
            <a:prstGeom prst="line">
              <a:avLst/>
            </a:prstGeom>
            <a:ln w="19050">
              <a:solidFill>
                <a:srgbClr val="17406D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Прямая соединительная линия 165">
              <a:extLst>
                <a:ext uri="{FF2B5EF4-FFF2-40B4-BE49-F238E27FC236}">
                  <a16:creationId xmlns:a16="http://schemas.microsoft.com/office/drawing/2014/main" id="{B99D943E-CE0B-4F9D-A93A-ED327998C57B}"/>
                </a:ext>
              </a:extLst>
            </p:cNvPr>
            <p:cNvCxnSpPr>
              <a:cxnSpLocks/>
            </p:cNvCxnSpPr>
            <p:nvPr/>
          </p:nvCxnSpPr>
          <p:spPr>
            <a:xfrm>
              <a:off x="2618581" y="3959228"/>
              <a:ext cx="3708400" cy="0"/>
            </a:xfrm>
            <a:prstGeom prst="line">
              <a:avLst/>
            </a:prstGeom>
            <a:ln w="19050">
              <a:solidFill>
                <a:srgbClr val="17406D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361" name="Прямоугольник 41">
              <a:extLst>
                <a:ext uri="{FF2B5EF4-FFF2-40B4-BE49-F238E27FC236}">
                  <a16:creationId xmlns:a16="http://schemas.microsoft.com/office/drawing/2014/main" id="{D1E8CE5B-9734-44F0-AAB1-7D27D36CDE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460" y="3498010"/>
              <a:ext cx="1362075" cy="298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175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ts val="38"/>
                </a:spcBef>
                <a:buNone/>
              </a:pPr>
              <a:r>
                <a:rPr lang="ru-RU" altLang="ru-RU" sz="120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ТиПО</a:t>
              </a:r>
            </a:p>
          </p:txBody>
        </p:sp>
        <p:sp>
          <p:nvSpPr>
            <p:cNvPr id="43" name="Прямоугольник: скругленные углы 116">
              <a:extLst>
                <a:ext uri="{FF2B5EF4-FFF2-40B4-BE49-F238E27FC236}">
                  <a16:creationId xmlns:a16="http://schemas.microsoft.com/office/drawing/2014/main" id="{6922031C-1DDA-4EE4-B585-3D379AFB6960}"/>
                </a:ext>
              </a:extLst>
            </p:cNvPr>
            <p:cNvSpPr/>
            <p:nvPr/>
          </p:nvSpPr>
          <p:spPr bwMode="auto">
            <a:xfrm>
              <a:off x="283197" y="3521822"/>
              <a:ext cx="608012" cy="350837"/>
            </a:xfrm>
            <a:prstGeom prst="roundRect">
              <a:avLst/>
            </a:prstGeom>
            <a:solidFill>
              <a:srgbClr val="1740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15</a:t>
              </a:r>
              <a:endParaRPr lang="x-none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5" name="Прямая соединительная линия 44">
              <a:extLst>
                <a:ext uri="{FF2B5EF4-FFF2-40B4-BE49-F238E27FC236}">
                  <a16:creationId xmlns:a16="http://schemas.microsoft.com/office/drawing/2014/main" id="{0EA9888E-B122-4643-9060-16EBCD92C7E4}"/>
                </a:ext>
              </a:extLst>
            </p:cNvPr>
            <p:cNvCxnSpPr>
              <a:cxnSpLocks/>
            </p:cNvCxnSpPr>
            <p:nvPr/>
          </p:nvCxnSpPr>
          <p:spPr>
            <a:xfrm>
              <a:off x="321297" y="3428159"/>
              <a:ext cx="2089150" cy="0"/>
            </a:xfrm>
            <a:prstGeom prst="line">
              <a:avLst/>
            </a:prstGeom>
            <a:ln w="19050">
              <a:solidFill>
                <a:srgbClr val="17406D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>
              <a:extLst>
                <a:ext uri="{FF2B5EF4-FFF2-40B4-BE49-F238E27FC236}">
                  <a16:creationId xmlns:a16="http://schemas.microsoft.com/office/drawing/2014/main" id="{CA45E3F1-2309-4C82-B13B-38F20FC98B12}"/>
                </a:ext>
              </a:extLst>
            </p:cNvPr>
            <p:cNvCxnSpPr>
              <a:cxnSpLocks/>
            </p:cNvCxnSpPr>
            <p:nvPr/>
          </p:nvCxnSpPr>
          <p:spPr>
            <a:xfrm>
              <a:off x="303835" y="2923334"/>
              <a:ext cx="2087563" cy="0"/>
            </a:xfrm>
            <a:prstGeom prst="line">
              <a:avLst/>
            </a:prstGeom>
            <a:ln w="19050">
              <a:solidFill>
                <a:srgbClr val="17406D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>
              <a:extLst>
                <a:ext uri="{FF2B5EF4-FFF2-40B4-BE49-F238E27FC236}">
                  <a16:creationId xmlns:a16="http://schemas.microsoft.com/office/drawing/2014/main" id="{A21D66FD-9E5E-4FE0-AEE2-E14B9712F369}"/>
                </a:ext>
              </a:extLst>
            </p:cNvPr>
            <p:cNvCxnSpPr>
              <a:cxnSpLocks/>
            </p:cNvCxnSpPr>
            <p:nvPr/>
          </p:nvCxnSpPr>
          <p:spPr>
            <a:xfrm>
              <a:off x="303835" y="1459033"/>
              <a:ext cx="2089150" cy="0"/>
            </a:xfrm>
            <a:prstGeom prst="line">
              <a:avLst/>
            </a:prstGeom>
            <a:ln w="19050">
              <a:solidFill>
                <a:srgbClr val="17406D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366" name="object 81">
              <a:extLst>
                <a:ext uri="{FF2B5EF4-FFF2-40B4-BE49-F238E27FC236}">
                  <a16:creationId xmlns:a16="http://schemas.microsoft.com/office/drawing/2014/main" id="{AE64F5C3-8E2B-40AD-AE02-3EB241624D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95687" y="841299"/>
              <a:ext cx="2338433" cy="1817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28092" rIns="0" bIns="0">
              <a:spAutoFit/>
            </a:bodyPr>
            <a:lstStyle>
              <a:lvl1pPr marL="3175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76000"/>
                </a:lnSpc>
                <a:spcBef>
                  <a:spcPts val="225"/>
                </a:spcBef>
                <a:buNone/>
              </a:pPr>
              <a:r>
                <a:rPr lang="ru-RU" altLang="ru-RU" sz="1200" dirty="0">
                  <a:solidFill>
                    <a:srgbClr val="17406D"/>
                  </a:solidFill>
                  <a:latin typeface="Arial" panose="020B0604020202020204" pitchFamily="34" charset="0"/>
                  <a:ea typeface="Arial Unicode MS"/>
                  <a:cs typeface="Arial Unicode MS"/>
                </a:rPr>
                <a:t>по состоянию на 01.01.2026 г.</a:t>
              </a:r>
            </a:p>
          </p:txBody>
        </p:sp>
        <p:pic>
          <p:nvPicPr>
            <p:cNvPr id="14367" name="Рисунок 3">
              <a:extLst>
                <a:ext uri="{FF2B5EF4-FFF2-40B4-BE49-F238E27FC236}">
                  <a16:creationId xmlns:a16="http://schemas.microsoft.com/office/drawing/2014/main" id="{D3A2EA27-7193-43DC-9A9F-0D97A8FA15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834" y="5495193"/>
              <a:ext cx="3090862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0" name="Шеврон 4">
              <a:extLst>
                <a:ext uri="{FF2B5EF4-FFF2-40B4-BE49-F238E27FC236}">
                  <a16:creationId xmlns:a16="http://schemas.microsoft.com/office/drawing/2014/main" id="{3AAF9966-FDB8-476F-B08A-BBC34B562C9B}"/>
                </a:ext>
              </a:extLst>
            </p:cNvPr>
            <p:cNvSpPr txBox="1"/>
            <p:nvPr/>
          </p:nvSpPr>
          <p:spPr bwMode="auto">
            <a:xfrm>
              <a:off x="6121296" y="5480962"/>
              <a:ext cx="3325798" cy="251002"/>
            </a:xfrm>
            <a:prstGeom prst="rect">
              <a:avLst/>
            </a:prstGeom>
            <a:scene3d>
              <a:camera prst="orthographicFront"/>
              <a:lightRig rig="flat" dir="t"/>
            </a:scene3d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48006" tIns="16002" rIns="16002" bIns="16002" anchor="ctr"/>
            <a:lstStyle>
              <a:lvl1pPr defTabSz="5334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5334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5334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5334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5334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533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533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533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533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Aft>
                  <a:spcPct val="35000"/>
                </a:spcAft>
                <a:defRPr/>
              </a:pPr>
              <a:r>
                <a:rPr lang="ru-RU" altLang="ru-RU" sz="1100" dirty="0">
                  <a:solidFill>
                    <a:srgbClr val="1740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Специализированная аккредитация – 17 ОП</a:t>
              </a:r>
            </a:p>
          </p:txBody>
        </p:sp>
        <p:cxnSp>
          <p:nvCxnSpPr>
            <p:cNvPr id="52" name="Прямая соединительная линия 51">
              <a:extLst>
                <a:ext uri="{FF2B5EF4-FFF2-40B4-BE49-F238E27FC236}">
                  <a16:creationId xmlns:a16="http://schemas.microsoft.com/office/drawing/2014/main" id="{FD0EF2B9-C2EE-41A0-811C-0B8691A9317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7224" y="5243513"/>
              <a:ext cx="9494464" cy="840"/>
            </a:xfrm>
            <a:prstGeom prst="line">
              <a:avLst/>
            </a:prstGeom>
            <a:ln w="19050">
              <a:solidFill>
                <a:srgbClr val="17406D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единительная линия 61">
              <a:extLst>
                <a:ext uri="{FF2B5EF4-FFF2-40B4-BE49-F238E27FC236}">
                  <a16:creationId xmlns:a16="http://schemas.microsoft.com/office/drawing/2014/main" id="{D0756537-BE52-4A89-B4BC-4B6FCA04A2B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8750" y="5818095"/>
              <a:ext cx="9541062" cy="26289"/>
            </a:xfrm>
            <a:prstGeom prst="line">
              <a:avLst/>
            </a:prstGeom>
            <a:ln w="19050">
              <a:solidFill>
                <a:srgbClr val="17406D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Прямая соединительная линия 68">
              <a:extLst>
                <a:ext uri="{FF2B5EF4-FFF2-40B4-BE49-F238E27FC236}">
                  <a16:creationId xmlns:a16="http://schemas.microsoft.com/office/drawing/2014/main" id="{5B9F25EE-2379-4AE1-B723-3CF702E0554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32941" y="5898083"/>
              <a:ext cx="14287" cy="928687"/>
            </a:xfrm>
            <a:prstGeom prst="line">
              <a:avLst/>
            </a:prstGeom>
            <a:ln w="19050">
              <a:solidFill>
                <a:srgbClr val="17406D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Прямая соединительная линия 74">
              <a:extLst>
                <a:ext uri="{FF2B5EF4-FFF2-40B4-BE49-F238E27FC236}">
                  <a16:creationId xmlns:a16="http://schemas.microsoft.com/office/drawing/2014/main" id="{CFE1D3E2-84F0-41F3-8F81-86DBA76251F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42966" y="5898060"/>
              <a:ext cx="0" cy="939800"/>
            </a:xfrm>
            <a:prstGeom prst="line">
              <a:avLst/>
            </a:prstGeom>
            <a:ln w="19050">
              <a:solidFill>
                <a:srgbClr val="17406D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380" name="AutoShape 48" descr="Logo">
              <a:extLst>
                <a:ext uri="{FF2B5EF4-FFF2-40B4-BE49-F238E27FC236}">
                  <a16:creationId xmlns:a16="http://schemas.microsoft.com/office/drawing/2014/main" id="{F855CF26-836D-46D5-AA89-ECA67B333DB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800600" y="3276600"/>
              <a:ext cx="304800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14382" name="TextBox 27">
              <a:extLst>
                <a:ext uri="{FF2B5EF4-FFF2-40B4-BE49-F238E27FC236}">
                  <a16:creationId xmlns:a16="http://schemas.microsoft.com/office/drawing/2014/main" id="{694836F8-2873-4FBA-8C12-0F8CD5050B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9824" y="5245450"/>
              <a:ext cx="4468813" cy="6298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kk-KZ" altLang="ru-RU" sz="1400" b="1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ВНЕШНЯЯ ОЦЕНКА КАЧЕСТВА</a:t>
              </a:r>
            </a:p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ru-RU" altLang="ru-RU" sz="1800" dirty="0">
                <a:solidFill>
                  <a:srgbClr val="1F497D"/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A7CDDD0-913F-400F-ABB4-1E6E9ECCD007}"/>
                </a:ext>
              </a:extLst>
            </p:cNvPr>
            <p:cNvSpPr txBox="1"/>
            <p:nvPr/>
          </p:nvSpPr>
          <p:spPr>
            <a:xfrm>
              <a:off x="6537325" y="549275"/>
              <a:ext cx="3262313" cy="56350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1400" b="1" cap="all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Образовательные гранты (прием)</a:t>
              </a:r>
            </a:p>
          </p:txBody>
        </p:sp>
        <p:pic>
          <p:nvPicPr>
            <p:cNvPr id="72" name="Рисунок 71">
              <a:extLst>
                <a:ext uri="{FF2B5EF4-FFF2-40B4-BE49-F238E27FC236}">
                  <a16:creationId xmlns:a16="http://schemas.microsoft.com/office/drawing/2014/main" id="{0A913004-6B83-4C40-B8C2-52E372D9C43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610356" y="3365365"/>
              <a:ext cx="3201987" cy="220479"/>
            </a:xfrm>
            <a:prstGeom prst="rect">
              <a:avLst/>
            </a:prstGeom>
          </p:spPr>
        </p:pic>
        <p:pic>
          <p:nvPicPr>
            <p:cNvPr id="77" name="Рисунок 76">
              <a:extLst>
                <a:ext uri="{FF2B5EF4-FFF2-40B4-BE49-F238E27FC236}">
                  <a16:creationId xmlns:a16="http://schemas.microsoft.com/office/drawing/2014/main" id="{6D7EC138-30AD-46C9-9237-BC693A5BB88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863749" y="3160073"/>
              <a:ext cx="2773965" cy="270032"/>
            </a:xfrm>
            <a:prstGeom prst="rect">
              <a:avLst/>
            </a:prstGeom>
          </p:spPr>
        </p:pic>
        <p:sp>
          <p:nvSpPr>
            <p:cNvPr id="78" name="TextBox 54">
              <a:extLst>
                <a:ext uri="{FF2B5EF4-FFF2-40B4-BE49-F238E27FC236}">
                  <a16:creationId xmlns:a16="http://schemas.microsoft.com/office/drawing/2014/main" id="{7D84C717-5946-4042-80C1-C15C4B7505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10136" y="5988489"/>
              <a:ext cx="3265488" cy="2817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ru-RU" sz="1100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QS </a:t>
              </a:r>
              <a:r>
                <a:rPr lang="ru-RU" altLang="ru-RU" sz="1100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 </a:t>
              </a:r>
              <a:r>
                <a:rPr lang="en-US" altLang="ru-RU" sz="1100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Stars</a:t>
              </a:r>
              <a:r>
                <a:rPr lang="kk-KZ" altLang="ru-RU" sz="1100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ru-RU" sz="1100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2024   </a:t>
              </a:r>
            </a:p>
          </p:txBody>
        </p:sp>
        <p:sp>
          <p:nvSpPr>
            <p:cNvPr id="81" name="TextBox 60">
              <a:extLst>
                <a:ext uri="{FF2B5EF4-FFF2-40B4-BE49-F238E27FC236}">
                  <a16:creationId xmlns:a16="http://schemas.microsoft.com/office/drawing/2014/main" id="{840C96C9-D07E-4D86-9DE9-66F8D45DE7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57456" y="5850188"/>
              <a:ext cx="3170238" cy="2817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100" dirty="0" err="1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Атамекен</a:t>
              </a:r>
              <a:r>
                <a:rPr lang="ru-RU" altLang="ru-RU" sz="1100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2025</a:t>
              </a:r>
            </a:p>
          </p:txBody>
        </p:sp>
        <p:pic>
          <p:nvPicPr>
            <p:cNvPr id="82" name="Рисунок 62">
              <a:extLst>
                <a:ext uri="{FF2B5EF4-FFF2-40B4-BE49-F238E27FC236}">
                  <a16:creationId xmlns:a16="http://schemas.microsoft.com/office/drawing/2014/main" id="{8D317425-72DE-412E-98D0-1310E2CF6D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8858" y="6092801"/>
              <a:ext cx="550319" cy="550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3" name="TextBox 66">
              <a:extLst>
                <a:ext uri="{FF2B5EF4-FFF2-40B4-BE49-F238E27FC236}">
                  <a16:creationId xmlns:a16="http://schemas.microsoft.com/office/drawing/2014/main" id="{C9E5F10A-6ED8-43A9-B610-1820C558E0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7556" y="6491333"/>
              <a:ext cx="3705225" cy="2817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ru-RU" sz="1100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493 </a:t>
              </a:r>
              <a:r>
                <a:rPr lang="ru-RU" altLang="ru-RU" sz="1100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QS Asia University </a:t>
              </a:r>
              <a:r>
                <a:rPr lang="ru-RU" altLang="ru-RU" sz="1100" dirty="0" err="1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Rankings</a:t>
              </a:r>
              <a:r>
                <a:rPr lang="ru-RU" altLang="ru-RU" sz="1100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202</a:t>
              </a:r>
              <a:r>
                <a:rPr lang="en-US" altLang="ru-RU" sz="1100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endPara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4" name="Рисунок 2">
              <a:extLst>
                <a:ext uri="{FF2B5EF4-FFF2-40B4-BE49-F238E27FC236}">
                  <a16:creationId xmlns:a16="http://schemas.microsoft.com/office/drawing/2014/main" id="{29B7A827-664F-4DB6-8999-9007617822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1741" y="5822342"/>
              <a:ext cx="690321" cy="598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5" name="Рисунок 84">
              <a:extLst>
                <a:ext uri="{FF2B5EF4-FFF2-40B4-BE49-F238E27FC236}">
                  <a16:creationId xmlns:a16="http://schemas.microsoft.com/office/drawing/2014/main" id="{047AB94D-D803-48A8-9399-31FB702ACC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10167" y="6314015"/>
              <a:ext cx="576450" cy="541141"/>
            </a:xfrm>
            <a:prstGeom prst="rect">
              <a:avLst/>
            </a:prstGeom>
          </p:spPr>
        </p:pic>
        <p:sp>
          <p:nvSpPr>
            <p:cNvPr id="86" name="TextBox 64">
              <a:extLst>
                <a:ext uri="{FF2B5EF4-FFF2-40B4-BE49-F238E27FC236}">
                  <a16:creationId xmlns:a16="http://schemas.microsoft.com/office/drawing/2014/main" id="{DD69F4C3-CE4F-40D4-BDAA-B8F43F2E60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70911" y="6455103"/>
              <a:ext cx="1540617" cy="2817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just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100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 </a:t>
              </a:r>
              <a:r>
                <a:rPr lang="en-US" altLang="ru-RU" sz="1100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Stars - Chemistry</a:t>
              </a:r>
              <a:endPara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Прямоугольник: скругленные углы 116">
              <a:extLst>
                <a:ext uri="{FF2B5EF4-FFF2-40B4-BE49-F238E27FC236}">
                  <a16:creationId xmlns:a16="http://schemas.microsoft.com/office/drawing/2014/main" id="{80E9AFA4-6663-47A9-89A9-01CA0328AFEE}"/>
                </a:ext>
              </a:extLst>
            </p:cNvPr>
            <p:cNvSpPr/>
            <p:nvPr/>
          </p:nvSpPr>
          <p:spPr bwMode="auto">
            <a:xfrm>
              <a:off x="8656710" y="6204242"/>
              <a:ext cx="910660" cy="233253"/>
            </a:xfrm>
            <a:prstGeom prst="flowChartAlternateProcess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400" b="1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29  ОП</a:t>
              </a:r>
              <a:endParaRPr lang="x-none" sz="14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426EA646-5E50-450A-B866-B4959E2B6303}"/>
                </a:ext>
              </a:extLst>
            </p:cNvPr>
            <p:cNvSpPr txBox="1"/>
            <p:nvPr/>
          </p:nvSpPr>
          <p:spPr>
            <a:xfrm>
              <a:off x="7812474" y="6182368"/>
              <a:ext cx="1002375" cy="298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ТОП 10 - 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BFB4EE87-05EE-4D1B-93B2-D410840D24BB}"/>
                </a:ext>
              </a:extLst>
            </p:cNvPr>
            <p:cNvSpPr txBox="1"/>
            <p:nvPr/>
          </p:nvSpPr>
          <p:spPr>
            <a:xfrm>
              <a:off x="792838" y="5965925"/>
              <a:ext cx="2908474" cy="2983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200" dirty="0">
                  <a:solidFill>
                    <a:srgbClr val="1F497D"/>
                  </a:solidFill>
                </a:rPr>
                <a:t>QS World University Rankings-1401+</a:t>
              </a:r>
              <a:endParaRPr lang="ru-RU" sz="1200" dirty="0">
                <a:solidFill>
                  <a:srgbClr val="1F497D"/>
                </a:solidFill>
              </a:endParaRPr>
            </a:p>
          </p:txBody>
        </p:sp>
        <p:pic>
          <p:nvPicPr>
            <p:cNvPr id="90" name="Рисунок 89">
              <a:extLst>
                <a:ext uri="{FF2B5EF4-FFF2-40B4-BE49-F238E27FC236}">
                  <a16:creationId xmlns:a16="http://schemas.microsoft.com/office/drawing/2014/main" id="{35BF4079-79C1-47D8-901C-3B880DB5118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863749" y="3160073"/>
              <a:ext cx="2773965" cy="270032"/>
            </a:xfrm>
            <a:prstGeom prst="rect">
              <a:avLst/>
            </a:prstGeom>
          </p:spPr>
        </p:pic>
        <p:pic>
          <p:nvPicPr>
            <p:cNvPr id="91" name="Рисунок 90">
              <a:extLst>
                <a:ext uri="{FF2B5EF4-FFF2-40B4-BE49-F238E27FC236}">
                  <a16:creationId xmlns:a16="http://schemas.microsoft.com/office/drawing/2014/main" id="{2AC7B7AE-CE76-4B76-BECB-9D1C6E6A42D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788" y="5893599"/>
              <a:ext cx="607120" cy="607120"/>
            </a:xfrm>
            <a:prstGeom prst="rect">
              <a:avLst/>
            </a:prstGeom>
          </p:spPr>
        </p:pic>
        <p:pic>
          <p:nvPicPr>
            <p:cNvPr id="92" name="Рисунок 91">
              <a:extLst>
                <a:ext uri="{FF2B5EF4-FFF2-40B4-BE49-F238E27FC236}">
                  <a16:creationId xmlns:a16="http://schemas.microsoft.com/office/drawing/2014/main" id="{CD3EA2DA-583B-4C7C-AA8C-BA97A27CD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817" y="6296615"/>
              <a:ext cx="558541" cy="558541"/>
            </a:xfrm>
            <a:prstGeom prst="rect">
              <a:avLst/>
            </a:prstGeom>
          </p:spPr>
        </p:pic>
      </p:grp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A9899026-F18D-422C-BC22-82DD1817C85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5" name="Рисунок 64">
            <a:extLst>
              <a:ext uri="{FF2B5EF4-FFF2-40B4-BE49-F238E27FC236}">
                <a16:creationId xmlns:a16="http://schemas.microsoft.com/office/drawing/2014/main" id="{F3B25D75-6452-4013-97DC-DF1693D8453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66" name="Прямая соединительная линия 65">
            <a:extLst>
              <a:ext uri="{FF2B5EF4-FFF2-40B4-BE49-F238E27FC236}">
                <a16:creationId xmlns:a16="http://schemas.microsoft.com/office/drawing/2014/main" id="{4F75750E-DBD9-4405-8DB1-B0B7E3BC0B34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91534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86BADAF-CD16-431E-8ED8-4ED0E407DC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462" y="1526116"/>
            <a:ext cx="3992034" cy="178151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8571EE4-029D-47F6-91DA-55310DA52B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727" y="1552916"/>
            <a:ext cx="3858904" cy="175471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7CD6565-EF9F-499C-9726-ACC285AD70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0043" y="3974582"/>
            <a:ext cx="8420588" cy="2294486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006A069A-FA88-4588-9E0C-A1E2FFB68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1603" y="3516791"/>
            <a:ext cx="2348923" cy="277232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altLang="ru-RU" sz="1200" i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текущее состояние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4BFC6E5-1562-401E-9716-992F48B1980B}"/>
              </a:ext>
            </a:extLst>
          </p:cNvPr>
          <p:cNvSpPr txBox="1"/>
          <p:nvPr/>
        </p:nvSpPr>
        <p:spPr>
          <a:xfrm>
            <a:off x="1037145" y="25460"/>
            <a:ext cx="68235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1F497D"/>
                </a:solidFill>
                <a:latin typeface="Arial Black" panose="020B0A04020102020204" pitchFamily="34" charset="0"/>
              </a:rPr>
              <a:t>УЧЕБНЫЙ КОРПУС № 2, УЛ. ФИЗКУЛЬТУРНАЯ, 4</a:t>
            </a:r>
            <a:br>
              <a:rPr lang="ru-RU" sz="1400" dirty="0">
                <a:solidFill>
                  <a:srgbClr val="1F497D"/>
                </a:solidFill>
                <a:latin typeface="Arial Black" panose="020B0A04020102020204" pitchFamily="34" charset="0"/>
              </a:rPr>
            </a:br>
            <a:r>
              <a:rPr lang="kk-KZ" sz="1400" dirty="0">
                <a:solidFill>
                  <a:srgbClr val="1F497D"/>
                </a:solidFill>
                <a:latin typeface="Arial Black" panose="020B0A04020102020204" pitchFamily="34" charset="0"/>
              </a:rPr>
              <a:t>РЕМОНТ КОРИДОРА 1 ЭТАЖА</a:t>
            </a:r>
            <a:endParaRPr lang="ru-RU" sz="1400" dirty="0">
              <a:solidFill>
                <a:srgbClr val="1F497D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AB460BB0-9521-404C-9142-3A0E525ED3D6}"/>
              </a:ext>
            </a:extLst>
          </p:cNvPr>
          <p:cNvSpPr txBox="1">
            <a:spLocks/>
          </p:cNvSpPr>
          <p:nvPr/>
        </p:nvSpPr>
        <p:spPr bwMode="auto">
          <a:xfrm>
            <a:off x="4448944" y="1039725"/>
            <a:ext cx="2348923" cy="277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ru-RU" altLang="ru-RU" sz="1200" i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состояние до ремонта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60924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Схема 40"/>
          <p:cNvGraphicFramePr/>
          <p:nvPr>
            <p:extLst>
              <p:ext uri="{D42A27DB-BD31-4B8C-83A1-F6EECF244321}">
                <p14:modId xmlns:p14="http://schemas.microsoft.com/office/powerpoint/2010/main" val="751419282"/>
              </p:ext>
            </p:extLst>
          </p:nvPr>
        </p:nvGraphicFramePr>
        <p:xfrm>
          <a:off x="5140053" y="744259"/>
          <a:ext cx="4810124" cy="863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E3EE04C-320E-4754-89C4-833F89F7A37D}"/>
              </a:ext>
            </a:extLst>
          </p:cNvPr>
          <p:cNvSpPr txBox="1"/>
          <p:nvPr/>
        </p:nvSpPr>
        <p:spPr>
          <a:xfrm>
            <a:off x="1028502" y="5062"/>
            <a:ext cx="956151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1F497D"/>
                </a:solidFill>
                <a:latin typeface="Arial Black" panose="020B0A04020102020204" pitchFamily="34" charset="0"/>
              </a:rPr>
              <a:t>УЧЕБНЫЙ КОРПУС №2, УЛ. ФИЗКУЛЬТУРНАЯ, 4 </a:t>
            </a:r>
          </a:p>
          <a:p>
            <a:r>
              <a:rPr lang="ru-RU" sz="1400" dirty="0">
                <a:solidFill>
                  <a:srgbClr val="1F497D"/>
                </a:solidFill>
                <a:latin typeface="Arial Black" panose="020B0A04020102020204" pitchFamily="34" charset="0"/>
              </a:rPr>
              <a:t>РЕМОНТ ВХОДНОЙ ГРУППЫ </a:t>
            </a:r>
          </a:p>
          <a:p>
            <a:endParaRPr lang="ru-RU" sz="1600" b="1" dirty="0">
              <a:solidFill>
                <a:srgbClr val="1F497D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AA7EE64-3487-40E2-8BF5-917CB91CE7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9428" y="1340768"/>
            <a:ext cx="8627695" cy="4777347"/>
          </a:xfrm>
          <a:prstGeom prst="rect">
            <a:avLst/>
          </a:prstGeom>
        </p:spPr>
      </p:pic>
      <p:sp>
        <p:nvSpPr>
          <p:cNvPr id="8" name="Прямоугольник 44">
            <a:extLst>
              <a:ext uri="{FF2B5EF4-FFF2-40B4-BE49-F238E27FC236}">
                <a16:creationId xmlns:a16="http://schemas.microsoft.com/office/drawing/2014/main" id="{D36AA7DE-0C72-4107-A8A3-CE569D08E8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6696" y="1037733"/>
            <a:ext cx="24479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200" i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состояние до ремонта</a:t>
            </a:r>
          </a:p>
        </p:txBody>
      </p:sp>
      <p:sp>
        <p:nvSpPr>
          <p:cNvPr id="9" name="Прямоугольник 44">
            <a:extLst>
              <a:ext uri="{FF2B5EF4-FFF2-40B4-BE49-F238E27FC236}">
                <a16:creationId xmlns:a16="http://schemas.microsoft.com/office/drawing/2014/main" id="{F33974C6-D65C-441D-9270-59A4E04066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3071" y="1037974"/>
            <a:ext cx="244792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200" i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текущее состояние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72932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1064568" y="1290308"/>
            <a:ext cx="8709923" cy="4442947"/>
            <a:chOff x="183072" y="1290308"/>
            <a:chExt cx="9591419" cy="4514957"/>
          </a:xfrm>
        </p:grpSpPr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90ED05C6-4F0C-40D9-B4C3-1273523851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338"/>
            <a:stretch/>
          </p:blipFill>
          <p:spPr>
            <a:xfrm>
              <a:off x="183072" y="1312699"/>
              <a:ext cx="2604134" cy="2151117"/>
            </a:xfrm>
            <a:prstGeom prst="rect">
              <a:avLst/>
            </a:prstGeom>
          </p:spPr>
        </p:pic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02AB4069-839D-4145-AB06-74AAE3E762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329"/>
            <a:stretch/>
          </p:blipFill>
          <p:spPr>
            <a:xfrm>
              <a:off x="2873385" y="1311066"/>
              <a:ext cx="2490699" cy="2152750"/>
            </a:xfrm>
            <a:prstGeom prst="rect">
              <a:avLst/>
            </a:prstGeom>
          </p:spPr>
        </p:pic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8595AED6-55BC-4565-AFC7-162DEC57ED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6369" y="3596493"/>
              <a:ext cx="5167717" cy="2208772"/>
            </a:xfrm>
            <a:prstGeom prst="rect">
              <a:avLst/>
            </a:prstGeom>
          </p:spPr>
        </p:pic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60FC47E1-3677-4365-A9E1-D0DDE2D247A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547562" y="1290308"/>
              <a:ext cx="2499034" cy="2173507"/>
            </a:xfrm>
            <a:prstGeom prst="rect">
              <a:avLst/>
            </a:prstGeom>
          </p:spPr>
        </p:pic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47FC2648-6566-44C4-93EF-BF3D7F75AA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151"/>
            <a:stretch/>
          </p:blipFill>
          <p:spPr>
            <a:xfrm>
              <a:off x="8101182" y="1299437"/>
              <a:ext cx="1673309" cy="2164378"/>
            </a:xfrm>
            <a:prstGeom prst="rect">
              <a:avLst/>
            </a:prstGeom>
          </p:spPr>
        </p:pic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E0F91B7B-0FF2-4715-A526-26C80223727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568636" y="3596493"/>
              <a:ext cx="4205855" cy="2208772"/>
            </a:xfrm>
            <a:prstGeom prst="rect">
              <a:avLst/>
            </a:prstGeom>
          </p:spPr>
        </p:pic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325301-4768-4C8A-8282-7951FD343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530" y="194639"/>
            <a:ext cx="9643781" cy="553571"/>
          </a:xfrm>
        </p:spPr>
        <p:txBody>
          <a:bodyPr>
            <a:noAutofit/>
          </a:bodyPr>
          <a:lstStyle/>
          <a:p>
            <a:r>
              <a:rPr lang="kk-KZ" sz="1400" dirty="0">
                <a:solidFill>
                  <a:srgbClr val="1F497D"/>
                </a:solidFill>
                <a:latin typeface="Arial Black" panose="020B0A04020102020204" pitchFamily="34" charset="0"/>
              </a:rPr>
              <a:t>ОБЩЕЖИТИЕ № 1 ПО УЛ</a:t>
            </a:r>
            <a:r>
              <a:rPr lang="ru-RU" sz="1400" dirty="0">
                <a:solidFill>
                  <a:srgbClr val="1F497D"/>
                </a:solidFill>
                <a:latin typeface="Arial Black" panose="020B0A04020102020204" pitchFamily="34" charset="0"/>
              </a:rPr>
              <a:t>. ФИЗКУЛЬТУРНАЯ, 2 </a:t>
            </a:r>
            <a:br>
              <a:rPr lang="ru-RU" sz="1400" dirty="0">
                <a:solidFill>
                  <a:srgbClr val="1F497D"/>
                </a:solidFill>
                <a:latin typeface="Arial Black" panose="020B0A04020102020204" pitchFamily="34" charset="0"/>
              </a:rPr>
            </a:br>
            <a:r>
              <a:rPr lang="ru-RU" sz="1400" dirty="0">
                <a:solidFill>
                  <a:srgbClr val="1F497D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РЕМОНТ ВХОДНОЙ ГРУППЫ </a:t>
            </a:r>
            <a:br>
              <a:rPr lang="ru-RU" sz="1400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1400" dirty="0">
                <a:solidFill>
                  <a:srgbClr val="1F497D"/>
                </a:solidFill>
                <a:latin typeface="Arial Black" panose="020B0A04020102020204" pitchFamily="34" charset="0"/>
              </a:rPr>
            </a:br>
            <a:endParaRPr lang="ru-RU" sz="1400" dirty="0">
              <a:solidFill>
                <a:srgbClr val="1F497D"/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Прямоугольник 44">
            <a:extLst>
              <a:ext uri="{FF2B5EF4-FFF2-40B4-BE49-F238E27FC236}">
                <a16:creationId xmlns:a16="http://schemas.microsoft.com/office/drawing/2014/main" id="{BFE597A6-0B2F-48D0-A353-36FDA79652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8677" y="832265"/>
            <a:ext cx="24479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200" i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состояние до ремонта</a:t>
            </a:r>
          </a:p>
        </p:txBody>
      </p:sp>
      <p:sp>
        <p:nvSpPr>
          <p:cNvPr id="14" name="Прямоугольник 44">
            <a:extLst>
              <a:ext uri="{FF2B5EF4-FFF2-40B4-BE49-F238E27FC236}">
                <a16:creationId xmlns:a16="http://schemas.microsoft.com/office/drawing/2014/main" id="{E5EDAB96-F425-4189-9976-24D0220187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3200" y="813491"/>
            <a:ext cx="244792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200" i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текущее состояние 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40039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432F498-8321-4666-9D97-A7F2C97FFD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558" y="1609494"/>
            <a:ext cx="8821571" cy="405175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0A20E65-B112-4EF6-9506-BC0056B619AF}"/>
              </a:ext>
            </a:extLst>
          </p:cNvPr>
          <p:cNvSpPr txBox="1"/>
          <p:nvPr/>
        </p:nvSpPr>
        <p:spPr>
          <a:xfrm>
            <a:off x="988110" y="5715"/>
            <a:ext cx="9758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1F497D"/>
                </a:solidFill>
                <a:latin typeface="Arial Black" panose="020B0A04020102020204" pitchFamily="34" charset="0"/>
              </a:rPr>
              <a:t>ОБЩЕЖИТИЕ № 2 ПО УЛ. ШУГАЕВА, 159/4 </a:t>
            </a:r>
          </a:p>
          <a:p>
            <a:r>
              <a:rPr lang="ru-RU" sz="1400" dirty="0">
                <a:solidFill>
                  <a:srgbClr val="1F497D"/>
                </a:solidFill>
                <a:latin typeface="Arial Black" panose="020B0A04020102020204" pitchFamily="34" charset="0"/>
              </a:rPr>
              <a:t>РЕМОНТ И ЗАПУСК ЛИФТА</a:t>
            </a:r>
          </a:p>
          <a:p>
            <a:endParaRPr lang="ru-RU" sz="2000" dirty="0">
              <a:solidFill>
                <a:srgbClr val="1F497D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441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1C924B4-0B2F-4D20-BC89-4D4549783F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354" y="1337801"/>
            <a:ext cx="3982055" cy="234003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AFDC22E-893A-4042-9922-0AC12BC48A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356" y="1337799"/>
            <a:ext cx="3860172" cy="234003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AF33111-6277-45CF-8EB1-DA5B531A96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5353" y="4350183"/>
            <a:ext cx="3982055" cy="204277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5E4D1AF-1DC2-449E-B1A4-0AE55CCC87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5356" y="4350182"/>
            <a:ext cx="3855730" cy="204277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2CBFD32-3127-452E-93E4-85D79A7F879C}"/>
              </a:ext>
            </a:extLst>
          </p:cNvPr>
          <p:cNvSpPr txBox="1"/>
          <p:nvPr/>
        </p:nvSpPr>
        <p:spPr>
          <a:xfrm>
            <a:off x="4388946" y="3838885"/>
            <a:ext cx="17184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altLang="ru-RU" sz="1200" i="1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текущее состояние 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258516-E5D5-469A-8CBE-CB98C98DB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628" y="117813"/>
            <a:ext cx="9709336" cy="524435"/>
          </a:xfrm>
        </p:spPr>
        <p:txBody>
          <a:bodyPr>
            <a:noAutofit/>
          </a:bodyPr>
          <a:lstStyle/>
          <a:p>
            <a:r>
              <a:rPr lang="kk-KZ" sz="1400" dirty="0">
                <a:solidFill>
                  <a:srgbClr val="1F497D"/>
                </a:solidFill>
                <a:latin typeface="Arial Black" panose="020B0A04020102020204" pitchFamily="34" charset="0"/>
              </a:rPr>
              <a:t>ОБЩЕЖИТИЕ №3 ПО УЛ. НАЙМАНБАЕВА, 261</a:t>
            </a:r>
            <a:br>
              <a:rPr lang="kk-KZ" sz="1400" dirty="0">
                <a:solidFill>
                  <a:srgbClr val="1F497D"/>
                </a:solidFill>
              </a:rPr>
            </a:br>
            <a:endParaRPr lang="ru-RU" sz="1400" dirty="0">
              <a:solidFill>
                <a:srgbClr val="1F497D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42973B-2881-4434-900A-F30A287E79D3}"/>
              </a:ext>
            </a:extLst>
          </p:cNvPr>
          <p:cNvSpPr txBox="1"/>
          <p:nvPr/>
        </p:nvSpPr>
        <p:spPr>
          <a:xfrm>
            <a:off x="4610866" y="781766"/>
            <a:ext cx="18800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altLang="ru-RU" sz="1200" i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состояние до ремонта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7247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CAB0180-B57A-48C3-9598-2B0D144D84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576" y="1564741"/>
            <a:ext cx="4623536" cy="398154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186E87C-EAB8-4394-9201-CB248911D6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9104" y="1564741"/>
            <a:ext cx="3863135" cy="398154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A9A592-C452-4B88-9C5B-0B7DBD8C4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760" y="147900"/>
            <a:ext cx="9223671" cy="509867"/>
          </a:xfrm>
        </p:spPr>
        <p:txBody>
          <a:bodyPr>
            <a:normAutofit/>
          </a:bodyPr>
          <a:lstStyle/>
          <a:p>
            <a:r>
              <a:rPr lang="kk-KZ" sz="1400" dirty="0">
                <a:solidFill>
                  <a:srgbClr val="1F497D"/>
                </a:solidFill>
                <a:latin typeface="Arial Black" panose="020B0A04020102020204" pitchFamily="34" charset="0"/>
              </a:rPr>
              <a:t>ОБЩЕЖИТИЕ №4 ПО УЛ. НАЙМАНБАЕВА, 263</a:t>
            </a:r>
            <a:br>
              <a:rPr lang="kk-KZ" sz="1400" dirty="0">
                <a:solidFill>
                  <a:srgbClr val="1F497D"/>
                </a:solidFill>
              </a:rPr>
            </a:br>
            <a:endParaRPr lang="ru-RU" sz="14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65E707-1403-4C4D-8A23-40F1DE1CC602}"/>
              </a:ext>
            </a:extLst>
          </p:cNvPr>
          <p:cNvSpPr txBox="1"/>
          <p:nvPr/>
        </p:nvSpPr>
        <p:spPr>
          <a:xfrm>
            <a:off x="4765232" y="963531"/>
            <a:ext cx="247727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2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текущий ремонт отопления</a:t>
            </a:r>
            <a:endParaRPr lang="ru-RU" sz="1200" dirty="0">
              <a:solidFill>
                <a:srgbClr val="1F497D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1173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726E474-1126-4913-9F7A-E8A4FE10F9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415" y="3696318"/>
            <a:ext cx="3369033" cy="239520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80BC2B2-ADE8-4809-99C9-BCACCC3AAE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576" y="1197891"/>
            <a:ext cx="4096104" cy="489363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2748BAA-CB2F-4F49-BC2C-9EA0542E9D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418" y="1197891"/>
            <a:ext cx="3369031" cy="239520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91E9F3-390C-4A5D-B023-F97EE21A9113}"/>
              </a:ext>
            </a:extLst>
          </p:cNvPr>
          <p:cNvSpPr txBox="1"/>
          <p:nvPr/>
        </p:nvSpPr>
        <p:spPr>
          <a:xfrm>
            <a:off x="1051363" y="120452"/>
            <a:ext cx="58146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1F497D"/>
                </a:solidFill>
                <a:latin typeface="Arial Black" panose="020B0A04020102020204" pitchFamily="34" charset="0"/>
              </a:rPr>
              <a:t>ОТКРЫТИЕ ПЛАСТИКОВОГО ЦЕХА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2155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0354210-49AD-4D9E-B123-2A894DB32E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875" y="3737360"/>
            <a:ext cx="4546661" cy="236229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007AFD7-18A9-408B-8FDF-7F7E67F4E9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0874" y="1407526"/>
            <a:ext cx="4546661" cy="227212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C16B746-985B-4A9F-A85C-72348A646043}"/>
              </a:ext>
            </a:extLst>
          </p:cNvPr>
          <p:cNvSpPr txBox="1"/>
          <p:nvPr/>
        </p:nvSpPr>
        <p:spPr>
          <a:xfrm>
            <a:off x="560512" y="115869"/>
            <a:ext cx="540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dirty="0">
                <a:solidFill>
                  <a:srgbClr val="1F497D"/>
                </a:solidFill>
                <a:latin typeface="Arial Black" panose="020B0A04020102020204" pitchFamily="34" charset="0"/>
              </a:rPr>
              <a:t>УСТАНОВКА ПЛОЩАДКИ ПОД ПАМЯТНИК</a:t>
            </a:r>
            <a:endParaRPr lang="ru-RU" sz="1400" dirty="0">
              <a:solidFill>
                <a:srgbClr val="1F497D"/>
              </a:solidFill>
              <a:latin typeface="Arial Black" panose="020B0A040201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6307"/>
          <a:stretch/>
        </p:blipFill>
        <p:spPr>
          <a:xfrm>
            <a:off x="1064568" y="1407526"/>
            <a:ext cx="4082801" cy="4692127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26612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CAE1943-A036-4DC8-9757-A0795B8113D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1"/>
          <a:stretch/>
        </p:blipFill>
        <p:spPr>
          <a:xfrm>
            <a:off x="5572049" y="1136586"/>
            <a:ext cx="4205487" cy="458482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135D0F7-0684-411F-96BE-3A202D96CAF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1" b="-259"/>
          <a:stretch/>
        </p:blipFill>
        <p:spPr>
          <a:xfrm>
            <a:off x="1136576" y="1136586"/>
            <a:ext cx="4285862" cy="459667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7D9A70-9D4D-445C-B19E-9109E07E9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1363" y="-35705"/>
            <a:ext cx="5548610" cy="656393"/>
          </a:xfrm>
        </p:spPr>
        <p:txBody>
          <a:bodyPr/>
          <a:lstStyle/>
          <a:p>
            <a:r>
              <a:rPr lang="ru-RU" sz="1400" dirty="0">
                <a:solidFill>
                  <a:srgbClr val="1F497D"/>
                </a:solidFill>
                <a:latin typeface="Arial Black" panose="020B0A04020102020204" pitchFamily="34" charset="0"/>
              </a:rPr>
              <a:t>УСТАНОВКА ПОЖАРНОЙ СИГНАЛИЗАЦИИ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82771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3516EBA-BB4D-4679-BDF4-5787D2375D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61"/>
          <a:stretch/>
        </p:blipFill>
        <p:spPr>
          <a:xfrm>
            <a:off x="5322904" y="1052736"/>
            <a:ext cx="4166600" cy="485577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4269AD7-38AB-431A-BB37-3D8CE6E8F9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592" y="1052736"/>
            <a:ext cx="3941266" cy="485576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698948-1246-4C5A-9023-E59C98197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91616" y="66997"/>
            <a:ext cx="8426945" cy="337667"/>
          </a:xfrm>
        </p:spPr>
        <p:txBody>
          <a:bodyPr>
            <a:normAutofit/>
          </a:bodyPr>
          <a:lstStyle/>
          <a:p>
            <a:pPr algn="ctr"/>
            <a:r>
              <a:rPr lang="ru-RU" sz="1400" dirty="0">
                <a:solidFill>
                  <a:srgbClr val="1F497D"/>
                </a:solidFill>
                <a:latin typeface="Arial Black" panose="020B0A04020102020204" pitchFamily="34" charset="0"/>
              </a:rPr>
              <a:t>УСТАНОВКА ПОРОШКОВОГО ПОЖАРОТУШЕНИЯ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655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Прямоугольник 28">
            <a:extLst>
              <a:ext uri="{FF2B5EF4-FFF2-40B4-BE49-F238E27FC236}">
                <a16:creationId xmlns:a16="http://schemas.microsoft.com/office/drawing/2014/main" id="{0E0D2202-C897-4B4C-9010-2F660EFEB0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0943" y="710624"/>
            <a:ext cx="3575050" cy="730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3067" tIns="26533" rIns="53067" bIns="26533">
            <a:spAutoFit/>
          </a:bodyPr>
          <a:lstStyle>
            <a:lvl1pPr marL="171450" indent="-8572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Менеджмент в агробизнесе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Финансовая аналитика и IT безопасность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GB" altLang="ru-RU" sz="11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IT-</a:t>
            </a: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журналистика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Казахский язык и литература (IP)</a:t>
            </a:r>
          </a:p>
        </p:txBody>
      </p:sp>
      <p:sp>
        <p:nvSpPr>
          <p:cNvPr id="17412" name="Прямоугольник 39">
            <a:extLst>
              <a:ext uri="{FF2B5EF4-FFF2-40B4-BE49-F238E27FC236}">
                <a16:creationId xmlns:a16="http://schemas.microsoft.com/office/drawing/2014/main" id="{56CC6D88-5013-44F8-8E2F-BD180E9A32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456" y="1570777"/>
            <a:ext cx="2024063" cy="1238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3067" tIns="26533" rIns="53067" bIns="26533">
            <a:spAutoFit/>
          </a:bodyPr>
          <a:lstStyle>
            <a:lvl1pPr marL="88900" indent="-88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179388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938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93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93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93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93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93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93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93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kk-KZ" altLang="ru-RU" sz="11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 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Биология</a:t>
            </a:r>
            <a:endParaRPr lang="kk-KZ" altLang="ru-RU" sz="11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 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Физика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Дизайн программ обучения 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Музыкальное образование </a:t>
            </a:r>
            <a:endParaRPr lang="kk-KZ" altLang="ru-RU" sz="11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kk-KZ" altLang="ru-RU" sz="11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Изобразительное искусство</a:t>
            </a:r>
            <a:endParaRPr lang="ru-RU" altLang="ru-RU" sz="11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Левая фигурная скобка 9">
            <a:extLst>
              <a:ext uri="{FF2B5EF4-FFF2-40B4-BE49-F238E27FC236}">
                <a16:creationId xmlns:a16="http://schemas.microsoft.com/office/drawing/2014/main" id="{9A6576C2-5076-49F4-B59A-4062FB20B434}"/>
              </a:ext>
            </a:extLst>
          </p:cNvPr>
          <p:cNvSpPr/>
          <p:nvPr/>
        </p:nvSpPr>
        <p:spPr>
          <a:xfrm>
            <a:off x="3195543" y="710624"/>
            <a:ext cx="146050" cy="731838"/>
          </a:xfrm>
          <a:prstGeom prst="leftBrace">
            <a:avLst/>
          </a:prstGeom>
          <a:noFill/>
          <a:ln>
            <a:solidFill>
              <a:srgbClr val="1740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2060"/>
              </a:solidFill>
            </a:endParaRPr>
          </a:p>
        </p:txBody>
      </p:sp>
      <p:sp>
        <p:nvSpPr>
          <p:cNvPr id="48" name="Левая фигурная скобка 47">
            <a:extLst>
              <a:ext uri="{FF2B5EF4-FFF2-40B4-BE49-F238E27FC236}">
                <a16:creationId xmlns:a16="http://schemas.microsoft.com/office/drawing/2014/main" id="{DB3EE3E6-4ADC-4554-AAC9-D8B37221E0CB}"/>
              </a:ext>
            </a:extLst>
          </p:cNvPr>
          <p:cNvSpPr/>
          <p:nvPr/>
        </p:nvSpPr>
        <p:spPr>
          <a:xfrm>
            <a:off x="3195495" y="1642215"/>
            <a:ext cx="130175" cy="1139825"/>
          </a:xfrm>
          <a:prstGeom prst="leftBrace">
            <a:avLst/>
          </a:prstGeom>
          <a:ln>
            <a:solidFill>
              <a:srgbClr val="1740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2060"/>
              </a:solidFill>
            </a:endParaRPr>
          </a:p>
        </p:txBody>
      </p:sp>
      <p:sp>
        <p:nvSpPr>
          <p:cNvPr id="17415" name="Прямоугольник 31">
            <a:extLst>
              <a:ext uri="{FF2B5EF4-FFF2-40B4-BE49-F238E27FC236}">
                <a16:creationId xmlns:a16="http://schemas.microsoft.com/office/drawing/2014/main" id="{034BA7EC-598B-42D1-8A18-992C71D44E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480" y="156153"/>
            <a:ext cx="9906000" cy="286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defTabSz="84296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ru-RU" sz="1400" b="1" dirty="0">
                <a:solidFill>
                  <a:srgbClr val="1F497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ОБЕСПЕЧЕНИЕ КАЧЕСТВЕННОЙ ПОДГОТОВКИ КОНКУРЕНТОСПОСОБНЫХ КАДРОВ</a:t>
            </a:r>
          </a:p>
        </p:txBody>
      </p:sp>
      <p:grpSp>
        <p:nvGrpSpPr>
          <p:cNvPr id="17416" name="Группа 4">
            <a:extLst>
              <a:ext uri="{FF2B5EF4-FFF2-40B4-BE49-F238E27FC236}">
                <a16:creationId xmlns:a16="http://schemas.microsoft.com/office/drawing/2014/main" id="{D0BF03C7-E964-4BC4-9327-81749822BCCE}"/>
              </a:ext>
            </a:extLst>
          </p:cNvPr>
          <p:cNvGrpSpPr>
            <a:grpSpLocks/>
          </p:cNvGrpSpPr>
          <p:nvPr/>
        </p:nvGrpSpPr>
        <p:grpSpPr bwMode="auto">
          <a:xfrm>
            <a:off x="7689055" y="5464905"/>
            <a:ext cx="2105025" cy="1135063"/>
            <a:chOff x="208614" y="7221979"/>
            <a:chExt cx="2762250" cy="1135117"/>
          </a:xfrm>
        </p:grpSpPr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172152E7-B1CB-40D7-AB7E-F7D33F64F468}"/>
                </a:ext>
              </a:extLst>
            </p:cNvPr>
            <p:cNvSpPr/>
            <p:nvPr/>
          </p:nvSpPr>
          <p:spPr bwMode="auto">
            <a:xfrm>
              <a:off x="377349" y="7561720"/>
              <a:ext cx="2441446" cy="568352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8074" tIns="58074" rIns="58074" bIns="58074" spcCol="1270" anchor="ctr"/>
            <a:lstStyle/>
            <a:p>
              <a:pPr algn="ctr" defTabSz="533414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kk-KZ" sz="1200" b="1" dirty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 600 лицензий</a:t>
              </a:r>
            </a:p>
            <a:p>
              <a:pPr algn="ctr" defTabSz="533414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kk-KZ" sz="1200" b="1" dirty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1000 курсов</a:t>
              </a:r>
              <a:endParaRPr lang="ru-RU" sz="12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Прямоугольник 50">
              <a:extLst>
                <a:ext uri="{FF2B5EF4-FFF2-40B4-BE49-F238E27FC236}">
                  <a16:creationId xmlns:a16="http://schemas.microsoft.com/office/drawing/2014/main" id="{81EC048A-393B-4C00-8A5B-03BD437DF8B9}"/>
                </a:ext>
              </a:extLst>
            </p:cNvPr>
            <p:cNvSpPr/>
            <p:nvPr/>
          </p:nvSpPr>
          <p:spPr bwMode="auto">
            <a:xfrm>
              <a:off x="208614" y="7391850"/>
              <a:ext cx="2762250" cy="965246"/>
            </a:xfrm>
            <a:prstGeom prst="rect">
              <a:avLst/>
            </a:prstGeom>
            <a:noFill/>
            <a:ln w="3175">
              <a:solidFill>
                <a:srgbClr val="17406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138">
                <a:solidFill>
                  <a:srgbClr val="1F497D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462" name="Прямоугольник 51">
              <a:extLst>
                <a:ext uri="{FF2B5EF4-FFF2-40B4-BE49-F238E27FC236}">
                  <a16:creationId xmlns:a16="http://schemas.microsoft.com/office/drawing/2014/main" id="{18F70B16-0AC8-40CA-94B5-9F2E9DA66A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554" y="7221979"/>
              <a:ext cx="2230109" cy="3077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ru-RU" sz="1400" b="1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COURSERA</a:t>
              </a:r>
              <a:endParaRPr lang="ru-RU" altLang="ru-RU" sz="14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0CA2D22A-1132-46D6-8B8E-30BCF2E880F8}"/>
              </a:ext>
            </a:extLst>
          </p:cNvPr>
          <p:cNvCxnSpPr>
            <a:cxnSpLocks/>
          </p:cNvCxnSpPr>
          <p:nvPr/>
        </p:nvCxnSpPr>
        <p:spPr>
          <a:xfrm>
            <a:off x="7528717" y="579768"/>
            <a:ext cx="36512" cy="4643438"/>
          </a:xfrm>
          <a:prstGeom prst="line">
            <a:avLst/>
          </a:prstGeom>
          <a:ln w="19050">
            <a:solidFill>
              <a:srgbClr val="17406D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01" name="Прямоугольник 12">
            <a:extLst>
              <a:ext uri="{FF2B5EF4-FFF2-40B4-BE49-F238E27FC236}">
                <a16:creationId xmlns:a16="http://schemas.microsoft.com/office/drawing/2014/main" id="{519254E3-1E93-4B77-8D28-D84D3AF853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6931" y="3473783"/>
            <a:ext cx="4413250" cy="178510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85725" indent="-8572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857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857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857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857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857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857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857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857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857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defRPr/>
            </a:pPr>
            <a:r>
              <a:rPr lang="kk-KZ" altLang="ru-RU" sz="11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Физическая культура и спорт / Менеджер по спорту и рекреации </a:t>
            </a:r>
            <a:r>
              <a:rPr lang="ru-RU" alt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ru-RU" alt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Университет экономики г. </a:t>
            </a:r>
            <a:r>
              <a:rPr lang="ru-RU" altLang="ru-RU" sz="1100" b="1" dirty="0" err="1">
                <a:solidFill>
                  <a:srgbClr val="1F497D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Быдгощ</a:t>
            </a:r>
            <a:r>
              <a:rPr lang="ru-RU" alt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(Польша)</a:t>
            </a:r>
            <a:endParaRPr lang="ru-RU" altLang="ru-RU" sz="11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Char char="•"/>
              <a:defRPr/>
            </a:pP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Менеджмент / </a:t>
            </a:r>
            <a:r>
              <a:rPr lang="ru-RU" altLang="ru-RU" sz="11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1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Administration</a:t>
            </a:r>
            <a:endParaRPr lang="ru-RU" altLang="ru-RU" sz="11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Char char="•"/>
              <a:defRPr/>
            </a:pP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Вычислительная техника и программное обеспечение</a:t>
            </a:r>
            <a:r>
              <a:rPr lang="en-US" altLang="ru-RU" sz="11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altLang="ru-RU" sz="11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Smart Computing</a:t>
            </a:r>
            <a:endParaRPr lang="ru-RU" altLang="ru-RU" sz="11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Char char="•"/>
              <a:defRPr/>
            </a:pPr>
            <a:r>
              <a:rPr lang="en-US" altLang="ru-RU" sz="1100" b="1" dirty="0" err="1">
                <a:solidFill>
                  <a:srgbClr val="1F497D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Kyungdong</a:t>
            </a:r>
            <a:r>
              <a:rPr lang="en-US" alt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University (Republic of Korea)</a:t>
            </a:r>
            <a:endParaRPr lang="kk-KZ" altLang="ru-RU" sz="1100" b="1" dirty="0">
              <a:solidFill>
                <a:srgbClr val="1F497D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defRPr/>
            </a:pP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Пищевые технологии и инженерия  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ru-RU" alt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Северо-Западный университет сельского и лесного хозяйства (КНР)</a:t>
            </a:r>
          </a:p>
        </p:txBody>
      </p:sp>
      <p:sp>
        <p:nvSpPr>
          <p:cNvPr id="89" name="Левая фигурная скобка 88">
            <a:extLst>
              <a:ext uri="{FF2B5EF4-FFF2-40B4-BE49-F238E27FC236}">
                <a16:creationId xmlns:a16="http://schemas.microsoft.com/office/drawing/2014/main" id="{E8F56654-DDF2-470B-8722-8D337BCAA645}"/>
              </a:ext>
            </a:extLst>
          </p:cNvPr>
          <p:cNvSpPr/>
          <p:nvPr/>
        </p:nvSpPr>
        <p:spPr>
          <a:xfrm>
            <a:off x="3195495" y="3486482"/>
            <a:ext cx="146099" cy="1736724"/>
          </a:xfrm>
          <a:prstGeom prst="leftBrace">
            <a:avLst/>
          </a:prstGeom>
          <a:ln>
            <a:solidFill>
              <a:srgbClr val="1740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2060"/>
              </a:solidFill>
            </a:endParaRPr>
          </a:p>
        </p:txBody>
      </p:sp>
      <p:sp>
        <p:nvSpPr>
          <p:cNvPr id="55" name="Левая фигурная скобка 54">
            <a:extLst>
              <a:ext uri="{FF2B5EF4-FFF2-40B4-BE49-F238E27FC236}">
                <a16:creationId xmlns:a16="http://schemas.microsoft.com/office/drawing/2014/main" id="{C5D1423C-647F-4BCA-8EBB-4B1A5A356D47}"/>
              </a:ext>
            </a:extLst>
          </p:cNvPr>
          <p:cNvSpPr/>
          <p:nvPr/>
        </p:nvSpPr>
        <p:spPr>
          <a:xfrm>
            <a:off x="3178033" y="2949546"/>
            <a:ext cx="147637" cy="365125"/>
          </a:xfrm>
          <a:prstGeom prst="leftBrace">
            <a:avLst/>
          </a:prstGeom>
          <a:noFill/>
          <a:ln>
            <a:solidFill>
              <a:srgbClr val="1740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2060"/>
              </a:solidFill>
            </a:endParaRPr>
          </a:p>
        </p:txBody>
      </p:sp>
      <p:sp>
        <p:nvSpPr>
          <p:cNvPr id="17421" name="Прямоугольник 28">
            <a:extLst>
              <a:ext uri="{FF2B5EF4-FFF2-40B4-BE49-F238E27FC236}">
                <a16:creationId xmlns:a16="http://schemas.microsoft.com/office/drawing/2014/main" id="{2C2BD14F-91E9-405A-A65B-95AC19382D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0888" y="2922557"/>
            <a:ext cx="1817687" cy="3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3067" tIns="26533" rIns="53067" bIns="26533">
            <a:spAutoFit/>
          </a:bodyPr>
          <a:lstStyle>
            <a:lvl1pPr marL="171450" indent="-8572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Техническая физика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Ветеринария</a:t>
            </a:r>
          </a:p>
        </p:txBody>
      </p:sp>
      <p:sp>
        <p:nvSpPr>
          <p:cNvPr id="61" name="Прямоугольник: скругленные углы 6">
            <a:extLst>
              <a:ext uri="{FF2B5EF4-FFF2-40B4-BE49-F238E27FC236}">
                <a16:creationId xmlns:a16="http://schemas.microsoft.com/office/drawing/2014/main" id="{014539E5-3CED-4C9F-A6CC-49AD2CDB9A80}"/>
              </a:ext>
            </a:extLst>
          </p:cNvPr>
          <p:cNvSpPr/>
          <p:nvPr/>
        </p:nvSpPr>
        <p:spPr bwMode="auto">
          <a:xfrm>
            <a:off x="1008815" y="900551"/>
            <a:ext cx="2113426" cy="35083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ru-RU" altLang="ru-RU" sz="12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ИННОВАЦИОННЫЕ ОП</a:t>
            </a:r>
          </a:p>
        </p:txBody>
      </p:sp>
      <p:sp>
        <p:nvSpPr>
          <p:cNvPr id="62" name="Прямоугольник: скругленные углы 6">
            <a:extLst>
              <a:ext uri="{FF2B5EF4-FFF2-40B4-BE49-F238E27FC236}">
                <a16:creationId xmlns:a16="http://schemas.microsoft.com/office/drawing/2014/main" id="{33101024-2F24-4EB6-B5AA-795C5DFD6AB2}"/>
              </a:ext>
            </a:extLst>
          </p:cNvPr>
          <p:cNvSpPr/>
          <p:nvPr/>
        </p:nvSpPr>
        <p:spPr bwMode="auto">
          <a:xfrm>
            <a:off x="1009451" y="1710352"/>
            <a:ext cx="2108200" cy="925512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12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ВСЕМИРНОГО БАНКА «МОДЕРНИЗАЦИЯ СРЕДНЕГО ОБРАЗОВАНИЯ»</a:t>
            </a:r>
          </a:p>
        </p:txBody>
      </p:sp>
      <p:sp>
        <p:nvSpPr>
          <p:cNvPr id="63" name="Прямоугольник: скругленные углы 6">
            <a:extLst>
              <a:ext uri="{FF2B5EF4-FFF2-40B4-BE49-F238E27FC236}">
                <a16:creationId xmlns:a16="http://schemas.microsoft.com/office/drawing/2014/main" id="{0EC0496A-0EE7-418F-83A1-A441B6529D0A}"/>
              </a:ext>
            </a:extLst>
          </p:cNvPr>
          <p:cNvSpPr/>
          <p:nvPr/>
        </p:nvSpPr>
        <p:spPr bwMode="auto">
          <a:xfrm>
            <a:off x="1011997" y="2947056"/>
            <a:ext cx="2070100" cy="35083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12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БРЕНДОВЫЕ ОП</a:t>
            </a:r>
          </a:p>
        </p:txBody>
      </p:sp>
      <p:sp>
        <p:nvSpPr>
          <p:cNvPr id="64" name="Прямоугольник: скругленные углы 6">
            <a:extLst>
              <a:ext uri="{FF2B5EF4-FFF2-40B4-BE49-F238E27FC236}">
                <a16:creationId xmlns:a16="http://schemas.microsoft.com/office/drawing/2014/main" id="{84FF5425-EA56-4F10-8220-F56AF8EBD25F}"/>
              </a:ext>
            </a:extLst>
          </p:cNvPr>
          <p:cNvSpPr/>
          <p:nvPr/>
        </p:nvSpPr>
        <p:spPr bwMode="auto">
          <a:xfrm>
            <a:off x="1008815" y="4190917"/>
            <a:ext cx="2070100" cy="35083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12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ДВУДИПЛОМНЫЕ ОП</a:t>
            </a:r>
          </a:p>
        </p:txBody>
      </p:sp>
      <p:graphicFrame>
        <p:nvGraphicFramePr>
          <p:cNvPr id="2" name="Диаграмма 19">
            <a:extLst>
              <a:ext uri="{FF2B5EF4-FFF2-40B4-BE49-F238E27FC236}">
                <a16:creationId xmlns:a16="http://schemas.microsoft.com/office/drawing/2014/main" id="{3210245C-9387-4DDB-AAAD-D7FF101669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2225432"/>
              </p:ext>
            </p:extLst>
          </p:nvPr>
        </p:nvGraphicFramePr>
        <p:xfrm>
          <a:off x="7593805" y="424592"/>
          <a:ext cx="2132013" cy="124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7427" name="Группа 4">
            <a:extLst>
              <a:ext uri="{FF2B5EF4-FFF2-40B4-BE49-F238E27FC236}">
                <a16:creationId xmlns:a16="http://schemas.microsoft.com/office/drawing/2014/main" id="{4AFA0124-4D3A-4C8A-825A-EC309EAADB62}"/>
              </a:ext>
            </a:extLst>
          </p:cNvPr>
          <p:cNvGrpSpPr>
            <a:grpSpLocks/>
          </p:cNvGrpSpPr>
          <p:nvPr/>
        </p:nvGrpSpPr>
        <p:grpSpPr bwMode="auto">
          <a:xfrm>
            <a:off x="7695406" y="4026629"/>
            <a:ext cx="2105025" cy="1150938"/>
            <a:chOff x="208614" y="7221979"/>
            <a:chExt cx="2762250" cy="1275126"/>
          </a:xfrm>
        </p:grpSpPr>
        <p:sp>
          <p:nvSpPr>
            <p:cNvPr id="67" name="Прямоугольник 66">
              <a:extLst>
                <a:ext uri="{FF2B5EF4-FFF2-40B4-BE49-F238E27FC236}">
                  <a16:creationId xmlns:a16="http://schemas.microsoft.com/office/drawing/2014/main" id="{85BBA4B4-B78E-46FB-A9A8-79ACFC2F9E79}"/>
                </a:ext>
              </a:extLst>
            </p:cNvPr>
            <p:cNvSpPr/>
            <p:nvPr/>
          </p:nvSpPr>
          <p:spPr bwMode="auto">
            <a:xfrm>
              <a:off x="389848" y="7659919"/>
              <a:ext cx="2441446" cy="576884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8074" tIns="58074" rIns="58074" bIns="58074" spcCol="1270" anchor="ctr"/>
            <a:lstStyle/>
            <a:p>
              <a:pPr algn="ctr" defTabSz="533414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kk-KZ" sz="1200" b="1" dirty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 4 курсов</a:t>
              </a:r>
            </a:p>
            <a:p>
              <a:pPr algn="ctr" defTabSz="533414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kk-KZ" sz="1200" b="1" dirty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107 слушателя</a:t>
              </a:r>
              <a:endParaRPr lang="ru-RU" sz="12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" name="Прямоугольник 71">
              <a:extLst>
                <a:ext uri="{FF2B5EF4-FFF2-40B4-BE49-F238E27FC236}">
                  <a16:creationId xmlns:a16="http://schemas.microsoft.com/office/drawing/2014/main" id="{124911D7-EDCD-4AF2-8B5D-201858D3F32E}"/>
                </a:ext>
              </a:extLst>
            </p:cNvPr>
            <p:cNvSpPr/>
            <p:nvPr/>
          </p:nvSpPr>
          <p:spPr bwMode="auto">
            <a:xfrm>
              <a:off x="208614" y="7392583"/>
              <a:ext cx="2762250" cy="1104522"/>
            </a:xfrm>
            <a:prstGeom prst="rect">
              <a:avLst/>
            </a:prstGeom>
            <a:noFill/>
            <a:ln w="3175">
              <a:solidFill>
                <a:srgbClr val="17406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138">
                <a:solidFill>
                  <a:srgbClr val="1F497D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459" name="Прямоугольник 51">
              <a:extLst>
                <a:ext uri="{FF2B5EF4-FFF2-40B4-BE49-F238E27FC236}">
                  <a16:creationId xmlns:a16="http://schemas.microsoft.com/office/drawing/2014/main" id="{8D736334-4840-4E34-B0C3-E1F7D95D7B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554" y="7221979"/>
              <a:ext cx="2467323" cy="5114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200" b="1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СЕРЕБРЯНЫЙ УНИВЕРСИТЕТ</a:t>
              </a:r>
            </a:p>
          </p:txBody>
        </p:sp>
      </p:grpSp>
      <p:grpSp>
        <p:nvGrpSpPr>
          <p:cNvPr id="17428" name="Группа 4">
            <a:extLst>
              <a:ext uri="{FF2B5EF4-FFF2-40B4-BE49-F238E27FC236}">
                <a16:creationId xmlns:a16="http://schemas.microsoft.com/office/drawing/2014/main" id="{A8BE3441-5AE4-4557-86F6-98086B574E7E}"/>
              </a:ext>
            </a:extLst>
          </p:cNvPr>
          <p:cNvGrpSpPr>
            <a:grpSpLocks/>
          </p:cNvGrpSpPr>
          <p:nvPr/>
        </p:nvGrpSpPr>
        <p:grpSpPr bwMode="auto">
          <a:xfrm>
            <a:off x="7695406" y="2936017"/>
            <a:ext cx="2105025" cy="1096963"/>
            <a:chOff x="208614" y="7221979"/>
            <a:chExt cx="2762250" cy="1275126"/>
          </a:xfrm>
        </p:grpSpPr>
        <p:sp>
          <p:nvSpPr>
            <p:cNvPr id="75" name="Прямоугольник 74">
              <a:extLst>
                <a:ext uri="{FF2B5EF4-FFF2-40B4-BE49-F238E27FC236}">
                  <a16:creationId xmlns:a16="http://schemas.microsoft.com/office/drawing/2014/main" id="{3BF2EDD8-CFF1-4C33-A553-469505169024}"/>
                </a:ext>
              </a:extLst>
            </p:cNvPr>
            <p:cNvSpPr/>
            <p:nvPr/>
          </p:nvSpPr>
          <p:spPr bwMode="auto">
            <a:xfrm>
              <a:off x="404430" y="7723910"/>
              <a:ext cx="2443530" cy="647713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8074" tIns="58074" rIns="58074" bIns="58074" spcCol="1270" anchor="ctr"/>
            <a:lstStyle/>
            <a:p>
              <a:pPr algn="ctr" defTabSz="533414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kk-KZ" sz="12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endParaRPr>
            </a:p>
            <a:p>
              <a:pPr algn="ctr" defTabSz="533414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kk-KZ" altLang="ru-RU" sz="1200" b="1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338 преподавателей</a:t>
              </a:r>
              <a:endParaRPr lang="ru-RU" altLang="ru-RU" sz="12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defTabSz="533414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12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" name="Прямоугольник 76">
              <a:extLst>
                <a:ext uri="{FF2B5EF4-FFF2-40B4-BE49-F238E27FC236}">
                  <a16:creationId xmlns:a16="http://schemas.microsoft.com/office/drawing/2014/main" id="{391B8B84-018C-49EA-9BCE-262DD894AE01}"/>
                </a:ext>
              </a:extLst>
            </p:cNvPr>
            <p:cNvSpPr/>
            <p:nvPr/>
          </p:nvSpPr>
          <p:spPr bwMode="auto">
            <a:xfrm>
              <a:off x="208614" y="7391750"/>
              <a:ext cx="2762250" cy="1105355"/>
            </a:xfrm>
            <a:prstGeom prst="rect">
              <a:avLst/>
            </a:prstGeom>
            <a:noFill/>
            <a:ln w="3175">
              <a:solidFill>
                <a:srgbClr val="17406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138">
                <a:solidFill>
                  <a:srgbClr val="1F497D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456" name="Прямоугольник 51">
              <a:extLst>
                <a:ext uri="{FF2B5EF4-FFF2-40B4-BE49-F238E27FC236}">
                  <a16:creationId xmlns:a16="http://schemas.microsoft.com/office/drawing/2014/main" id="{434E0488-CDF6-46B9-A1CA-A011CB93B5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551" y="7221979"/>
              <a:ext cx="2431910" cy="5366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200" b="1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ПОВЫШЕНИЕ КВАЛИФИКАЦИИ</a:t>
              </a:r>
            </a:p>
          </p:txBody>
        </p:sp>
      </p:grpSp>
      <p:grpSp>
        <p:nvGrpSpPr>
          <p:cNvPr id="17429" name="Группа 98">
            <a:extLst>
              <a:ext uri="{FF2B5EF4-FFF2-40B4-BE49-F238E27FC236}">
                <a16:creationId xmlns:a16="http://schemas.microsoft.com/office/drawing/2014/main" id="{95957182-BE32-4329-8225-20179A585FE2}"/>
              </a:ext>
            </a:extLst>
          </p:cNvPr>
          <p:cNvGrpSpPr>
            <a:grpSpLocks/>
          </p:cNvGrpSpPr>
          <p:nvPr/>
        </p:nvGrpSpPr>
        <p:grpSpPr bwMode="auto">
          <a:xfrm>
            <a:off x="1645420" y="5503044"/>
            <a:ext cx="5741449" cy="1033462"/>
            <a:chOff x="7086086" y="5402296"/>
            <a:chExt cx="4817168" cy="1148826"/>
          </a:xfrm>
        </p:grpSpPr>
        <p:grpSp>
          <p:nvGrpSpPr>
            <p:cNvPr id="81" name="Группа 80">
              <a:extLst>
                <a:ext uri="{FF2B5EF4-FFF2-40B4-BE49-F238E27FC236}">
                  <a16:creationId xmlns:a16="http://schemas.microsoft.com/office/drawing/2014/main" id="{5F7EF70E-BDFA-4492-81F5-FAA1B7D952A3}"/>
                </a:ext>
              </a:extLst>
            </p:cNvPr>
            <p:cNvGrpSpPr/>
            <p:nvPr/>
          </p:nvGrpSpPr>
          <p:grpSpPr>
            <a:xfrm>
              <a:off x="7086086" y="5446364"/>
              <a:ext cx="1529486" cy="939475"/>
              <a:chOff x="-126029" y="517823"/>
              <a:chExt cx="1276582" cy="690431"/>
            </a:xfrm>
            <a:solidFill>
              <a:schemeClr val="accent5">
                <a:lumMod val="40000"/>
                <a:lumOff val="60000"/>
              </a:schemeClr>
            </a:solidFill>
          </p:grpSpPr>
          <p:sp>
            <p:nvSpPr>
              <p:cNvPr id="86" name="Скругленный прямоугольник 104">
                <a:extLst>
                  <a:ext uri="{FF2B5EF4-FFF2-40B4-BE49-F238E27FC236}">
                    <a16:creationId xmlns:a16="http://schemas.microsoft.com/office/drawing/2014/main" id="{5F063662-77AF-4F12-8FD3-625C85188215}"/>
                  </a:ext>
                </a:extLst>
              </p:cNvPr>
              <p:cNvSpPr/>
              <p:nvPr/>
            </p:nvSpPr>
            <p:spPr>
              <a:xfrm>
                <a:off x="-53888" y="517823"/>
                <a:ext cx="1071255" cy="690431"/>
              </a:xfrm>
              <a:prstGeom prst="roundRect">
                <a:avLst/>
              </a:prstGeom>
              <a:no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87" name="Скругленный прямоугольник 4">
                <a:extLst>
                  <a:ext uri="{FF2B5EF4-FFF2-40B4-BE49-F238E27FC236}">
                    <a16:creationId xmlns:a16="http://schemas.microsoft.com/office/drawing/2014/main" id="{FF5F6272-BEFD-44B3-8D12-16D6A17F7C3F}"/>
                  </a:ext>
                </a:extLst>
              </p:cNvPr>
              <p:cNvSpPr/>
              <p:nvPr/>
            </p:nvSpPr>
            <p:spPr>
              <a:xfrm>
                <a:off x="-126029" y="562780"/>
                <a:ext cx="1276582" cy="384317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37148" tIns="37148" rIns="37148" bIns="37148" spcCol="1270" anchor="ctr"/>
              <a:lstStyle/>
              <a:p>
                <a:pPr algn="ctr" defTabSz="433399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ru-RU" sz="1200" b="1" cap="all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Физическая культура</a:t>
                </a:r>
              </a:p>
            </p:txBody>
          </p:sp>
        </p:grpSp>
        <p:grpSp>
          <p:nvGrpSpPr>
            <p:cNvPr id="82" name="Группа 81">
              <a:extLst>
                <a:ext uri="{FF2B5EF4-FFF2-40B4-BE49-F238E27FC236}">
                  <a16:creationId xmlns:a16="http://schemas.microsoft.com/office/drawing/2014/main" id="{A59F7025-07C5-475B-A298-6B5AA63AEF80}"/>
                </a:ext>
              </a:extLst>
            </p:cNvPr>
            <p:cNvGrpSpPr/>
            <p:nvPr/>
          </p:nvGrpSpPr>
          <p:grpSpPr>
            <a:xfrm>
              <a:off x="9064177" y="5402296"/>
              <a:ext cx="2839077" cy="1148826"/>
              <a:chOff x="2047520" y="517823"/>
              <a:chExt cx="974306" cy="690431"/>
            </a:xfrm>
            <a:solidFill>
              <a:schemeClr val="accent5">
                <a:lumMod val="40000"/>
                <a:lumOff val="60000"/>
              </a:schemeClr>
            </a:solidFill>
          </p:grpSpPr>
          <p:sp>
            <p:nvSpPr>
              <p:cNvPr id="84" name="Скругленный прямоугольник 102">
                <a:extLst>
                  <a:ext uri="{FF2B5EF4-FFF2-40B4-BE49-F238E27FC236}">
                    <a16:creationId xmlns:a16="http://schemas.microsoft.com/office/drawing/2014/main" id="{E8EE81F2-5ABE-4DC8-BAC1-AAC32BD39895}"/>
                  </a:ext>
                </a:extLst>
              </p:cNvPr>
              <p:cNvSpPr/>
              <p:nvPr/>
            </p:nvSpPr>
            <p:spPr>
              <a:xfrm>
                <a:off x="2047520" y="517823"/>
                <a:ext cx="974306" cy="690431"/>
              </a:xfrm>
              <a:prstGeom prst="roundRect">
                <a:avLst/>
              </a:prstGeom>
              <a:no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85" name="Скругленный прямоугольник 4">
                <a:extLst>
                  <a:ext uri="{FF2B5EF4-FFF2-40B4-BE49-F238E27FC236}">
                    <a16:creationId xmlns:a16="http://schemas.microsoft.com/office/drawing/2014/main" id="{CE311BF0-7AEF-4878-897F-37C3DD80FD81}"/>
                  </a:ext>
                </a:extLst>
              </p:cNvPr>
              <p:cNvSpPr/>
              <p:nvPr/>
            </p:nvSpPr>
            <p:spPr>
              <a:xfrm>
                <a:off x="2098883" y="559788"/>
                <a:ext cx="906898" cy="314064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24765" tIns="24765" rIns="24765" bIns="24765" spcCol="1270" anchor="ctr"/>
              <a:lstStyle/>
              <a:p>
                <a:pPr algn="ctr" defTabSz="288932">
                  <a:defRPr/>
                </a:pPr>
                <a:r>
                  <a:rPr lang="ru-RU" sz="1200" b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Спортивные секции</a:t>
                </a:r>
              </a:p>
              <a:p>
                <a:pPr algn="ctr" defTabSz="288932">
                  <a:defRPr/>
                </a:pPr>
                <a:r>
                  <a:rPr lang="ru-RU" sz="1200" b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по интересам обучающихся:</a:t>
                </a:r>
                <a:endParaRPr lang="ru-RU" sz="1200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83" name="Прямая со стрелкой 82">
              <a:extLst>
                <a:ext uri="{FF2B5EF4-FFF2-40B4-BE49-F238E27FC236}">
                  <a16:creationId xmlns:a16="http://schemas.microsoft.com/office/drawing/2014/main" id="{B94D0569-BA3D-491F-87E3-EC1F6CBA9BF8}"/>
                </a:ext>
              </a:extLst>
            </p:cNvPr>
            <p:cNvCxnSpPr/>
            <p:nvPr/>
          </p:nvCxnSpPr>
          <p:spPr>
            <a:xfrm flipV="1">
              <a:off x="8812441" y="5731648"/>
              <a:ext cx="309010" cy="1764"/>
            </a:xfrm>
            <a:prstGeom prst="straightConnector1">
              <a:avLst/>
            </a:prstGeom>
            <a:ln w="19050">
              <a:solidFill>
                <a:schemeClr val="tx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Rectangle 16">
            <a:extLst>
              <a:ext uri="{FF2B5EF4-FFF2-40B4-BE49-F238E27FC236}">
                <a16:creationId xmlns:a16="http://schemas.microsoft.com/office/drawing/2014/main" id="{C8C1BCB8-A83A-4180-A964-9CDA3F4287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1118" y="5322128"/>
            <a:ext cx="458470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kk-KZ" altLang="ru-RU" sz="1400" b="1" cap="all" dirty="0">
                <a:solidFill>
                  <a:srgbClr val="1F497D"/>
                </a:solidFill>
                <a:latin typeface="Arial" panose="020B0604020202020204" pitchFamily="34" charset="0"/>
              </a:rPr>
              <a:t>Формальное и неформальное обучение</a:t>
            </a:r>
          </a:p>
        </p:txBody>
      </p:sp>
      <p:grpSp>
        <p:nvGrpSpPr>
          <p:cNvPr id="17431" name="Группа 2">
            <a:extLst>
              <a:ext uri="{FF2B5EF4-FFF2-40B4-BE49-F238E27FC236}">
                <a16:creationId xmlns:a16="http://schemas.microsoft.com/office/drawing/2014/main" id="{72C7676B-9BBF-418B-AA12-A94894C70D52}"/>
              </a:ext>
            </a:extLst>
          </p:cNvPr>
          <p:cNvGrpSpPr>
            <a:grpSpLocks/>
          </p:cNvGrpSpPr>
          <p:nvPr/>
        </p:nvGrpSpPr>
        <p:grpSpPr bwMode="auto">
          <a:xfrm>
            <a:off x="1311508" y="5949280"/>
            <a:ext cx="6226175" cy="703262"/>
            <a:chOff x="65967" y="2200740"/>
            <a:chExt cx="5371312" cy="946553"/>
          </a:xfrm>
        </p:grpSpPr>
        <p:sp>
          <p:nvSpPr>
            <p:cNvPr id="91" name="Прямоугольник 90">
              <a:extLst>
                <a:ext uri="{FF2B5EF4-FFF2-40B4-BE49-F238E27FC236}">
                  <a16:creationId xmlns:a16="http://schemas.microsoft.com/office/drawing/2014/main" id="{7655F497-D869-445F-AE19-7C02FF75B4D8}"/>
                </a:ext>
              </a:extLst>
            </p:cNvPr>
            <p:cNvSpPr/>
            <p:nvPr/>
          </p:nvSpPr>
          <p:spPr>
            <a:xfrm>
              <a:off x="65967" y="2835336"/>
              <a:ext cx="642312" cy="31195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k-KZ" sz="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Футзал </a:t>
              </a:r>
              <a:endParaRPr lang="ru-RU" sz="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Прямоугольник 91">
              <a:extLst>
                <a:ext uri="{FF2B5EF4-FFF2-40B4-BE49-F238E27FC236}">
                  <a16:creationId xmlns:a16="http://schemas.microsoft.com/office/drawing/2014/main" id="{905005B4-21A4-4EFE-9936-0037C668DB51}"/>
                </a:ext>
              </a:extLst>
            </p:cNvPr>
            <p:cNvSpPr/>
            <p:nvPr/>
          </p:nvSpPr>
          <p:spPr>
            <a:xfrm>
              <a:off x="3995160" y="2831063"/>
              <a:ext cx="747766" cy="31195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k-KZ" sz="7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Настольный теннис</a:t>
              </a:r>
              <a:endParaRPr lang="ru-RU" sz="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Прямоугольник 92">
              <a:extLst>
                <a:ext uri="{FF2B5EF4-FFF2-40B4-BE49-F238E27FC236}">
                  <a16:creationId xmlns:a16="http://schemas.microsoft.com/office/drawing/2014/main" id="{6940AEAB-4A04-4108-AED3-2ADAFBF131C0}"/>
                </a:ext>
              </a:extLst>
            </p:cNvPr>
            <p:cNvSpPr/>
            <p:nvPr/>
          </p:nvSpPr>
          <p:spPr>
            <a:xfrm>
              <a:off x="3270676" y="2835336"/>
              <a:ext cx="682028" cy="31195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k-KZ" sz="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Тоғыз-</a:t>
              </a:r>
            </a:p>
            <a:p>
              <a:pPr algn="ctr">
                <a:defRPr/>
              </a:pPr>
              <a:r>
                <a:rPr lang="kk-KZ" sz="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құмалақ</a:t>
              </a:r>
              <a:endParaRPr lang="ru-RU" sz="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Прямоугольник 93">
              <a:extLst>
                <a:ext uri="{FF2B5EF4-FFF2-40B4-BE49-F238E27FC236}">
                  <a16:creationId xmlns:a16="http://schemas.microsoft.com/office/drawing/2014/main" id="{FBD864E6-8FAF-42B9-9FD1-0F78D1349DE3}"/>
                </a:ext>
              </a:extLst>
            </p:cNvPr>
            <p:cNvSpPr/>
            <p:nvPr/>
          </p:nvSpPr>
          <p:spPr>
            <a:xfrm>
              <a:off x="784973" y="2831063"/>
              <a:ext cx="818981" cy="31195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k-KZ" sz="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Волейбол</a:t>
              </a:r>
              <a:endParaRPr lang="ru-RU" sz="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Прямоугольник 94">
              <a:extLst>
                <a:ext uri="{FF2B5EF4-FFF2-40B4-BE49-F238E27FC236}">
                  <a16:creationId xmlns:a16="http://schemas.microsoft.com/office/drawing/2014/main" id="{B0C2C691-41D0-4897-8622-2AFEF6DBE232}"/>
                </a:ext>
              </a:extLst>
            </p:cNvPr>
            <p:cNvSpPr/>
            <p:nvPr/>
          </p:nvSpPr>
          <p:spPr>
            <a:xfrm>
              <a:off x="4807293" y="2820380"/>
              <a:ext cx="629986" cy="31195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k-KZ" sz="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Борьба </a:t>
              </a:r>
              <a:endParaRPr lang="ru-RU" sz="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7442" name="Picture 2" descr="вектор футбольная икона PNG , футбол клипарт черно белый, конвертер иконок,  иконки фитнес PNG картинки и пнг рисунок для бесплатной загрузки">
              <a:extLst>
                <a:ext uri="{FF2B5EF4-FFF2-40B4-BE49-F238E27FC236}">
                  <a16:creationId xmlns:a16="http://schemas.microsoft.com/office/drawing/2014/main" id="{2395BC3C-E8C2-4DF1-B226-949E5CF487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007" y="2231187"/>
              <a:ext cx="615168" cy="615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43" name="Picture 4" descr="Волейбол Спорт Компьютерные Иконки, волейбол, спорт, монохромный,  спортивные товары png | PNGWing">
              <a:extLst>
                <a:ext uri="{FF2B5EF4-FFF2-40B4-BE49-F238E27FC236}">
                  <a16:creationId xmlns:a16="http://schemas.microsoft.com/office/drawing/2014/main" id="{42E98965-E362-465E-ABF1-D95691CD9F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436" y="2319111"/>
              <a:ext cx="819270" cy="4559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44" name="Picture 6" descr="Тоғыз құмалақ / тогыз кумалак: 2 800 тг. - Оқушыларға арналған тауарлар  Астана на Olx">
              <a:extLst>
                <a:ext uri="{FF2B5EF4-FFF2-40B4-BE49-F238E27FC236}">
                  <a16:creationId xmlns:a16="http://schemas.microsoft.com/office/drawing/2014/main" id="{96839431-24EC-4DB2-97D3-A9399AEEA4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99" b="5325"/>
            <a:stretch>
              <a:fillRect/>
            </a:stretch>
          </p:blipFill>
          <p:spPr bwMode="auto">
            <a:xfrm>
              <a:off x="3335188" y="2399002"/>
              <a:ext cx="603620" cy="394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45" name="Picture 8" descr="Table tennis - Free sports icons">
              <a:extLst>
                <a:ext uri="{FF2B5EF4-FFF2-40B4-BE49-F238E27FC236}">
                  <a16:creationId xmlns:a16="http://schemas.microsoft.com/office/drawing/2014/main" id="{51600218-A22B-4CA0-BAC5-F7480D9339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1915" y="2294049"/>
              <a:ext cx="455942" cy="4559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46" name="Picture 10" descr="Иконка Борьба в стиле iOS Filled">
              <a:extLst>
                <a:ext uri="{FF2B5EF4-FFF2-40B4-BE49-F238E27FC236}">
                  <a16:creationId xmlns:a16="http://schemas.microsoft.com/office/drawing/2014/main" id="{AA8C8CD4-AFFE-408C-9B47-ECDD4EDBC2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96974" y="2200740"/>
              <a:ext cx="629105" cy="629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47" name="Picture 2" descr="Handball Icon - Free PNG &amp; SVG 250940 - Noun Project">
              <a:extLst>
                <a:ext uri="{FF2B5EF4-FFF2-40B4-BE49-F238E27FC236}">
                  <a16:creationId xmlns:a16="http://schemas.microsoft.com/office/drawing/2014/main" id="{39F840D1-0E53-46E8-8FD2-8072879B4F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7032" y="2310694"/>
              <a:ext cx="508163" cy="508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4" name="Прямоугольник 103">
              <a:extLst>
                <a:ext uri="{FF2B5EF4-FFF2-40B4-BE49-F238E27FC236}">
                  <a16:creationId xmlns:a16="http://schemas.microsoft.com/office/drawing/2014/main" id="{D4FD149D-E016-4CC7-9222-7C6D7F8A88A3}"/>
                </a:ext>
              </a:extLst>
            </p:cNvPr>
            <p:cNvSpPr/>
            <p:nvPr/>
          </p:nvSpPr>
          <p:spPr>
            <a:xfrm>
              <a:off x="1647779" y="2831063"/>
              <a:ext cx="728592" cy="31195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k-KZ" sz="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Гандбол </a:t>
              </a:r>
              <a:endParaRPr lang="ru-RU" sz="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Прямоугольник 104">
              <a:extLst>
                <a:ext uri="{FF2B5EF4-FFF2-40B4-BE49-F238E27FC236}">
                  <a16:creationId xmlns:a16="http://schemas.microsoft.com/office/drawing/2014/main" id="{4373E88E-B8B2-4279-93C5-5EF0C69BB148}"/>
                </a:ext>
              </a:extLst>
            </p:cNvPr>
            <p:cNvSpPr/>
            <p:nvPr/>
          </p:nvSpPr>
          <p:spPr>
            <a:xfrm>
              <a:off x="2410609" y="2831063"/>
              <a:ext cx="824459" cy="31195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k-KZ" sz="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Баскетбол </a:t>
              </a:r>
              <a:endParaRPr lang="ru-RU" sz="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7450" name="Picture 4" descr="Баскетбольный мяч – Бесплатные иконки: виды спорта">
              <a:extLst>
                <a:ext uri="{FF2B5EF4-FFF2-40B4-BE49-F238E27FC236}">
                  <a16:creationId xmlns:a16="http://schemas.microsoft.com/office/drawing/2014/main" id="{60029EAD-398C-41ED-AD15-56946E9CAD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4068" y="2320294"/>
              <a:ext cx="448587" cy="4485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7432" name="Группа 4">
            <a:extLst>
              <a:ext uri="{FF2B5EF4-FFF2-40B4-BE49-F238E27FC236}">
                <a16:creationId xmlns:a16="http://schemas.microsoft.com/office/drawing/2014/main" id="{2A5A5041-C72D-4BA7-A618-0CA30DDCD7F6}"/>
              </a:ext>
            </a:extLst>
          </p:cNvPr>
          <p:cNvGrpSpPr>
            <a:grpSpLocks/>
          </p:cNvGrpSpPr>
          <p:nvPr/>
        </p:nvGrpSpPr>
        <p:grpSpPr bwMode="auto">
          <a:xfrm>
            <a:off x="7673181" y="1648554"/>
            <a:ext cx="2105025" cy="1347786"/>
            <a:chOff x="208614" y="7221979"/>
            <a:chExt cx="2762250" cy="1275126"/>
          </a:xfrm>
        </p:grpSpPr>
        <p:sp>
          <p:nvSpPr>
            <p:cNvPr id="108" name="Прямоугольник 107">
              <a:extLst>
                <a:ext uri="{FF2B5EF4-FFF2-40B4-BE49-F238E27FC236}">
                  <a16:creationId xmlns:a16="http://schemas.microsoft.com/office/drawing/2014/main" id="{F0E46E09-27DE-4812-98E8-449C82038558}"/>
                </a:ext>
              </a:extLst>
            </p:cNvPr>
            <p:cNvSpPr/>
            <p:nvPr/>
          </p:nvSpPr>
          <p:spPr bwMode="auto">
            <a:xfrm>
              <a:off x="408596" y="7755281"/>
              <a:ext cx="2478942" cy="590507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8074" tIns="58074" rIns="58074" bIns="58074" spcCol="1270" anchor="ctr"/>
            <a:lstStyle/>
            <a:p>
              <a:pPr algn="ctr" defTabSz="533414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kk-KZ" sz="1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45 обучающихся</a:t>
              </a:r>
            </a:p>
            <a:p>
              <a:pPr algn="ctr" defTabSz="533414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kk-KZ" sz="1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7 преподавателей</a:t>
              </a:r>
              <a:endParaRPr lang="ru-RU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0" name="Прямоугольник 109">
              <a:extLst>
                <a:ext uri="{FF2B5EF4-FFF2-40B4-BE49-F238E27FC236}">
                  <a16:creationId xmlns:a16="http://schemas.microsoft.com/office/drawing/2014/main" id="{74DE93D9-55E2-407A-A10B-E0C729F70C76}"/>
                </a:ext>
              </a:extLst>
            </p:cNvPr>
            <p:cNvSpPr/>
            <p:nvPr/>
          </p:nvSpPr>
          <p:spPr bwMode="auto">
            <a:xfrm>
              <a:off x="208614" y="7391750"/>
              <a:ext cx="2762250" cy="1105355"/>
            </a:xfrm>
            <a:prstGeom prst="rect">
              <a:avLst/>
            </a:prstGeom>
            <a:noFill/>
            <a:ln w="3175">
              <a:solidFill>
                <a:srgbClr val="17406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138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436" name="Прямоугольник 51">
              <a:extLst>
                <a:ext uri="{FF2B5EF4-FFF2-40B4-BE49-F238E27FC236}">
                  <a16:creationId xmlns:a16="http://schemas.microsoft.com/office/drawing/2014/main" id="{4D176914-318E-48CF-9F5B-5D52E1BECC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269" y="7221979"/>
              <a:ext cx="2549772" cy="6114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АКАДЕМИЧЕСКАЯ МОБИЛЬНОСТЬ (</a:t>
              </a:r>
              <a:r>
                <a:rPr lang="ru-RU" altLang="ru-RU" sz="12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внутр</a:t>
              </a:r>
              <a:r>
                <a:rPr lang="ru-RU" altLang="ru-RU" sz="1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</p:txBody>
        </p:sp>
      </p:grpSp>
      <p:cxnSp>
        <p:nvCxnSpPr>
          <p:cNvPr id="112" name="Прямая соединительная линия 111">
            <a:extLst>
              <a:ext uri="{FF2B5EF4-FFF2-40B4-BE49-F238E27FC236}">
                <a16:creationId xmlns:a16="http://schemas.microsoft.com/office/drawing/2014/main" id="{2C0306CD-6740-4D6E-9AD7-CBF8FDBF250A}"/>
              </a:ext>
            </a:extLst>
          </p:cNvPr>
          <p:cNvCxnSpPr>
            <a:cxnSpLocks/>
          </p:cNvCxnSpPr>
          <p:nvPr/>
        </p:nvCxnSpPr>
        <p:spPr>
          <a:xfrm>
            <a:off x="378619" y="5320442"/>
            <a:ext cx="9399587" cy="0"/>
          </a:xfrm>
          <a:prstGeom prst="line">
            <a:avLst/>
          </a:prstGeom>
          <a:ln w="19050">
            <a:solidFill>
              <a:srgbClr val="17406D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ACB5FB77-E690-4F62-AB99-08B4E358668A}"/>
              </a:ext>
            </a:extLst>
          </p:cNvPr>
          <p:cNvGrpSpPr/>
          <p:nvPr/>
        </p:nvGrpSpPr>
        <p:grpSpPr>
          <a:xfrm>
            <a:off x="-1" y="0"/>
            <a:ext cx="9906001" cy="6858000"/>
            <a:chOff x="-1" y="0"/>
            <a:chExt cx="9906001" cy="6858000"/>
          </a:xfrm>
        </p:grpSpPr>
        <p:sp>
          <p:nvSpPr>
            <p:cNvPr id="65" name="Прямоугольник 64">
              <a:extLst>
                <a:ext uri="{FF2B5EF4-FFF2-40B4-BE49-F238E27FC236}">
                  <a16:creationId xmlns:a16="http://schemas.microsoft.com/office/drawing/2014/main" id="{70A99021-759B-41A5-ABAA-3EFB1D709FB9}"/>
                </a:ext>
              </a:extLst>
            </p:cNvPr>
            <p:cNvSpPr/>
            <p:nvPr/>
          </p:nvSpPr>
          <p:spPr>
            <a:xfrm>
              <a:off x="-1" y="0"/>
              <a:ext cx="920553" cy="6858000"/>
            </a:xfrm>
            <a:prstGeom prst="rect">
              <a:avLst/>
            </a:prstGeom>
            <a:solidFill>
              <a:srgbClr val="1F497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66" name="Рисунок 65">
              <a:extLst>
                <a:ext uri="{FF2B5EF4-FFF2-40B4-BE49-F238E27FC236}">
                  <a16:creationId xmlns:a16="http://schemas.microsoft.com/office/drawing/2014/main" id="{3534BAA9-8543-4544-B813-AB06EF592BA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810" y="186312"/>
              <a:ext cx="658930" cy="942910"/>
            </a:xfrm>
            <a:prstGeom prst="rect">
              <a:avLst/>
            </a:prstGeom>
          </p:spPr>
        </p:pic>
        <p:cxnSp>
          <p:nvCxnSpPr>
            <p:cNvPr id="68" name="Прямая соединительная линия 67">
              <a:extLst>
                <a:ext uri="{FF2B5EF4-FFF2-40B4-BE49-F238E27FC236}">
                  <a16:creationId xmlns:a16="http://schemas.microsoft.com/office/drawing/2014/main" id="{3711A9F2-4C9E-49BC-A1F7-9FE831437D82}"/>
                </a:ext>
              </a:extLst>
            </p:cNvPr>
            <p:cNvCxnSpPr/>
            <p:nvPr/>
          </p:nvCxnSpPr>
          <p:spPr>
            <a:xfrm>
              <a:off x="920552" y="548680"/>
              <a:ext cx="8985448" cy="0"/>
            </a:xfrm>
            <a:prstGeom prst="line">
              <a:avLst/>
            </a:prstGeom>
            <a:ln w="22225">
              <a:solidFill>
                <a:srgbClr val="1F497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D37968F-9717-4759-AB42-B3D217A1EE0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98"/>
          <a:stretch/>
        </p:blipFill>
        <p:spPr>
          <a:xfrm>
            <a:off x="5601072" y="1212771"/>
            <a:ext cx="4179094" cy="452048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6F54F6D-7CAE-4F40-A1B5-2F2F293236E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98"/>
          <a:stretch/>
        </p:blipFill>
        <p:spPr>
          <a:xfrm>
            <a:off x="1064568" y="1212771"/>
            <a:ext cx="4392932" cy="452048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573E92-0B2A-4975-B446-9E1E32500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88" y="47127"/>
            <a:ext cx="7611225" cy="454426"/>
          </a:xfrm>
        </p:spPr>
        <p:txBody>
          <a:bodyPr>
            <a:noAutofit/>
          </a:bodyPr>
          <a:lstStyle/>
          <a:p>
            <a:pPr algn="ctr"/>
            <a:r>
              <a:rPr lang="ru-RU" sz="1400" dirty="0">
                <a:solidFill>
                  <a:srgbClr val="1F497D"/>
                </a:solidFill>
                <a:latin typeface="Arial Black" panose="020B0A04020102020204" pitchFamily="34" charset="0"/>
              </a:rPr>
              <a:t>УСТАНОВКА ВИДЕОНАБЛЮДЕНИЯ ПО УЧЕБНЫМ КОРПУСАМ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78050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2A71622-C104-4D7A-B2D4-A135906539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7596" y="1399007"/>
            <a:ext cx="3892674" cy="197773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314E2A8-81F4-4944-A37F-59FC2ED456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849" y="1402574"/>
            <a:ext cx="4121088" cy="197773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EB5E225-043F-4FC4-8140-52F760225B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848" y="3887693"/>
            <a:ext cx="4121089" cy="244163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61E8D8E-5088-4D9F-92D5-7C0A3C4122C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1187" y="3887693"/>
            <a:ext cx="3938357" cy="2441636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2EB6280-6BE9-4D65-B643-C12887BA3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2224" y="3507599"/>
            <a:ext cx="2348923" cy="277232"/>
          </a:xfrm>
        </p:spPr>
        <p:txBody>
          <a:bodyPr>
            <a:normAutofit/>
          </a:bodyPr>
          <a:lstStyle/>
          <a:p>
            <a:pPr algn="ctr"/>
            <a:r>
              <a:rPr lang="ru-RU" altLang="ru-RU" sz="1200" i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текущее состояние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8C5B355F-4AB5-4F44-8FAA-4D204BA18098}"/>
              </a:ext>
            </a:extLst>
          </p:cNvPr>
          <p:cNvSpPr txBox="1">
            <a:spLocks/>
          </p:cNvSpPr>
          <p:nvPr/>
        </p:nvSpPr>
        <p:spPr bwMode="auto">
          <a:xfrm>
            <a:off x="4494232" y="932562"/>
            <a:ext cx="2348923" cy="277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ru-RU" altLang="ru-RU" sz="1200" i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состояние до ремонта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D87D7D0-7427-47B2-B505-F6A9B1A34FB7}"/>
              </a:ext>
            </a:extLst>
          </p:cNvPr>
          <p:cNvSpPr txBox="1"/>
          <p:nvPr/>
        </p:nvSpPr>
        <p:spPr>
          <a:xfrm>
            <a:off x="1028832" y="0"/>
            <a:ext cx="8088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1F497D"/>
                </a:solidFill>
                <a:latin typeface="Arial Black" panose="020B0A04020102020204" pitchFamily="34" charset="0"/>
              </a:rPr>
              <a:t>СПОРТКОМПЛЕКС № 1 ПО УЛ. ФИЗКУЛЬТУРНАЯ, 4 </a:t>
            </a:r>
          </a:p>
          <a:p>
            <a:r>
              <a:rPr lang="kk-KZ" sz="1400" dirty="0">
                <a:solidFill>
                  <a:srgbClr val="1F497D"/>
                </a:solidFill>
                <a:latin typeface="Arial Black" panose="020B0A04020102020204" pitchFamily="34" charset="0"/>
              </a:rPr>
              <a:t>РЕМОНТ ФУТБОЛЬНОГО ЗАЛА</a:t>
            </a:r>
            <a:endParaRPr lang="ru-RU" sz="1400" dirty="0">
              <a:solidFill>
                <a:srgbClr val="1F497D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682808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Схема 40"/>
          <p:cNvGraphicFramePr/>
          <p:nvPr/>
        </p:nvGraphicFramePr>
        <p:xfrm>
          <a:off x="5095876" y="450786"/>
          <a:ext cx="4810124" cy="2906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7FA85BB-1374-4937-84B8-415681F218F1}"/>
              </a:ext>
            </a:extLst>
          </p:cNvPr>
          <p:cNvSpPr txBox="1"/>
          <p:nvPr/>
        </p:nvSpPr>
        <p:spPr>
          <a:xfrm>
            <a:off x="1042775" y="128452"/>
            <a:ext cx="495495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1F497D"/>
                </a:solidFill>
                <a:latin typeface="Arial Black" panose="020B0A04020102020204" pitchFamily="34" charset="0"/>
              </a:rPr>
              <a:t>РЕМОНТ ФАСАДА СПОРТКОМПЛЕКСА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F845C8-B573-4DAD-BE09-28E47C8555B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5254" y="872458"/>
            <a:ext cx="9330746" cy="5508870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964B76C5-8B36-451D-A6FC-7BAFD07F8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9953" y="595226"/>
            <a:ext cx="2348923" cy="277232"/>
          </a:xfrm>
        </p:spPr>
        <p:txBody>
          <a:bodyPr>
            <a:normAutofit/>
          </a:bodyPr>
          <a:lstStyle/>
          <a:p>
            <a:pPr algn="ctr"/>
            <a:r>
              <a:rPr lang="ru-RU" altLang="ru-RU" sz="1200" i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текущее состояние</a:t>
            </a:r>
            <a:endParaRPr lang="ru-RU" sz="12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7295092-1472-41D3-855F-52A0A4384444}"/>
              </a:ext>
            </a:extLst>
          </p:cNvPr>
          <p:cNvSpPr txBox="1">
            <a:spLocks/>
          </p:cNvSpPr>
          <p:nvPr/>
        </p:nvSpPr>
        <p:spPr bwMode="auto">
          <a:xfrm>
            <a:off x="1427455" y="616454"/>
            <a:ext cx="2348923" cy="277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ru-RU" altLang="ru-RU" sz="1200" i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состояние до ремонта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76688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Схема 40"/>
          <p:cNvGraphicFramePr/>
          <p:nvPr/>
        </p:nvGraphicFramePr>
        <p:xfrm>
          <a:off x="5095876" y="450786"/>
          <a:ext cx="4810124" cy="2906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5B7A8DB-5C26-410F-B637-EE1AE50F9454}"/>
              </a:ext>
            </a:extLst>
          </p:cNvPr>
          <p:cNvSpPr txBox="1"/>
          <p:nvPr/>
        </p:nvSpPr>
        <p:spPr>
          <a:xfrm>
            <a:off x="1059334" y="131272"/>
            <a:ext cx="495495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1F497D"/>
                </a:solidFill>
                <a:latin typeface="Arial Black" panose="020B0A04020102020204" pitchFamily="34" charset="0"/>
              </a:rPr>
              <a:t>КАПИТАЛЬНЫЙ РЕМОНТ БАССЕЙНА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CE8752-65AD-4B3D-BFB9-12B5FFADAED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6123" y="964188"/>
            <a:ext cx="8949877" cy="5313943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9C58EE18-71C3-4475-9A0E-EBEB99B84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0541" y="703496"/>
            <a:ext cx="2348923" cy="277232"/>
          </a:xfrm>
        </p:spPr>
        <p:txBody>
          <a:bodyPr>
            <a:normAutofit/>
          </a:bodyPr>
          <a:lstStyle/>
          <a:p>
            <a:pPr algn="ctr"/>
            <a:r>
              <a:rPr lang="ru-RU" altLang="ru-RU" sz="1200" i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текущее состояние</a:t>
            </a:r>
            <a:endParaRPr lang="ru-RU" sz="12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6299351-C587-4C51-9A76-09D40ABC1825}"/>
              </a:ext>
            </a:extLst>
          </p:cNvPr>
          <p:cNvSpPr txBox="1">
            <a:spLocks/>
          </p:cNvSpPr>
          <p:nvPr/>
        </p:nvSpPr>
        <p:spPr bwMode="auto">
          <a:xfrm>
            <a:off x="2028013" y="692847"/>
            <a:ext cx="2348923" cy="277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ru-RU" altLang="ru-RU" sz="1200" i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состояние до ремонта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987900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Схема 40"/>
          <p:cNvGraphicFramePr/>
          <p:nvPr/>
        </p:nvGraphicFramePr>
        <p:xfrm>
          <a:off x="5095876" y="450786"/>
          <a:ext cx="4810124" cy="2906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1FB78AF-B804-4404-BAE0-D1E63473E099}"/>
              </a:ext>
            </a:extLst>
          </p:cNvPr>
          <p:cNvSpPr txBox="1"/>
          <p:nvPr/>
        </p:nvSpPr>
        <p:spPr>
          <a:xfrm>
            <a:off x="200472" y="96888"/>
            <a:ext cx="676875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1F497D"/>
                </a:solidFill>
                <a:latin typeface="Arial Black" panose="020B0A04020102020204" pitchFamily="34" charset="0"/>
              </a:rPr>
              <a:t>СПОРТКОМПЛЕКС №1 ПО УЛ.ФИЗКУЛЬТУРНАЯ, 4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17C4BB4-CD66-4D0E-BCC0-11E583635D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0716" y="692696"/>
            <a:ext cx="8898610" cy="5184576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21870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Схема 40"/>
          <p:cNvGraphicFramePr/>
          <p:nvPr/>
        </p:nvGraphicFramePr>
        <p:xfrm>
          <a:off x="5095876" y="450786"/>
          <a:ext cx="4810124" cy="2906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2CAD52A-7DFF-4CF9-81A2-F86DD2AE9A29}"/>
              </a:ext>
            </a:extLst>
          </p:cNvPr>
          <p:cNvSpPr txBox="1"/>
          <p:nvPr/>
        </p:nvSpPr>
        <p:spPr>
          <a:xfrm>
            <a:off x="1037547" y="127017"/>
            <a:ext cx="6336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1F497D"/>
                </a:solidFill>
                <a:latin typeface="Arial Black" panose="020B0A04020102020204" pitchFamily="34" charset="0"/>
              </a:rPr>
              <a:t>СПОРТКОМПЛЕКС №1 ПО УЛ. ФИЗКУЛЬТУРНАЯ, 4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0DA1EF0-7E95-4C51-B0A3-1C78437ED79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0551" y="800708"/>
            <a:ext cx="9052171" cy="5256583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629195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Схема 40"/>
          <p:cNvGraphicFramePr/>
          <p:nvPr/>
        </p:nvGraphicFramePr>
        <p:xfrm>
          <a:off x="5095876" y="450786"/>
          <a:ext cx="4810124" cy="2906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43F948D-33FA-431C-ABCC-4DFB337EDCC4}"/>
              </a:ext>
            </a:extLst>
          </p:cNvPr>
          <p:cNvSpPr txBox="1"/>
          <p:nvPr/>
        </p:nvSpPr>
        <p:spPr>
          <a:xfrm>
            <a:off x="463640" y="120452"/>
            <a:ext cx="6480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1F497D"/>
                </a:solidFill>
                <a:latin typeface="Arial Black" panose="020B0A04020102020204" pitchFamily="34" charset="0"/>
              </a:rPr>
              <a:t>СПОРТКОМПЛЕКС №1 ПО УЛ. ФИЗКУЛЬТУРНАЯ, 4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31C8DFC-D1AC-436A-B8E4-0962FEE038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0551" y="927721"/>
            <a:ext cx="8849625" cy="5002558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77076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Схема 40"/>
          <p:cNvGraphicFramePr/>
          <p:nvPr/>
        </p:nvGraphicFramePr>
        <p:xfrm>
          <a:off x="5095876" y="450786"/>
          <a:ext cx="4810124" cy="2906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2304DD3-AE0A-4F9A-B70D-EC19D7ECB8A6}"/>
              </a:ext>
            </a:extLst>
          </p:cNvPr>
          <p:cNvSpPr txBox="1"/>
          <p:nvPr/>
        </p:nvSpPr>
        <p:spPr>
          <a:xfrm>
            <a:off x="200472" y="135424"/>
            <a:ext cx="69847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1F497D"/>
                </a:solidFill>
                <a:latin typeface="Arial Black" panose="020B0A04020102020204" pitchFamily="34" charset="0"/>
              </a:rPr>
              <a:t>СПОРТКОМПЛЕКС №1 ПО УЛ. ФИЗКУЛЬТУРНАЯ, 4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D7C6E0E-64DB-4BAC-A9C7-9251279056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9740" y="1097155"/>
            <a:ext cx="9219019" cy="5481572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C163883-C062-4768-AF9B-3F1E7F0D3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0541" y="681503"/>
            <a:ext cx="2348923" cy="277232"/>
          </a:xfrm>
        </p:spPr>
        <p:txBody>
          <a:bodyPr>
            <a:normAutofit/>
          </a:bodyPr>
          <a:lstStyle/>
          <a:p>
            <a:pPr algn="ctr"/>
            <a:r>
              <a:rPr lang="ru-RU" altLang="ru-RU" sz="1200" i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текущее состояние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2F407288-F6C1-4024-9408-BE404CC5D64C}"/>
              </a:ext>
            </a:extLst>
          </p:cNvPr>
          <p:cNvSpPr txBox="1">
            <a:spLocks/>
          </p:cNvSpPr>
          <p:nvPr/>
        </p:nvSpPr>
        <p:spPr bwMode="auto">
          <a:xfrm>
            <a:off x="2104536" y="723106"/>
            <a:ext cx="2348923" cy="277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ru-RU" altLang="ru-RU" sz="1200" i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состояние до ремонта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382165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Схема 40"/>
          <p:cNvGraphicFramePr/>
          <p:nvPr/>
        </p:nvGraphicFramePr>
        <p:xfrm>
          <a:off x="5095876" y="450786"/>
          <a:ext cx="4810124" cy="2906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43BBD08-7323-41B7-8555-681169EDF328}"/>
              </a:ext>
            </a:extLst>
          </p:cNvPr>
          <p:cNvSpPr txBox="1"/>
          <p:nvPr/>
        </p:nvSpPr>
        <p:spPr>
          <a:xfrm>
            <a:off x="460275" y="116458"/>
            <a:ext cx="594066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1F497D"/>
                </a:solidFill>
                <a:latin typeface="Arial Black" panose="020B0A04020102020204" pitchFamily="34" charset="0"/>
              </a:rPr>
              <a:t>УЧЕБНЫЙ КОРПУС №5 ПО УЛ. ШУГАЕВА, 159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B30196-2897-4F32-8E9B-FB8B2466E879}"/>
              </a:ext>
            </a:extLst>
          </p:cNvPr>
          <p:cNvSpPr txBox="1"/>
          <p:nvPr/>
        </p:nvSpPr>
        <p:spPr>
          <a:xfrm>
            <a:off x="4039282" y="544686"/>
            <a:ext cx="299589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Ремонт входной группы и 1 этажа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ECE8CD7-02D6-438C-9D18-DC157FFF5F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9635" y="1018539"/>
            <a:ext cx="8990933" cy="5040560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451C903-2E24-4CEA-9BC9-AD7F07695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565" y="698575"/>
            <a:ext cx="2348923" cy="277232"/>
          </a:xfrm>
        </p:spPr>
        <p:txBody>
          <a:bodyPr>
            <a:normAutofit/>
          </a:bodyPr>
          <a:lstStyle/>
          <a:p>
            <a:pPr algn="ctr"/>
            <a:r>
              <a:rPr lang="ru-RU" altLang="ru-RU" sz="1200" i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текущее состояние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DC3A807D-EEFA-4E6D-9172-50C017E9B36D}"/>
              </a:ext>
            </a:extLst>
          </p:cNvPr>
          <p:cNvSpPr txBox="1">
            <a:spLocks/>
          </p:cNvSpPr>
          <p:nvPr/>
        </p:nvSpPr>
        <p:spPr bwMode="auto">
          <a:xfrm>
            <a:off x="1763002" y="741307"/>
            <a:ext cx="2348923" cy="277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ru-RU" altLang="ru-RU" sz="1200" i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состояние до ремонта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408935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Схема 40"/>
          <p:cNvGraphicFramePr/>
          <p:nvPr/>
        </p:nvGraphicFramePr>
        <p:xfrm>
          <a:off x="5095876" y="450786"/>
          <a:ext cx="4810124" cy="2906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99C2D60-BAF2-4C86-BA26-4604537244E9}"/>
              </a:ext>
            </a:extLst>
          </p:cNvPr>
          <p:cNvSpPr txBox="1"/>
          <p:nvPr/>
        </p:nvSpPr>
        <p:spPr>
          <a:xfrm>
            <a:off x="1136576" y="151913"/>
            <a:ext cx="597666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1F497D"/>
                </a:solidFill>
                <a:latin typeface="Arial Black" panose="020B0A04020102020204" pitchFamily="34" charset="0"/>
              </a:rPr>
              <a:t>УЧЕБНЫЙ КОРПУС №5 ПО УЛ. ШУГАЕВА, 159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D520045-FD43-465F-A0BF-8F6D2B43B5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3691" y="1124745"/>
            <a:ext cx="9079788" cy="5472607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80F462E4-7098-41F5-B981-8872759D6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1152" y="775018"/>
            <a:ext cx="2348923" cy="277232"/>
          </a:xfrm>
        </p:spPr>
        <p:txBody>
          <a:bodyPr>
            <a:normAutofit/>
          </a:bodyPr>
          <a:lstStyle/>
          <a:p>
            <a:pPr algn="ctr"/>
            <a:r>
              <a:rPr lang="ru-RU" altLang="ru-RU" sz="1200" i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текущее состояние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25DDB9FC-9B60-4E6C-AC38-C80743A517AF}"/>
              </a:ext>
            </a:extLst>
          </p:cNvPr>
          <p:cNvSpPr txBox="1">
            <a:spLocks/>
          </p:cNvSpPr>
          <p:nvPr/>
        </p:nvSpPr>
        <p:spPr bwMode="auto">
          <a:xfrm>
            <a:off x="1956005" y="775018"/>
            <a:ext cx="2348923" cy="277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ru-RU" altLang="ru-RU" sz="1200" i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состояние до ремонта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3436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31">
            <a:extLst>
              <a:ext uri="{FF2B5EF4-FFF2-40B4-BE49-F238E27FC236}">
                <a16:creationId xmlns:a16="http://schemas.microsoft.com/office/drawing/2014/main" id="{15204D30-FB44-4121-8C5D-1A62473060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042131" y="141632"/>
            <a:ext cx="9713912" cy="286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defTabSz="84296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ru-RU" sz="1400" b="1" dirty="0">
                <a:solidFill>
                  <a:srgbClr val="1F497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РАЗВИТИЕ НАУКИ И ИННОВАЦИЙ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83B1A2A-4A52-46AD-B2AC-8BDCD9A196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" y="3029399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1BDDABDE-4C05-4C7B-86E8-8A6D73F6E1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1220481"/>
              </p:ext>
            </p:extLst>
          </p:nvPr>
        </p:nvGraphicFramePr>
        <p:xfrm>
          <a:off x="5068430" y="1045551"/>
          <a:ext cx="4551362" cy="1571767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3572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05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85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49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7206">
                <a:tc>
                  <a:txBody>
                    <a:bodyPr/>
                    <a:lstStyle/>
                    <a:p>
                      <a:endParaRPr lang="ru-RU" sz="1200" b="0" dirty="0">
                        <a:solidFill>
                          <a:srgbClr val="17406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08" marR="91408" marT="45734" marB="45734"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0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</a:p>
                  </a:txBody>
                  <a:tcPr marL="91408" marR="91408" marT="45734" marB="45734"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0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</a:t>
                      </a:r>
                    </a:p>
                  </a:txBody>
                  <a:tcPr marL="91408" marR="91408" marT="45734" marB="45734"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0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</a:t>
                      </a:r>
                    </a:p>
                  </a:txBody>
                  <a:tcPr marL="91408" marR="91408" marT="45734" marB="45734"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0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7206">
                <a:tc>
                  <a:txBody>
                    <a:bodyPr/>
                    <a:lstStyle/>
                    <a:p>
                      <a:r>
                        <a:rPr lang="ru-RU" sz="1200" b="0" dirty="0">
                          <a:solidFill>
                            <a:srgbClr val="17406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Статьи в базе </a:t>
                      </a:r>
                      <a:r>
                        <a:rPr lang="en-US" sz="1200" b="0" dirty="0">
                          <a:solidFill>
                            <a:srgbClr val="17406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Scopus</a:t>
                      </a:r>
                      <a:endParaRPr lang="ru-RU" sz="1200" b="0" dirty="0">
                        <a:solidFill>
                          <a:srgbClr val="17406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08" marR="91408" marT="45734" marB="45734"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rgbClr val="17406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</a:t>
                      </a:r>
                    </a:p>
                  </a:txBody>
                  <a:tcPr marL="91408" marR="91408" marT="45734" marB="45734" anchor="ctr"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rgbClr val="17406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116</a:t>
                      </a:r>
                    </a:p>
                  </a:txBody>
                  <a:tcPr marL="91408" marR="91408" marT="45734" marB="45734" anchor="ctr"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rgbClr val="17406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135</a:t>
                      </a:r>
                    </a:p>
                  </a:txBody>
                  <a:tcPr marL="91408" marR="91408" marT="45734" marB="45734" anchor="ctr"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C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206">
                <a:tc>
                  <a:txBody>
                    <a:bodyPr/>
                    <a:lstStyle/>
                    <a:p>
                      <a:r>
                        <a:rPr lang="ru-RU" sz="1200" b="0" dirty="0">
                          <a:solidFill>
                            <a:srgbClr val="17406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Статьи в базе </a:t>
                      </a:r>
                      <a:r>
                        <a:rPr lang="en-US" sz="1200" b="0" dirty="0">
                          <a:solidFill>
                            <a:srgbClr val="17406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Web</a:t>
                      </a:r>
                      <a:r>
                        <a:rPr lang="en-US" sz="1200" b="0" spc="-65" dirty="0">
                          <a:solidFill>
                            <a:srgbClr val="17406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0" dirty="0">
                          <a:solidFill>
                            <a:srgbClr val="17406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</a:t>
                      </a:r>
                      <a:r>
                        <a:rPr lang="en-US" sz="1200" b="0" spc="-60" dirty="0">
                          <a:solidFill>
                            <a:srgbClr val="17406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0" dirty="0">
                          <a:solidFill>
                            <a:srgbClr val="17406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Science</a:t>
                      </a:r>
                      <a:r>
                        <a:rPr lang="en-US" sz="1200" b="0" spc="-20" dirty="0">
                          <a:solidFill>
                            <a:srgbClr val="17406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200" b="0" dirty="0">
                        <a:solidFill>
                          <a:srgbClr val="17406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08" marR="91408" marT="45734" marB="457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rgbClr val="17406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 marL="91408" marR="91408" marT="45734" marB="4573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rgbClr val="17406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</a:p>
                  </a:txBody>
                  <a:tcPr marL="91408" marR="91408" marT="45734" marB="4573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rgbClr val="17406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</a:t>
                      </a:r>
                    </a:p>
                  </a:txBody>
                  <a:tcPr marL="91408" marR="91408" marT="45734" marB="45734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7206">
                <a:tc>
                  <a:txBody>
                    <a:bodyPr/>
                    <a:lstStyle/>
                    <a:p>
                      <a:r>
                        <a:rPr lang="ru-RU" sz="1200" b="0" dirty="0">
                          <a:solidFill>
                            <a:srgbClr val="17406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 них, статьи </a:t>
                      </a:r>
                      <a:r>
                        <a:rPr lang="ru-RU" altLang="ru-RU" sz="1200" dirty="0">
                          <a:solidFill>
                            <a:srgbClr val="17406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Q1, Q2</a:t>
                      </a:r>
                      <a:endParaRPr lang="ru-RU" sz="1200" b="0" dirty="0">
                        <a:solidFill>
                          <a:srgbClr val="17406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08" marR="91408" marT="45734" marB="45734"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rgbClr val="17406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91408" marR="91408" marT="45734" marB="45734" anchor="ctr"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rgbClr val="17406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L="91408" marR="91408" marT="45734" marB="45734" anchor="ctr"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200" b="0" dirty="0">
                          <a:solidFill>
                            <a:srgbClr val="17406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ru-RU" sz="1200" b="0" dirty="0">
                        <a:solidFill>
                          <a:srgbClr val="17406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08" marR="91408" marT="45734" marB="45734" anchor="ctr">
                    <a:solidFill>
                      <a:srgbClr val="FFC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2943">
                <a:tc>
                  <a:txBody>
                    <a:bodyPr/>
                    <a:lstStyle/>
                    <a:p>
                      <a:r>
                        <a:rPr lang="ru-RU" sz="1200" b="0" dirty="0">
                          <a:solidFill>
                            <a:srgbClr val="17406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Охранные документы и авторские свидетельства</a:t>
                      </a:r>
                    </a:p>
                  </a:txBody>
                  <a:tcPr marL="91408" marR="91408" marT="45734" marB="45734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rgbClr val="17406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</a:t>
                      </a:r>
                    </a:p>
                  </a:txBody>
                  <a:tcPr marL="91408" marR="91408" marT="45734" marB="45734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rgbClr val="17406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</a:p>
                  </a:txBody>
                  <a:tcPr marL="91408" marR="91408" marT="45734" marB="45734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rgbClr val="17406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</a:t>
                      </a:r>
                      <a:endParaRPr lang="ru-RU" sz="1200" b="0" dirty="0">
                        <a:solidFill>
                          <a:srgbClr val="17406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08" marR="91408" marT="45734" marB="45734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EE77947D-DD18-4C4B-9953-97F529542C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9691145"/>
              </p:ext>
            </p:extLst>
          </p:nvPr>
        </p:nvGraphicFramePr>
        <p:xfrm>
          <a:off x="1030062" y="3481066"/>
          <a:ext cx="3816547" cy="2219519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2924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526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проектов</a:t>
                      </a:r>
                    </a:p>
                  </a:txBody>
                  <a:tcPr marL="91445" marR="91445" marT="45657" marB="4565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7406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Сумма финансирования за 2025 год,  </a:t>
                      </a:r>
                      <a:r>
                        <a:rPr lang="ru-RU" sz="12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тг</a:t>
                      </a:r>
                      <a:endParaRPr lang="ru-RU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5" marR="91445" marT="45657" marB="4565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740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7051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 грантовых проектов</a:t>
                      </a:r>
                    </a:p>
                  </a:txBody>
                  <a:tcPr marL="91445" marR="91445" marT="45657" marB="45657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1,16 млрд</a:t>
                      </a:r>
                    </a:p>
                  </a:txBody>
                  <a:tcPr marL="91445" marR="91445" marT="45657" marB="4565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2789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ПЦФ, в том числе 2 в качестве соисполнителей</a:t>
                      </a:r>
                    </a:p>
                  </a:txBody>
                  <a:tcPr marL="91445" marR="91445" marT="45657" marB="456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1,15 млрд</a:t>
                      </a:r>
                    </a:p>
                  </a:txBody>
                  <a:tcPr marL="91445" marR="91445" marT="45657" marB="4565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7051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международных проекта</a:t>
                      </a:r>
                    </a:p>
                  </a:txBody>
                  <a:tcPr marL="91445" marR="91445" marT="45657" marB="456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млн</a:t>
                      </a:r>
                    </a:p>
                  </a:txBody>
                  <a:tcPr marL="91445" marR="91445" marT="45657" marB="4565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7051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совместный проект</a:t>
                      </a:r>
                      <a:r>
                        <a:rPr lang="ru-RU" sz="1200" baseline="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 НИИ</a:t>
                      </a:r>
                      <a:endParaRPr lang="ru-RU" sz="1200" dirty="0">
                        <a:solidFill>
                          <a:srgbClr val="1F497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5" marR="91445" marT="45657" marB="456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38,9 млн</a:t>
                      </a:r>
                    </a:p>
                  </a:txBody>
                  <a:tcPr marL="91445" marR="91445" marT="45657" marB="4565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7051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хоздоговорных темы</a:t>
                      </a:r>
                    </a:p>
                  </a:txBody>
                  <a:tcPr marL="91445" marR="91445" marT="45657" marB="456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 млн</a:t>
                      </a:r>
                    </a:p>
                  </a:txBody>
                  <a:tcPr marL="91445" marR="91445" marT="45657" marB="4565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TextBox 8">
            <a:extLst>
              <a:ext uri="{FF2B5EF4-FFF2-40B4-BE49-F238E27FC236}">
                <a16:creationId xmlns:a16="http://schemas.microsoft.com/office/drawing/2014/main" id="{D506D940-58C7-4084-A598-DD5E3997BC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2560" y="5781397"/>
            <a:ext cx="431323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90488" indent="-9048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-RU" altLang="ru-RU" sz="12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доля ППС в проектах – </a:t>
            </a:r>
            <a:r>
              <a:rPr lang="ru-RU" altLang="ru-RU" sz="12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</a:t>
            </a:r>
            <a:r>
              <a:rPr lang="en-US" altLang="ru-RU" sz="12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altLang="ru-RU" sz="12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8%</a:t>
            </a:r>
          </a:p>
        </p:txBody>
      </p:sp>
      <p:grpSp>
        <p:nvGrpSpPr>
          <p:cNvPr id="8" name="Группа 3">
            <a:extLst>
              <a:ext uri="{FF2B5EF4-FFF2-40B4-BE49-F238E27FC236}">
                <a16:creationId xmlns:a16="http://schemas.microsoft.com/office/drawing/2014/main" id="{7D943E1D-F342-4393-8321-29CFEF8ACAA1}"/>
              </a:ext>
            </a:extLst>
          </p:cNvPr>
          <p:cNvGrpSpPr>
            <a:grpSpLocks/>
          </p:cNvGrpSpPr>
          <p:nvPr/>
        </p:nvGrpSpPr>
        <p:grpSpPr bwMode="auto">
          <a:xfrm>
            <a:off x="5122649" y="3847488"/>
            <a:ext cx="4551362" cy="1720850"/>
            <a:chOff x="4953000" y="4570283"/>
            <a:chExt cx="4543425" cy="1719891"/>
          </a:xfrm>
        </p:grpSpPr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32B84EE1-721E-4B6F-A43A-61690DFA5490}"/>
                </a:ext>
              </a:extLst>
            </p:cNvPr>
            <p:cNvSpPr/>
            <p:nvPr/>
          </p:nvSpPr>
          <p:spPr bwMode="auto">
            <a:xfrm>
              <a:off x="4953000" y="4928858"/>
              <a:ext cx="4543425" cy="1361316"/>
            </a:xfrm>
            <a:prstGeom prst="rect">
              <a:avLst/>
            </a:prstGeom>
            <a:noFill/>
            <a:ln w="3175">
              <a:solidFill>
                <a:srgbClr val="17406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138">
                <a:solidFill>
                  <a:srgbClr val="1F497D"/>
                </a:solidFill>
                <a:latin typeface="Arial" panose="020B0604020202020204" pitchFamily="34" charset="0"/>
                <a:cs typeface="Arial" pitchFamily="34" charset="0"/>
              </a:endParaRPr>
            </a:p>
          </p:txBody>
        </p:sp>
        <p:sp>
          <p:nvSpPr>
            <p:cNvPr id="10" name="Прямоугольник 11">
              <a:extLst>
                <a:ext uri="{FF2B5EF4-FFF2-40B4-BE49-F238E27FC236}">
                  <a16:creationId xmlns:a16="http://schemas.microsoft.com/office/drawing/2014/main" id="{3F9FBAE6-1E9A-4E53-BA84-DEDBFABB1A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4643" y="4570283"/>
              <a:ext cx="4190030" cy="5229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400" b="1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ПРОЕКТЫ, ФИНАНСИРУЕМЫЕ УНИВЕРСИТЕТОМ</a:t>
              </a:r>
            </a:p>
          </p:txBody>
        </p:sp>
      </p:grpSp>
      <p:sp>
        <p:nvSpPr>
          <p:cNvPr id="11" name="Прямоугольник 12">
            <a:extLst>
              <a:ext uri="{FF2B5EF4-FFF2-40B4-BE49-F238E27FC236}">
                <a16:creationId xmlns:a16="http://schemas.microsoft.com/office/drawing/2014/main" id="{6B143DD9-ED90-488E-9F4C-B19CEB6440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0875" y="3140968"/>
            <a:ext cx="435469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2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«Вестник </a:t>
            </a:r>
            <a:r>
              <a:rPr lang="ru-RU" altLang="ru-RU" sz="12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Shakarim</a:t>
            </a:r>
            <a:r>
              <a:rPr lang="ru-RU" altLang="ru-RU" sz="12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</a:t>
            </a:r>
            <a:r>
              <a:rPr lang="ru-RU" altLang="ru-RU" sz="12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Серия технические науки» входит в перечень КОКСНВО МНВО РК по 4 направлениям</a:t>
            </a:r>
          </a:p>
        </p:txBody>
      </p:sp>
      <p:pic>
        <p:nvPicPr>
          <p:cNvPr id="12" name="Рисунок 19">
            <a:extLst>
              <a:ext uri="{FF2B5EF4-FFF2-40B4-BE49-F238E27FC236}">
                <a16:creationId xmlns:a16="http://schemas.microsoft.com/office/drawing/2014/main" id="{E50F39D0-9EEF-4437-8C86-18B3321796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375" y="3158708"/>
            <a:ext cx="395287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24">
            <a:extLst>
              <a:ext uri="{FF2B5EF4-FFF2-40B4-BE49-F238E27FC236}">
                <a16:creationId xmlns:a16="http://schemas.microsoft.com/office/drawing/2014/main" id="{ACB8AC3E-8326-4FAC-ACFB-DD6E2F8E3F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560" y="788502"/>
            <a:ext cx="3644530" cy="52322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4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СУММА ФИНАНСИРОВАНИЯ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4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НАУЧНЫХ ПРОЕКТОВ, млрд </a:t>
            </a:r>
            <a:r>
              <a:rPr lang="kk-KZ" altLang="ru-RU" sz="14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тг</a:t>
            </a:r>
            <a:endParaRPr lang="ru-RU" altLang="ru-RU" sz="14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27">
            <a:extLst>
              <a:ext uri="{FF2B5EF4-FFF2-40B4-BE49-F238E27FC236}">
                <a16:creationId xmlns:a16="http://schemas.microsoft.com/office/drawing/2014/main" id="{11A92500-CB5C-41FF-A65A-148EAE6D33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0374" y="2719819"/>
            <a:ext cx="455136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90488" indent="-9048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-RU" altLang="ru-RU" sz="12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доля молодых ППС, занимающихся НИР– </a:t>
            </a:r>
            <a:r>
              <a:rPr lang="ru-RU" altLang="ru-RU" sz="12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76%</a:t>
            </a:r>
          </a:p>
        </p:txBody>
      </p:sp>
      <p:sp>
        <p:nvSpPr>
          <p:cNvPr id="15" name="Прямоугольник 28">
            <a:extLst>
              <a:ext uri="{FF2B5EF4-FFF2-40B4-BE49-F238E27FC236}">
                <a16:creationId xmlns:a16="http://schemas.microsoft.com/office/drawing/2014/main" id="{1133815F-9026-47A5-95D3-AADE51693C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0180" y="764705"/>
            <a:ext cx="4559300" cy="30777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4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ПУБЛИКАЦИОННАЯ АКТИВНОСТЬ</a:t>
            </a:r>
          </a:p>
        </p:txBody>
      </p:sp>
      <p:grpSp>
        <p:nvGrpSpPr>
          <p:cNvPr id="16" name="Группа 2">
            <a:extLst>
              <a:ext uri="{FF2B5EF4-FFF2-40B4-BE49-F238E27FC236}">
                <a16:creationId xmlns:a16="http://schemas.microsoft.com/office/drawing/2014/main" id="{3161D1F1-D621-4BDD-9FBD-F7EB52AC1634}"/>
              </a:ext>
            </a:extLst>
          </p:cNvPr>
          <p:cNvGrpSpPr>
            <a:grpSpLocks/>
          </p:cNvGrpSpPr>
          <p:nvPr/>
        </p:nvGrpSpPr>
        <p:grpSpPr bwMode="auto">
          <a:xfrm>
            <a:off x="5519526" y="4330090"/>
            <a:ext cx="3668310" cy="1119187"/>
            <a:chOff x="5353133" y="4584698"/>
            <a:chExt cx="3667935" cy="1119873"/>
          </a:xfrm>
        </p:grpSpPr>
        <p:sp>
          <p:nvSpPr>
            <p:cNvPr id="17" name="Прямоугольник 105">
              <a:extLst>
                <a:ext uri="{FF2B5EF4-FFF2-40B4-BE49-F238E27FC236}">
                  <a16:creationId xmlns:a16="http://schemas.microsoft.com/office/drawing/2014/main" id="{0F94312D-E383-4C17-8B36-042AC18C81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65852" y="4707010"/>
              <a:ext cx="2755216" cy="277169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ru-RU" altLang="ru-RU" sz="1200" b="1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 стартап проектов обучающихся</a:t>
              </a:r>
            </a:p>
          </p:txBody>
        </p:sp>
        <p:sp>
          <p:nvSpPr>
            <p:cNvPr id="18" name="Прямоугольник: скругленные углы 106">
              <a:extLst>
                <a:ext uri="{FF2B5EF4-FFF2-40B4-BE49-F238E27FC236}">
                  <a16:creationId xmlns:a16="http://schemas.microsoft.com/office/drawing/2014/main" id="{D4EF6EC5-D298-46FD-8272-866B8AE95D6C}"/>
                </a:ext>
              </a:extLst>
            </p:cNvPr>
            <p:cNvSpPr/>
            <p:nvPr/>
          </p:nvSpPr>
          <p:spPr bwMode="auto">
            <a:xfrm>
              <a:off x="5353133" y="4584698"/>
              <a:ext cx="842876" cy="524196"/>
            </a:xfrm>
            <a:prstGeom prst="roundRect">
              <a:avLst/>
            </a:prstGeom>
            <a:solidFill>
              <a:srgbClr val="1740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19,8</a:t>
              </a:r>
            </a:p>
            <a:p>
              <a:pPr algn="ctr">
                <a:defRPr/>
              </a:pPr>
              <a:r>
                <a:rPr lang="ru-RU" sz="9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млн.тенге</a:t>
              </a:r>
              <a:endParaRPr lang="x-none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Прямоугольник 105">
              <a:extLst>
                <a:ext uri="{FF2B5EF4-FFF2-40B4-BE49-F238E27FC236}">
                  <a16:creationId xmlns:a16="http://schemas.microsoft.com/office/drawing/2014/main" id="{CCB0AD0E-0F38-4EAD-830D-9E2D5E0840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65121" y="5304133"/>
              <a:ext cx="2702708" cy="277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200" b="1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 инициативных проекта ученых</a:t>
              </a:r>
            </a:p>
          </p:txBody>
        </p:sp>
        <p:sp>
          <p:nvSpPr>
            <p:cNvPr id="20" name="Прямоугольник: скругленные углы 106">
              <a:extLst>
                <a:ext uri="{FF2B5EF4-FFF2-40B4-BE49-F238E27FC236}">
                  <a16:creationId xmlns:a16="http://schemas.microsoft.com/office/drawing/2014/main" id="{2558C4A5-8653-4DD8-9BB0-B9C66DCB2AA4}"/>
                </a:ext>
              </a:extLst>
            </p:cNvPr>
            <p:cNvSpPr/>
            <p:nvPr/>
          </p:nvSpPr>
          <p:spPr bwMode="auto">
            <a:xfrm>
              <a:off x="5353133" y="5180375"/>
              <a:ext cx="842876" cy="524196"/>
            </a:xfrm>
            <a:prstGeom prst="roundRect">
              <a:avLst/>
            </a:prstGeom>
            <a:solidFill>
              <a:srgbClr val="1740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</a:t>
              </a:r>
            </a:p>
            <a:p>
              <a:pPr algn="ctr">
                <a:defRPr/>
              </a:pPr>
              <a:r>
                <a:rPr lang="ru-RU" sz="9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млн.тенге</a:t>
              </a:r>
              <a:endParaRPr lang="x-none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1" name="Прямоугольник 12">
            <a:extLst>
              <a:ext uri="{FF2B5EF4-FFF2-40B4-BE49-F238E27FC236}">
                <a16:creationId xmlns:a16="http://schemas.microsoft.com/office/drawing/2014/main" id="{175800AF-B8FC-42F6-9F49-649D3E0463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1873" y="5634429"/>
            <a:ext cx="4551362" cy="487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ru-RU" altLang="ru-RU" sz="12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Реализуется проект коммерциализации научных разработок – стартап ТОО «Инжиниринговая компания </a:t>
            </a:r>
            <a:r>
              <a:rPr lang="ru-RU" altLang="ru-RU" sz="12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MetPro</a:t>
            </a:r>
            <a:r>
              <a:rPr lang="ru-RU" altLang="ru-RU" sz="12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kk-KZ" altLang="ru-RU" sz="12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3" name="Диаграмма 5">
            <a:extLst>
              <a:ext uri="{FF2B5EF4-FFF2-40B4-BE49-F238E27FC236}">
                <a16:creationId xmlns:a16="http://schemas.microsoft.com/office/drawing/2014/main" id="{728CA52D-B4AF-489B-B3C9-5B41DF7FA9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3594532"/>
              </p:ext>
            </p:extLst>
          </p:nvPr>
        </p:nvGraphicFramePr>
        <p:xfrm>
          <a:off x="1030061" y="1345717"/>
          <a:ext cx="3707037" cy="1557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7" name="Рисунок 19">
            <a:extLst>
              <a:ext uri="{FF2B5EF4-FFF2-40B4-BE49-F238E27FC236}">
                <a16:creationId xmlns:a16="http://schemas.microsoft.com/office/drawing/2014/main" id="{E8DF892A-32B3-443E-8E8D-F43BBC5E17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553" y="5631385"/>
            <a:ext cx="395287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8B15C178-5F18-4B74-9FC3-9865E21127AD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4929BCA9-71CA-4D11-A69D-B3AAED44AF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5A6966EF-E9BB-4A8C-A551-A9B2A55D4619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139379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Схема 40"/>
          <p:cNvGraphicFramePr/>
          <p:nvPr/>
        </p:nvGraphicFramePr>
        <p:xfrm>
          <a:off x="5095876" y="450786"/>
          <a:ext cx="4810124" cy="2906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C2ECC8D-AD13-43BD-99E3-BA310FB92DDA}"/>
              </a:ext>
            </a:extLst>
          </p:cNvPr>
          <p:cNvSpPr txBox="1"/>
          <p:nvPr/>
        </p:nvSpPr>
        <p:spPr>
          <a:xfrm>
            <a:off x="1051363" y="11347"/>
            <a:ext cx="61926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1F497D"/>
                </a:solidFill>
                <a:latin typeface="Arial Black" panose="020B0A04020102020204" pitchFamily="34" charset="0"/>
              </a:rPr>
              <a:t>УЧЕБНЫЙ КОРПУС № 6 УЛ. ШУГАЕВА, 159/3</a:t>
            </a:r>
          </a:p>
          <a:p>
            <a:r>
              <a:rPr lang="ru-RU" sz="1400" b="1" dirty="0">
                <a:solidFill>
                  <a:srgbClr val="1F497D"/>
                </a:solidFill>
                <a:latin typeface="Arial Black" panose="020B0A04020102020204" pitchFamily="34" charset="0"/>
              </a:rPr>
              <a:t>РЕМОНТ КРОВЛИ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819362-66C5-4CE2-9B8A-4DDAF06A640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59111"/>
          <a:stretch/>
        </p:blipFill>
        <p:spPr>
          <a:xfrm>
            <a:off x="925083" y="923297"/>
            <a:ext cx="8923766" cy="210285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0819362-66C5-4CE2-9B8A-4DDAF06A640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40597"/>
          <a:stretch/>
        </p:blipFill>
        <p:spPr>
          <a:xfrm>
            <a:off x="920552" y="3521146"/>
            <a:ext cx="8928298" cy="3056532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25DDB9FC-9B60-4E6C-AC38-C80743A517AF}"/>
              </a:ext>
            </a:extLst>
          </p:cNvPr>
          <p:cNvSpPr txBox="1">
            <a:spLocks/>
          </p:cNvSpPr>
          <p:nvPr/>
        </p:nvSpPr>
        <p:spPr bwMode="auto">
          <a:xfrm>
            <a:off x="4238814" y="698482"/>
            <a:ext cx="2348923" cy="277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ru-RU" altLang="ru-RU" sz="1200" i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состояние до ремонта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80F462E4-7098-41F5-B981-8872759D6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0239" y="3217006"/>
            <a:ext cx="2348923" cy="277232"/>
          </a:xfrm>
        </p:spPr>
        <p:txBody>
          <a:bodyPr>
            <a:normAutofit/>
          </a:bodyPr>
          <a:lstStyle/>
          <a:p>
            <a:pPr algn="ctr"/>
            <a:r>
              <a:rPr lang="ru-RU" altLang="ru-RU" sz="1200" i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текущее состояние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043969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Схема 40"/>
          <p:cNvGraphicFramePr/>
          <p:nvPr/>
        </p:nvGraphicFramePr>
        <p:xfrm>
          <a:off x="5095876" y="450786"/>
          <a:ext cx="4810124" cy="2906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C1169A7-3B49-42C4-A0CD-952269A42FEC}"/>
              </a:ext>
            </a:extLst>
          </p:cNvPr>
          <p:cNvSpPr txBox="1"/>
          <p:nvPr/>
        </p:nvSpPr>
        <p:spPr>
          <a:xfrm>
            <a:off x="1051363" y="120452"/>
            <a:ext cx="492770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1F497D"/>
                </a:solidFill>
                <a:latin typeface="Arial Black" panose="020B0A04020102020204" pitchFamily="34" charset="0"/>
              </a:rPr>
              <a:t>ЗАМЕНА СИСТЕМЫ ОТОПЛЕНИЯ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AB8DC36-27A4-4840-8B8D-6A48050B15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8742" y="692696"/>
            <a:ext cx="9097257" cy="54006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32969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Схема 40"/>
          <p:cNvGraphicFramePr/>
          <p:nvPr/>
        </p:nvGraphicFramePr>
        <p:xfrm>
          <a:off x="5095876" y="450786"/>
          <a:ext cx="4810124" cy="2906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3827F4A-2E67-445E-A12E-602A3A903538}"/>
              </a:ext>
            </a:extLst>
          </p:cNvPr>
          <p:cNvSpPr txBox="1"/>
          <p:nvPr/>
        </p:nvSpPr>
        <p:spPr>
          <a:xfrm>
            <a:off x="1051363" y="131802"/>
            <a:ext cx="403244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1F497D"/>
                </a:solidFill>
                <a:latin typeface="Arial Black" panose="020B0A04020102020204" pitchFamily="34" charset="0"/>
              </a:rPr>
              <a:t>РАБОТЫ ПО РЕМОНТУ ВЕНТИЛЯЦИИ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E42A2EF-8BA6-4CC4-B45F-F31743B8642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5568" y="592116"/>
            <a:ext cx="8992807" cy="5429172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034799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Схема 40"/>
          <p:cNvGraphicFramePr/>
          <p:nvPr/>
        </p:nvGraphicFramePr>
        <p:xfrm>
          <a:off x="5095876" y="450786"/>
          <a:ext cx="4810124" cy="2906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B06223A-CBC1-4BAE-98E0-C11C47FC801D}"/>
              </a:ext>
            </a:extLst>
          </p:cNvPr>
          <p:cNvSpPr txBox="1"/>
          <p:nvPr/>
        </p:nvSpPr>
        <p:spPr>
          <a:xfrm>
            <a:off x="1136576" y="136418"/>
            <a:ext cx="495495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1F497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РЕМОНТ ЛЕКЦИОННОГО ЗАЛА №119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E2B7501-40DD-4ADD-B125-4035FA53949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50163"/>
          <a:stretch/>
        </p:blipFill>
        <p:spPr>
          <a:xfrm>
            <a:off x="1004242" y="692698"/>
            <a:ext cx="9277350" cy="288032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E2B7501-40DD-4ADD-B125-4035FA53949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50474"/>
          <a:stretch/>
        </p:blipFill>
        <p:spPr>
          <a:xfrm>
            <a:off x="1004242" y="3995615"/>
            <a:ext cx="9277350" cy="2862386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25DDB9FC-9B60-4E6C-AC38-C80743A517AF}"/>
              </a:ext>
            </a:extLst>
          </p:cNvPr>
          <p:cNvSpPr txBox="1">
            <a:spLocks/>
          </p:cNvSpPr>
          <p:nvPr/>
        </p:nvSpPr>
        <p:spPr bwMode="auto">
          <a:xfrm>
            <a:off x="4202756" y="527029"/>
            <a:ext cx="2348923" cy="277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ru-RU" altLang="ru-RU" sz="1200" i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состояние до ремонта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25DDB9FC-9B60-4E6C-AC38-C80743A517AF}"/>
              </a:ext>
            </a:extLst>
          </p:cNvPr>
          <p:cNvSpPr txBox="1">
            <a:spLocks/>
          </p:cNvSpPr>
          <p:nvPr/>
        </p:nvSpPr>
        <p:spPr bwMode="auto">
          <a:xfrm>
            <a:off x="3986732" y="3738686"/>
            <a:ext cx="2348923" cy="277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ru-RU" altLang="ru-RU" sz="1200" i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текущее состояние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685032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BE8B201-DDAF-4B15-936B-094EA7F06C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083" y="1008149"/>
            <a:ext cx="2576215" cy="198880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CFE5B49-BD6A-4F99-BB1F-172355DCBC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406" y="1008149"/>
            <a:ext cx="2822230" cy="197957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071A701-F67F-4E2F-820E-F205EB0E78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744" y="1008149"/>
            <a:ext cx="2904327" cy="197957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48A44B6-02E7-47FF-9B35-F66BB34242F2}"/>
              </a:ext>
            </a:extLst>
          </p:cNvPr>
          <p:cNvSpPr txBox="1"/>
          <p:nvPr/>
        </p:nvSpPr>
        <p:spPr>
          <a:xfrm>
            <a:off x="-521440" y="131708"/>
            <a:ext cx="8121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dirty="0">
                <a:solidFill>
                  <a:srgbClr val="1F497D"/>
                </a:solidFill>
                <a:latin typeface="Arial Black" panose="020B0A04020102020204" pitchFamily="34" charset="0"/>
              </a:rPr>
              <a:t>КОВОРКИНГ ЦЕНТР В УЧЕБНОМ КОРПУСЕ № 4 </a:t>
            </a:r>
            <a:endParaRPr lang="ru-RU" sz="1400" dirty="0">
              <a:solidFill>
                <a:srgbClr val="1F497D"/>
              </a:solidFill>
              <a:latin typeface="Arial Black" panose="020B0A040201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3B16D10-2C48-42AD-AC18-A7D457A8F8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6279" y="3640799"/>
            <a:ext cx="4175741" cy="306624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E9B8574-8644-4060-89D8-518D88C277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3579" y="3642137"/>
            <a:ext cx="4373878" cy="3024336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25DDB9FC-9B60-4E6C-AC38-C80743A517AF}"/>
              </a:ext>
            </a:extLst>
          </p:cNvPr>
          <p:cNvSpPr txBox="1">
            <a:spLocks/>
          </p:cNvSpPr>
          <p:nvPr/>
        </p:nvSpPr>
        <p:spPr bwMode="auto">
          <a:xfrm>
            <a:off x="4105059" y="641533"/>
            <a:ext cx="2348923" cy="277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ru-RU" altLang="ru-RU" sz="1200" i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состояние до ремонта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25DDB9FC-9B60-4E6C-AC38-C80743A517AF}"/>
              </a:ext>
            </a:extLst>
          </p:cNvPr>
          <p:cNvSpPr txBox="1">
            <a:spLocks/>
          </p:cNvSpPr>
          <p:nvPr/>
        </p:nvSpPr>
        <p:spPr bwMode="auto">
          <a:xfrm>
            <a:off x="4239117" y="3354337"/>
            <a:ext cx="2348923" cy="277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ru-RU" altLang="ru-RU" sz="1200" i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текущее состояние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111277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16A4D6C-5384-4F44-BB43-548FCD633B6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74" b="7289"/>
          <a:stretch/>
        </p:blipFill>
        <p:spPr>
          <a:xfrm>
            <a:off x="1135261" y="1862826"/>
            <a:ext cx="4179094" cy="33387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F1DEDD7-A4F5-4E03-8B96-152A743C68C9}"/>
              </a:ext>
            </a:extLst>
          </p:cNvPr>
          <p:cNvSpPr txBox="1"/>
          <p:nvPr/>
        </p:nvSpPr>
        <p:spPr>
          <a:xfrm>
            <a:off x="905672" y="98978"/>
            <a:ext cx="65527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dirty="0">
                <a:solidFill>
                  <a:srgbClr val="1F497D"/>
                </a:solidFill>
                <a:latin typeface="Arial Black" panose="020B0A04020102020204" pitchFamily="34" charset="0"/>
              </a:rPr>
              <a:t>УСТАНОВЛЕНЫ </a:t>
            </a:r>
            <a:r>
              <a:rPr lang="en-US" sz="1400" dirty="0">
                <a:solidFill>
                  <a:srgbClr val="1F497D"/>
                </a:solidFill>
                <a:latin typeface="Arial Black" panose="020B0A04020102020204" pitchFamily="34" charset="0"/>
              </a:rPr>
              <a:t>LED</a:t>
            </a:r>
            <a:r>
              <a:rPr lang="ru-RU" sz="1400" dirty="0">
                <a:solidFill>
                  <a:srgbClr val="1F497D"/>
                </a:solidFill>
                <a:latin typeface="Arial Black" panose="020B0A04020102020204" pitchFamily="34" charset="0"/>
              </a:rPr>
              <a:t>-</a:t>
            </a:r>
            <a:r>
              <a:rPr lang="kk-KZ" sz="1400" dirty="0">
                <a:solidFill>
                  <a:srgbClr val="1F497D"/>
                </a:solidFill>
                <a:latin typeface="Arial Black" panose="020B0A04020102020204" pitchFamily="34" charset="0"/>
              </a:rPr>
              <a:t>ЭКРАН В УЧЕБНЫХ КОРПУСАХ №2 и </a:t>
            </a:r>
            <a:r>
              <a:rPr lang="ru-RU" sz="1400" dirty="0">
                <a:solidFill>
                  <a:srgbClr val="1F497D"/>
                </a:solidFill>
                <a:latin typeface="Arial Black" panose="020B0A04020102020204" pitchFamily="34" charset="0"/>
              </a:rPr>
              <a:t>№4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CDD5E0C-2019-4888-BD91-9AE76D635E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5048" y="1862826"/>
            <a:ext cx="4451680" cy="3338760"/>
          </a:xfrm>
          <a:prstGeom prst="rect">
            <a:avLst/>
          </a:prstGeom>
        </p:spPr>
      </p:pic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C471B4FC-563D-406B-BF38-A1F2E5EBBAAE}"/>
              </a:ext>
            </a:extLst>
          </p:cNvPr>
          <p:cNvSpPr txBox="1">
            <a:spLocks/>
          </p:cNvSpPr>
          <p:nvPr/>
        </p:nvSpPr>
        <p:spPr>
          <a:xfrm>
            <a:off x="6293811" y="1144466"/>
            <a:ext cx="2348923" cy="277232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1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1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1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1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12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1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23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1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34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1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46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1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ru-RU" altLang="ru-RU" sz="1200" i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Учебный корпус №4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03D17DD7-62E0-4EC5-AB9B-50B0806D2659}"/>
              </a:ext>
            </a:extLst>
          </p:cNvPr>
          <p:cNvSpPr txBox="1">
            <a:spLocks/>
          </p:cNvSpPr>
          <p:nvPr/>
        </p:nvSpPr>
        <p:spPr bwMode="auto">
          <a:xfrm>
            <a:off x="1928664" y="1144466"/>
            <a:ext cx="2348923" cy="277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ru-RU" altLang="ru-RU" sz="1200" i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Учебный корпус №2</a:t>
            </a:r>
          </a:p>
        </p:txBody>
      </p:sp>
    </p:spTree>
    <p:extLst>
      <p:ext uri="{BB962C8B-B14F-4D97-AF65-F5344CB8AC3E}">
        <p14:creationId xmlns:p14="http://schemas.microsoft.com/office/powerpoint/2010/main" val="27581080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Прямоугольник 39"/>
          <p:cNvSpPr>
            <a:spLocks noChangeArrowheads="1"/>
          </p:cNvSpPr>
          <p:nvPr/>
        </p:nvSpPr>
        <p:spPr bwMode="auto">
          <a:xfrm>
            <a:off x="-2247800" y="133247"/>
            <a:ext cx="777557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400" b="1" dirty="0">
                <a:solidFill>
                  <a:srgbClr val="1F497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ЗАДАЧИ</a:t>
            </a:r>
            <a:endParaRPr lang="ru-RU" altLang="ru-RU" sz="1200" b="1" dirty="0">
              <a:solidFill>
                <a:srgbClr val="1F497D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785435425"/>
              </p:ext>
            </p:extLst>
          </p:nvPr>
        </p:nvGraphicFramePr>
        <p:xfrm>
          <a:off x="927608" y="666080"/>
          <a:ext cx="4527240" cy="29527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8" name="Схема 37"/>
          <p:cNvGraphicFramePr/>
          <p:nvPr>
            <p:extLst>
              <p:ext uri="{D42A27DB-BD31-4B8C-83A1-F6EECF244321}">
                <p14:modId xmlns:p14="http://schemas.microsoft.com/office/powerpoint/2010/main" val="1545695913"/>
              </p:ext>
            </p:extLst>
          </p:nvPr>
        </p:nvGraphicFramePr>
        <p:xfrm>
          <a:off x="920550" y="3490122"/>
          <a:ext cx="4536505" cy="2963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41" name="Схема 40"/>
          <p:cNvGraphicFramePr/>
          <p:nvPr>
            <p:extLst>
              <p:ext uri="{D42A27DB-BD31-4B8C-83A1-F6EECF244321}">
                <p14:modId xmlns:p14="http://schemas.microsoft.com/office/powerpoint/2010/main" val="2758350820"/>
              </p:ext>
            </p:extLst>
          </p:nvPr>
        </p:nvGraphicFramePr>
        <p:xfrm>
          <a:off x="5529064" y="657767"/>
          <a:ext cx="4448944" cy="29328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41993" name="Прямоугольник 3"/>
          <p:cNvSpPr>
            <a:spLocks noChangeArrowheads="1"/>
          </p:cNvSpPr>
          <p:nvPr/>
        </p:nvSpPr>
        <p:spPr bwMode="auto">
          <a:xfrm>
            <a:off x="1136576" y="976942"/>
            <a:ext cx="4235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17406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</a:t>
            </a:r>
            <a:endParaRPr lang="ru-RU" altLang="ru-RU" sz="5400" b="1" dirty="0">
              <a:solidFill>
                <a:srgbClr val="17406D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41994" name="Прямоугольник 47"/>
          <p:cNvSpPr>
            <a:spLocks noChangeArrowheads="1"/>
          </p:cNvSpPr>
          <p:nvPr/>
        </p:nvSpPr>
        <p:spPr bwMode="auto">
          <a:xfrm>
            <a:off x="1348333" y="1871531"/>
            <a:ext cx="4235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17406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2</a:t>
            </a:r>
            <a:endParaRPr lang="ru-RU" altLang="ru-RU" sz="5400" b="1" dirty="0">
              <a:solidFill>
                <a:srgbClr val="17406D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41995" name="Прямоугольник 48"/>
          <p:cNvSpPr>
            <a:spLocks noChangeArrowheads="1"/>
          </p:cNvSpPr>
          <p:nvPr/>
        </p:nvSpPr>
        <p:spPr bwMode="auto">
          <a:xfrm>
            <a:off x="1136576" y="2775240"/>
            <a:ext cx="4235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17406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3</a:t>
            </a:r>
            <a:endParaRPr lang="ru-RU" altLang="ru-RU" sz="5400" b="1" dirty="0">
              <a:solidFill>
                <a:srgbClr val="17406D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41996" name="Прямоугольник 53"/>
          <p:cNvSpPr>
            <a:spLocks noChangeArrowheads="1"/>
          </p:cNvSpPr>
          <p:nvPr/>
        </p:nvSpPr>
        <p:spPr bwMode="auto">
          <a:xfrm>
            <a:off x="1064568" y="3834378"/>
            <a:ext cx="4235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17406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4</a:t>
            </a:r>
            <a:endParaRPr lang="ru-RU" altLang="ru-RU" sz="5400" b="1" dirty="0">
              <a:solidFill>
                <a:srgbClr val="17406D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41997" name="Прямоугольник 54"/>
          <p:cNvSpPr>
            <a:spLocks noChangeArrowheads="1"/>
          </p:cNvSpPr>
          <p:nvPr/>
        </p:nvSpPr>
        <p:spPr bwMode="auto">
          <a:xfrm>
            <a:off x="1352600" y="4738087"/>
            <a:ext cx="4235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17406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5</a:t>
            </a:r>
            <a:endParaRPr lang="ru-RU" altLang="ru-RU" sz="5400" b="1" dirty="0">
              <a:solidFill>
                <a:srgbClr val="17406D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41998" name="Прямоугольник 55"/>
          <p:cNvSpPr>
            <a:spLocks noChangeArrowheads="1"/>
          </p:cNvSpPr>
          <p:nvPr/>
        </p:nvSpPr>
        <p:spPr bwMode="auto">
          <a:xfrm>
            <a:off x="1145110" y="5589240"/>
            <a:ext cx="4235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17406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6</a:t>
            </a:r>
            <a:endParaRPr lang="ru-RU" altLang="ru-RU" sz="5400" b="1" dirty="0">
              <a:solidFill>
                <a:srgbClr val="17406D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41999" name="Прямоугольник 56"/>
          <p:cNvSpPr>
            <a:spLocks noChangeArrowheads="1"/>
          </p:cNvSpPr>
          <p:nvPr/>
        </p:nvSpPr>
        <p:spPr bwMode="auto">
          <a:xfrm>
            <a:off x="9373290" y="976942"/>
            <a:ext cx="4235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17406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7</a:t>
            </a:r>
            <a:endParaRPr lang="ru-RU" altLang="ru-RU" sz="5400" b="1" dirty="0">
              <a:solidFill>
                <a:srgbClr val="17406D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42000" name="Прямоугольник 57"/>
          <p:cNvSpPr>
            <a:spLocks noChangeArrowheads="1"/>
          </p:cNvSpPr>
          <p:nvPr/>
        </p:nvSpPr>
        <p:spPr bwMode="auto">
          <a:xfrm>
            <a:off x="9140367" y="1858554"/>
            <a:ext cx="4235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17406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8</a:t>
            </a:r>
            <a:endParaRPr lang="ru-RU" altLang="ru-RU" sz="5400" b="1" dirty="0">
              <a:solidFill>
                <a:srgbClr val="17406D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42001" name="Прямоугольник 58"/>
          <p:cNvSpPr>
            <a:spLocks noChangeArrowheads="1"/>
          </p:cNvSpPr>
          <p:nvPr/>
        </p:nvSpPr>
        <p:spPr bwMode="auto">
          <a:xfrm>
            <a:off x="9352124" y="2743338"/>
            <a:ext cx="4235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17406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9</a:t>
            </a:r>
            <a:endParaRPr lang="ru-RU" altLang="ru-RU" sz="5400" b="1" dirty="0">
              <a:solidFill>
                <a:srgbClr val="17406D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300568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Прямоугольник 39"/>
          <p:cNvSpPr>
            <a:spLocks noChangeArrowheads="1"/>
          </p:cNvSpPr>
          <p:nvPr/>
        </p:nvSpPr>
        <p:spPr bwMode="auto">
          <a:xfrm>
            <a:off x="1051361" y="131257"/>
            <a:ext cx="4703979" cy="312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1400" b="1" dirty="0">
                <a:solidFill>
                  <a:srgbClr val="1F497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ЦЕЛИ, ЗАДАЧИ И КЛЮЧЕВЫЕ ПОКАЗАТЕЛИ</a:t>
            </a:r>
            <a:endParaRPr lang="ru-RU" altLang="ru-RU" sz="12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04" name="TextBox 30"/>
          <p:cNvSpPr txBox="1">
            <a:spLocks noChangeArrowheads="1"/>
          </p:cNvSpPr>
          <p:nvPr/>
        </p:nvSpPr>
        <p:spPr bwMode="auto">
          <a:xfrm>
            <a:off x="1128576" y="1177246"/>
            <a:ext cx="8569399" cy="4662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Цель:</a:t>
            </a: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 Подготовка высококвалифицированных специалистов, конкурентоспособных на отечественном и международном рынке труда за счет интеграции науки, образования и инноваций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 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Задача 1.</a:t>
            </a: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 Повышение удовлетворенности внутренних и внешних стейкхолдеров качеством подготовки выпускников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Задача 2.</a:t>
            </a: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 Создание и продвижение интеллектуального капитала с компетенциями 4К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Задача 3.</a:t>
            </a: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 Трансформация предоставляемых образовательных услуг за счет внедрения новых образовательных технологий, основанных на применении информационно-коммуникационных технологий, и расширения целевых групп получателей образовательных услуг, включая инклюзивное образование и образование для взрослых (</a:t>
            </a:r>
            <a:r>
              <a:rPr lang="ru-RU" altLang="ru-RU" sz="1100" dirty="0" err="1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life-long</a:t>
            </a: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 </a:t>
            </a:r>
            <a:r>
              <a:rPr lang="ru-RU" altLang="ru-RU" sz="1100" dirty="0" err="1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learning</a:t>
            </a: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, серебряный университет)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Задача 4.</a:t>
            </a: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 Повышение вклада в развитие человеческого капитала и гендерного равенства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1100" dirty="0">
              <a:solidFill>
                <a:srgbClr val="1F497D"/>
              </a:solidFill>
              <a:latin typeface="Arial" panose="020B060402020202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Прямой показатель </a:t>
            </a:r>
            <a:endParaRPr lang="ru-RU" sz="11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«Количество обучающихся по программам высшего и послевузовского образования» исполнен на 110%, при плане – 6524 чел. фактически услуга оказана 6524 чел.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«Количество обучающихся по программам технического и профессионального образования» исполнен на 100%, при плане – 1000 чел. фактически услуга оказана  1101 чел.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«Количество обучающихся основного среднего образования» исполнен на 114%, при плане – 120 чел. фактически услуга оказана 137 чел.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1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Показатель  конечного результата: </a:t>
            </a:r>
            <a:endParaRPr lang="ru-RU" sz="11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«Доля трудоустроенных выпускников в первый год после окончания вуза» исполнен на 100%, при плане 81,8%, фактическое исполнение составило 81,8%.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1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Показатели качества</a:t>
            </a:r>
            <a:r>
              <a:rPr lang="ru-RU" sz="11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всего </a:t>
            </a:r>
            <a:r>
              <a:rPr 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r>
              <a:rPr lang="ru-RU" sz="11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15 показателей исполнены на </a:t>
            </a:r>
            <a:r>
              <a:rPr 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100% и более</a:t>
            </a:r>
            <a:endParaRPr lang="ru-RU" sz="11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1 показатель: «Доля женщин в составе исполнительного органа Общества, не менее 30%» исполнен на 67%, при плане 30%, выполнен – 20%.</a:t>
            </a:r>
            <a:endParaRPr lang="ru-RU" altLang="ru-RU" sz="11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 bwMode="auto">
          <a:xfrm>
            <a:off x="1051362" y="853694"/>
            <a:ext cx="8726052" cy="5095586"/>
          </a:xfrm>
          <a:prstGeom prst="rect">
            <a:avLst/>
          </a:prstGeom>
          <a:noFill/>
          <a:ln w="3175">
            <a:solidFill>
              <a:srgbClr val="1740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38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06" name="Прямоугольник 35"/>
          <p:cNvSpPr>
            <a:spLocks noChangeArrowheads="1"/>
          </p:cNvSpPr>
          <p:nvPr/>
        </p:nvSpPr>
        <p:spPr bwMode="auto">
          <a:xfrm>
            <a:off x="1389491" y="715581"/>
            <a:ext cx="6011433" cy="46166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200" b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КАЧЕСТВЕННОЙ ПОДГОТОВКИ КОНКУРЕНТОСПОСОБНЫХ КАДРОВ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923681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4056237"/>
              </p:ext>
            </p:extLst>
          </p:nvPr>
        </p:nvGraphicFramePr>
        <p:xfrm>
          <a:off x="1064568" y="620714"/>
          <a:ext cx="8712968" cy="606799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7785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711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5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00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88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67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600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Helvetica Neue"/>
                          <a:cs typeface="Helvetica Neue"/>
                        </a:rPr>
                        <a:t>Показатель</a:t>
                      </a:r>
                      <a:endParaRPr lang="ru-RU" sz="1000" b="1" dirty="0">
                        <a:solidFill>
                          <a:srgbClr val="1F497D"/>
                        </a:solidFill>
                        <a:effectLst/>
                        <a:latin typeface="Helvetica Neue"/>
                        <a:ea typeface="Helvetica Neue"/>
                        <a:cs typeface="Helvetica Neue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Helvetica Neue"/>
                          <a:cs typeface="Helvetica Neue"/>
                        </a:rPr>
                        <a:t>Целевые индикаторы/</a:t>
                      </a:r>
                      <a:endParaRPr lang="ru-RU" sz="1000" b="1" dirty="0">
                        <a:solidFill>
                          <a:srgbClr val="1F497D"/>
                        </a:solidFill>
                        <a:effectLst/>
                        <a:latin typeface="Helvetica Neue"/>
                        <a:ea typeface="Helvetica Neue"/>
                        <a:cs typeface="Helvetica Neue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Helvetica Neue"/>
                          <a:cs typeface="Helvetica Neue"/>
                        </a:rPr>
                        <a:t>Ключевые показатели деятельности</a:t>
                      </a:r>
                      <a:endParaRPr lang="ru-RU" sz="1000" b="1" dirty="0">
                        <a:solidFill>
                          <a:srgbClr val="1F497D"/>
                        </a:solidFill>
                        <a:effectLst/>
                        <a:latin typeface="Helvetica Neue"/>
                        <a:ea typeface="Helvetica Neue"/>
                        <a:cs typeface="Helvetica Neue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Helvetica Neue"/>
                          <a:cs typeface="Helvetica Neue"/>
                        </a:rPr>
                        <a:t>Ед.</a:t>
                      </a:r>
                      <a:endParaRPr lang="ru-RU" sz="1000" b="1" dirty="0">
                        <a:solidFill>
                          <a:srgbClr val="1F497D"/>
                        </a:solidFill>
                        <a:effectLst/>
                        <a:latin typeface="Helvetica Neue"/>
                        <a:ea typeface="Helvetica Neue"/>
                        <a:cs typeface="Helvetica Neue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Helvetica Neue"/>
                          <a:cs typeface="Helvetica Neue"/>
                        </a:rPr>
                        <a:t>изм.</a:t>
                      </a:r>
                      <a:endParaRPr lang="ru-RU" sz="1000" b="1" dirty="0">
                        <a:solidFill>
                          <a:srgbClr val="1F497D"/>
                        </a:solidFill>
                        <a:effectLst/>
                        <a:latin typeface="Helvetica Neue"/>
                        <a:ea typeface="Helvetica Neue"/>
                        <a:cs typeface="Helvetica Neue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Helvetica Neue"/>
                          <a:cs typeface="Helvetica Neue"/>
                        </a:rPr>
                        <a:t>План</a:t>
                      </a:r>
                      <a:endParaRPr lang="ru-RU" sz="1000" b="1" dirty="0">
                        <a:solidFill>
                          <a:srgbClr val="1F497D"/>
                        </a:solidFill>
                        <a:effectLst/>
                        <a:latin typeface="Helvetica Neue"/>
                        <a:ea typeface="Helvetica Neue"/>
                        <a:cs typeface="Helvetica Neue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Helvetica Neue"/>
                          <a:cs typeface="Helvetica Neue"/>
                        </a:rPr>
                        <a:t>Факт</a:t>
                      </a:r>
                      <a:endParaRPr lang="ru-RU" sz="1000" b="1" dirty="0">
                        <a:solidFill>
                          <a:srgbClr val="1F497D"/>
                        </a:solidFill>
                        <a:effectLst/>
                        <a:latin typeface="Helvetica Neue"/>
                        <a:ea typeface="Helvetica Neue"/>
                        <a:cs typeface="Helvetica Neue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Helvetica Neue"/>
                          <a:cs typeface="Helvetica Neue"/>
                        </a:rPr>
                        <a:t>Исполнение, в %</a:t>
                      </a:r>
                      <a:endParaRPr lang="ru-RU" sz="1000" b="1" dirty="0">
                        <a:solidFill>
                          <a:srgbClr val="1F497D"/>
                        </a:solidFill>
                        <a:effectLst/>
                        <a:latin typeface="Helvetica Neue"/>
                        <a:ea typeface="Helvetica Neue"/>
                        <a:cs typeface="Helvetica Neue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754">
                <a:tc>
                  <a:txBody>
                    <a:bodyPr/>
                    <a:lstStyle/>
                    <a:p>
                      <a:pPr marL="18415" algn="ctr"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Helvetica Neue"/>
                        </a:rPr>
                        <a:t>Конечный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Helvetica Neue"/>
                        <a:ea typeface="Helvetica Neue"/>
                        <a:cs typeface="Helvetica Neue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80645" algn="just"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Helvetica Neue"/>
                        </a:rPr>
                        <a:t>Доля трудоустроенных выпускников в первый год после окончания вуза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Helvetica Neue"/>
                        <a:ea typeface="Helvetica Neue"/>
                        <a:cs typeface="Helvetica Neue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Helvetica Neue"/>
                        </a:rPr>
                        <a:t>%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Helvetica Neue"/>
                        <a:ea typeface="Helvetica Neue"/>
                        <a:cs typeface="Helvetica Neue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Helvetica Neue"/>
                        </a:rPr>
                        <a:t>81,8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Helvetica Neue"/>
                        <a:ea typeface="Helvetica Neue"/>
                        <a:cs typeface="Helvetica Neue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>
                        <a:spcAft>
                          <a:spcPts val="0"/>
                        </a:spcAft>
                      </a:pPr>
                      <a:r>
                        <a:rPr lang="kk-KZ" sz="1100" dirty="0">
                          <a:solidFill>
                            <a:srgbClr val="1F497D"/>
                          </a:solidFill>
                          <a:effectLst/>
                          <a:latin typeface="Helvetica Neue"/>
                          <a:ea typeface="Helvetica Neue"/>
                          <a:cs typeface="Helvetica Neue"/>
                        </a:rPr>
                        <a:t>81,8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Helvetica Neue"/>
                        <a:ea typeface="Helvetica Neue"/>
                        <a:cs typeface="Helvetica Neue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Helvetica Neue"/>
                        </a:rPr>
                        <a:t>100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Helvetica Neue"/>
                        <a:ea typeface="Helvetica Neue"/>
                        <a:cs typeface="Helvetica Neue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indent="-18415" algn="ctr"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Helvetica Neue"/>
                        </a:rPr>
                        <a:t>Прямой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Helvetica Neue"/>
                        <a:ea typeface="Helvetica Neue"/>
                        <a:cs typeface="Helvetica Neue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80645" indent="-18415"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Helvetica Neue"/>
                        </a:rPr>
                        <a:t>Образовательные услуги по подготовке специалистов с высшим и послевузовским образованием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Helvetica Neue"/>
                        <a:ea typeface="Helvetica Neue"/>
                        <a:cs typeface="Helvetica Neue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Helvetica Neue"/>
                        </a:rPr>
                        <a:t>чел.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Helvetica Neue"/>
                        <a:ea typeface="Helvetica Neue"/>
                        <a:cs typeface="Helvetica Neue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6524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6524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ru-RU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100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indent="-18415"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Helvetica Neue"/>
                        </a:rPr>
                        <a:t>Прямой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Helvetica Neue"/>
                        <a:ea typeface="Helvetica Neue"/>
                        <a:cs typeface="Helvetica Neue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80645" indent="-18415"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Образовательные услуги в области технического и профессионального образования* (прямой показатель)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чел.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1000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1101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ru-RU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110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9623">
                <a:tc>
                  <a:txBody>
                    <a:bodyPr/>
                    <a:lstStyle/>
                    <a:p>
                      <a:pPr indent="-18415" algn="ctr"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Helvetica Neue"/>
                        </a:rPr>
                        <a:t>Прямой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Helvetica Neue"/>
                        <a:ea typeface="Helvetica Neue"/>
                        <a:cs typeface="Helvetica Neue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80645" algn="just"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Образовательные услуги в области  общего среднего образования  (прямой показатель)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%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120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137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ru-RU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114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marL="18415" algn="ctr"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Helvetica Neue"/>
                        </a:rPr>
                        <a:t>Качества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Helvetica Neue"/>
                        <a:ea typeface="Helvetica Neue"/>
                        <a:cs typeface="Helvetica Neue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80645" algn="just"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Доля студентов 1 курса, прошедших курс по основам финансовой грамотности (ежегодно всех студентов 1 курса)	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%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100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100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ru-RU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100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indent="-18415" algn="ctr"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Helvetica Neue"/>
                        </a:rPr>
                        <a:t>Качества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Helvetica Neue"/>
                        <a:ea typeface="Helvetica Neue"/>
                        <a:cs typeface="Helvetica Neue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80645" algn="just"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Реализация Модели инклюзивного образования совместно с МИО, %: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  <a:p>
                      <a:pPr marL="102870" marR="80645" algn="just"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- доля обновленных образовательных программ с учетом новой модели инклюзивного образования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%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100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100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100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indent="-18415" algn="ctr"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Helvetica Neue"/>
                        </a:rPr>
                        <a:t>Качества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Helvetica Neue"/>
                        <a:ea typeface="Helvetica Neue"/>
                        <a:cs typeface="Helvetica Neue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80645" algn="just"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Реализация Модели инклюзивного образования совместно с МИО, %: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  <a:p>
                      <a:pPr marL="102870" marR="80645" algn="just"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- доля ППС, повысивших квалификацию на основе модели инклюзивного образования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%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1,5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1,9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ru-RU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127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9623">
                <a:tc>
                  <a:txBody>
                    <a:bodyPr/>
                    <a:lstStyle/>
                    <a:p>
                      <a:pPr indent="-18415" algn="ctr"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Helvetica Neue"/>
                        </a:rPr>
                        <a:t>Качества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Helvetica Neue"/>
                        <a:ea typeface="Helvetica Neue"/>
                        <a:cs typeface="Helvetica Neue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80645" algn="just"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Доля ППС, прошедших переподготовку или повышение квалификации за счет средств ОВПО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%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60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62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103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indent="-18415"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Helvetica Neue"/>
                        </a:rPr>
                        <a:t>Качества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Helvetica Neue"/>
                        <a:ea typeface="Helvetica Neue"/>
                        <a:cs typeface="Helvetica Neue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80645" algn="just"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Доля выпускников, прошедших программы повышения квалификации и переподготовки в вузе, разработанной совместно с бизнесом с последующим трудоустройством и карьерного роста (</a:t>
                      </a:r>
                      <a:r>
                        <a:rPr lang="ru-RU" sz="1000" dirty="0" err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Upgrade</a:t>
                      </a:r>
                      <a:r>
                        <a:rPr lang="ru-RU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-профессиональные курсы)	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%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4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4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kk-KZ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100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indent="-18415" algn="ctr"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Helvetica Neue"/>
                        </a:rPr>
                        <a:t>Качества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Helvetica Neue"/>
                        <a:ea typeface="Helvetica Neue"/>
                        <a:cs typeface="Helvetica Neue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80645" algn="just"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Доля выпускников, прошедших оценку квалификации (оценку профессиональной подготовленности)	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%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72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75,7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105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indent="-18415" algn="ctr"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Helvetica Neue"/>
                        </a:rPr>
                        <a:t>Качества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Helvetica Neue"/>
                        <a:ea typeface="Helvetica Neue"/>
                        <a:cs typeface="Helvetica Neue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80645" algn="just"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Доля студентов, использующих мировые цифровые библиотеки в учебном процессе	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%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11,5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11,7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102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indent="-18415" algn="ctr"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Helvetica Neue"/>
                        </a:rPr>
                        <a:t>Качества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Helvetica Neue"/>
                        <a:ea typeface="Helvetica Neue"/>
                        <a:cs typeface="Helvetica Neue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80645" algn="just"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Доля ППС, преподающих на английском языке, от общего количества ППС	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%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22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22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ru-RU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100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9623">
                <a:tc>
                  <a:txBody>
                    <a:bodyPr/>
                    <a:lstStyle/>
                    <a:p>
                      <a:pPr indent="-18415" algn="ctr"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Helvetica Neue"/>
                        </a:rPr>
                        <a:t>Качества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Helvetica Neue"/>
                        <a:ea typeface="Helvetica Neue"/>
                        <a:cs typeface="Helvetica Neue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80645" algn="just"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Количество слушателей по программам Серебряного университета	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ед.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105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107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102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indent="-18415"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Helvetica Neue"/>
                        </a:rPr>
                        <a:t>Качества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Helvetica Neue"/>
                        <a:ea typeface="Helvetica Neue"/>
                        <a:cs typeface="Helvetica Neue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80645" algn="just"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Количество слушателей по программам неформального образования (кроме Серебряного университета)	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ед.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250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254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102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marL="18415" algn="ctr"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Helvetica Neue"/>
                        </a:rPr>
                        <a:t>Качества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Helvetica Neue"/>
                        <a:ea typeface="Helvetica Neue"/>
                        <a:cs typeface="Helvetica Neue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80645" algn="just"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Количество слушателей по программам неформального образования, направленных на повышение цифровой грамотности в возрасте 6-74 лет	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ед.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150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151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8415" algn="ctr"/>
                      <a:r>
                        <a:rPr lang="ru-RU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101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3845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Helvetica Neue"/>
                        </a:rPr>
                        <a:t>Качества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Helvetica Neue"/>
                        <a:ea typeface="Helvetica Neue"/>
                        <a:cs typeface="Helvetica Neue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450" marR="76835" algn="just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Доля аккредитованных образовательных программ от общего количества образовательных программ вуза	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%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45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47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104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3845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Helvetica Neue"/>
                        </a:rPr>
                        <a:t>Качества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Helvetica Neue"/>
                        <a:ea typeface="Helvetica Neue"/>
                        <a:cs typeface="Helvetica Neue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450" marR="76835" algn="just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Доля образовательных программ, вошедших в топовые группы предметных рейтингов, от общего количества образовательных программ вуза	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tabLst>
                          <a:tab pos="198120" algn="l"/>
                        </a:tabLst>
                      </a:pPr>
                      <a:r>
                        <a:rPr lang="ru-RU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%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tabLst>
                          <a:tab pos="198120" algn="l"/>
                        </a:tabLst>
                      </a:pPr>
                      <a:r>
                        <a:rPr lang="kk-KZ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8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tabLst>
                          <a:tab pos="198120" algn="l"/>
                        </a:tabLst>
                      </a:pPr>
                      <a:r>
                        <a:rPr lang="kk-KZ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10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tabLst>
                          <a:tab pos="198120" algn="l"/>
                        </a:tabLst>
                      </a:pPr>
                      <a:r>
                        <a:rPr lang="ru-RU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125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39623"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Качества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450" marR="76835" algn="just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Доля женщин в составе совета директоров Общества, не менее 30%	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tabLst>
                          <a:tab pos="198120" algn="l"/>
                        </a:tabLst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%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tabLst>
                          <a:tab pos="198120" algn="l"/>
                        </a:tabLst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30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tabLst>
                          <a:tab pos="198120" algn="l"/>
                        </a:tabLst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60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tabLst>
                          <a:tab pos="198120" algn="l"/>
                        </a:tabLst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200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276698"/>
                  </a:ext>
                </a:extLst>
              </a:tr>
              <a:tr h="239623"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Качества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450" marR="76835" algn="just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Доля женщин в составе исполнительного органа Общества, не менее 30%	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tabLst>
                          <a:tab pos="198120" algn="l"/>
                        </a:tabLst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%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tabLst>
                          <a:tab pos="198120" algn="l"/>
                        </a:tabLst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30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tabLst>
                          <a:tab pos="198120" algn="l"/>
                        </a:tabLst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20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tabLst>
                          <a:tab pos="198120" algn="l"/>
                        </a:tabLst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67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4763047"/>
                  </a:ext>
                </a:extLst>
              </a:tr>
              <a:tr h="239623"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Качества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450" marR="76835" algn="just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Доля женщин в составе руководителей структурных подразделений Общества, не менее 30%	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tabLst>
                          <a:tab pos="198120" algn="l"/>
                        </a:tabLst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%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tabLst>
                          <a:tab pos="198120" algn="l"/>
                        </a:tabLst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60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tabLst>
                          <a:tab pos="198120" algn="l"/>
                        </a:tabLst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60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tabLst>
                          <a:tab pos="198120" algn="l"/>
                        </a:tabLst>
                      </a:pPr>
                      <a:r>
                        <a:rPr lang="kk-KZ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100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6006289"/>
                  </a:ext>
                </a:extLst>
              </a:tr>
            </a:tbl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39"/>
          <p:cNvSpPr>
            <a:spLocks noChangeArrowheads="1"/>
          </p:cNvSpPr>
          <p:nvPr/>
        </p:nvSpPr>
        <p:spPr bwMode="auto">
          <a:xfrm>
            <a:off x="1051361" y="131257"/>
            <a:ext cx="4703979" cy="312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1400" b="1" dirty="0">
                <a:solidFill>
                  <a:srgbClr val="1F497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ЦЕЛИ, ЗАДАЧИ И КЛЮЧЕВЫЕ ПОКАЗАТЕЛИ</a:t>
            </a:r>
            <a:endParaRPr lang="ru-RU" altLang="ru-RU" sz="12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9618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TextBox 30"/>
          <p:cNvSpPr txBox="1">
            <a:spLocks noChangeArrowheads="1"/>
          </p:cNvSpPr>
          <p:nvPr/>
        </p:nvSpPr>
        <p:spPr bwMode="auto">
          <a:xfrm>
            <a:off x="1177693" y="871514"/>
            <a:ext cx="8512889" cy="297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Цель: </a:t>
            </a: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Обеспечение качественной подготовки научно-педагогических кадров с учетом современных реалий и требований мировой науки, эффективное использование научного потенциала для развития экономики региона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1100" b="1" dirty="0">
              <a:solidFill>
                <a:srgbClr val="1F497D"/>
              </a:solidFill>
              <a:latin typeface="Arial" panose="020B060402020202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Задача 1. </a:t>
            </a: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Подготовка научно-педагогических кадров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Задача 2. </a:t>
            </a: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Развитие на качественном уровне научных исследований по приоритетным направлениям развития науки, образования, техники и технологий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Задача 3. </a:t>
            </a: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Внедрение в производство научных разработок и их коммерциализация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1100" b="1" dirty="0">
              <a:solidFill>
                <a:srgbClr val="1F497D"/>
              </a:solidFill>
              <a:latin typeface="Arial" panose="020B060402020202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Прямой показатель 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- «Услуги по оказанию научно-исследовательских работ» исполнен на 128%, при плане – 40, фактически 51</a:t>
            </a:r>
            <a:endParaRPr lang="ru-RU" altLang="ru-RU" sz="1100" b="1" dirty="0">
              <a:solidFill>
                <a:srgbClr val="1F497D"/>
              </a:solidFill>
              <a:latin typeface="Arial" panose="020B060402020202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ru-RU" altLang="ru-RU" sz="1100" dirty="0">
              <a:solidFill>
                <a:srgbClr val="1F497D"/>
              </a:solidFill>
              <a:latin typeface="Arial" panose="020B060402020202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Показатель </a:t>
            </a:r>
            <a:r>
              <a:rPr lang="ru-RU" alt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его </a:t>
            </a:r>
            <a:r>
              <a:rPr 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конечного результата: 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- «Среднее количество публикаций в высокорейтинговых изданиях Q1, Q2 Journal </a:t>
            </a:r>
            <a:r>
              <a:rPr lang="ru-RU" sz="1100" dirty="0" err="1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Citation</a:t>
            </a:r>
            <a:r>
              <a:rPr lang="ru-RU" sz="1100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 </a:t>
            </a:r>
            <a:r>
              <a:rPr lang="ru-RU" sz="1100" dirty="0" err="1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Reports</a:t>
            </a:r>
            <a:r>
              <a:rPr lang="ru-RU" sz="1100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 JCR на одного работника» исполнен на 100%, при плане 05%, фактически 0,5%.</a:t>
            </a:r>
            <a:endParaRPr lang="ru-RU" altLang="ru-RU" sz="1100" dirty="0">
              <a:solidFill>
                <a:srgbClr val="1F497D"/>
              </a:solidFill>
              <a:latin typeface="Arial" panose="020B060402020202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None/>
            </a:pPr>
            <a:endParaRPr lang="ru-RU" altLang="ru-RU" sz="1100" dirty="0">
              <a:solidFill>
                <a:srgbClr val="1F497D"/>
              </a:solidFill>
              <a:latin typeface="Arial" panose="020B060402020202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Показатели качества, всего 12 показателей: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- 5 показателей исполнены </a:t>
            </a:r>
            <a:r>
              <a:rPr lang="ru-RU" alt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на 100% и более</a:t>
            </a:r>
          </a:p>
        </p:txBody>
      </p:sp>
      <p:sp>
        <p:nvSpPr>
          <p:cNvPr id="33" name="Прямоугольник 32"/>
          <p:cNvSpPr/>
          <p:nvPr/>
        </p:nvSpPr>
        <p:spPr bwMode="auto">
          <a:xfrm>
            <a:off x="1121183" y="774677"/>
            <a:ext cx="8640838" cy="3066881"/>
          </a:xfrm>
          <a:prstGeom prst="rect">
            <a:avLst/>
          </a:prstGeom>
          <a:noFill/>
          <a:ln w="3175">
            <a:solidFill>
              <a:srgbClr val="1740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38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302" name="Прямоугольник 35"/>
          <p:cNvSpPr>
            <a:spLocks noChangeArrowheads="1"/>
          </p:cNvSpPr>
          <p:nvPr/>
        </p:nvSpPr>
        <p:spPr bwMode="auto">
          <a:xfrm>
            <a:off x="1496616" y="636177"/>
            <a:ext cx="3224321" cy="27699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2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НАУКИ И ИННОВАЦИИ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8379770"/>
              </p:ext>
            </p:extLst>
          </p:nvPr>
        </p:nvGraphicFramePr>
        <p:xfrm>
          <a:off x="1121184" y="4005065"/>
          <a:ext cx="8656230" cy="2421606"/>
        </p:xfrm>
        <a:graphic>
          <a:graphicData uri="http://schemas.openxmlformats.org/drawingml/2006/table">
            <a:tbl>
              <a:tblPr/>
              <a:tblGrid>
                <a:gridCol w="8794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230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61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72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72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29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09563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Показатель</a:t>
                      </a:r>
                      <a:endParaRPr kumimoji="0" lang="ru-RU" alt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4099" marR="4099" marT="4099" marB="0" anchor="ctr" horzOverflow="overflow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Целевые индикаторы / Ключевые показатели деятельности</a:t>
                      </a:r>
                      <a:endParaRPr kumimoji="0" lang="ru-RU" alt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4099" marR="4099" marT="4099" marB="0" anchor="ctr" horzOverflow="overflow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изм.</a:t>
                      </a:r>
                      <a:endParaRPr kumimoji="0" lang="ru-RU" altLang="ru-RU" sz="1000" b="1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4099" marR="4099" marT="4099" marB="0" anchor="ctr" horzOverflow="overflow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</a:t>
                      </a:r>
                      <a:endParaRPr kumimoji="0" lang="ru-RU" altLang="ru-RU" sz="1000" b="1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4099" marR="4099" marT="4099" marB="0" anchor="ctr" horzOverflow="overflow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</a:t>
                      </a:r>
                      <a:endParaRPr kumimoji="0" lang="ru-RU" altLang="ru-RU" sz="1000" b="1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4099" marR="4099" marT="4099" marB="0" anchor="ctr" horzOverflow="overflow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Исполнение,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%</a:t>
                      </a:r>
                      <a:endParaRPr kumimoji="0" lang="ru-RU" altLang="ru-RU" sz="1000" b="1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4099" marR="4099" marT="4099" marB="0" anchor="ctr" horzOverflow="overflow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Конечный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085" marR="74295" algn="just"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Среднее количество публикаций в высокорейтинговых изданиях Q1, Q2 Journal Citation Reports JCR на одного работника (конечный показатель)	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415" algn="ctr"/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%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0,5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0,5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100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Прямой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085" marR="74295" algn="just"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 dirty="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Услуги по оказанию научно-исследовательских работ</a:t>
                      </a:r>
                      <a:endParaRPr lang="ru-RU" sz="1100" dirty="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ед.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40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51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128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9713"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Качества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085" marR="74295" algn="just"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Среднее количество цитирований на одну публикацию	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%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4,5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4,6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102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Качества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085" marR="74295" algn="just"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Среднее количество публикаций в изданиях, входящих в перечень КОКСНВО МНВО РК, на одного преподавателя	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%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0,8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1,89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236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Качества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085" marR="74295" algn="just"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Отношение количества статей и обзоров в журналах из основных идексов Web of Science к количеству статей и обзоров в журналах из Scopus	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%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25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57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228</a:t>
                      </a:r>
                      <a:endParaRPr lang="ru-RU" sz="1100" dirty="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Качества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085" marR="74295" algn="just"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Доля ППС, занимающейся научно-исследовательской работой (в соответствии с коэффициентом**)	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%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38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46,8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123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6255"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Качества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085" marR="74295" algn="just"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Количество коммерциализируемых проектов научно-исследовательской деятельности	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ед.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100</a:t>
                      </a:r>
                      <a:endParaRPr lang="ru-RU" sz="1100" dirty="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39"/>
          <p:cNvSpPr>
            <a:spLocks noChangeArrowheads="1"/>
          </p:cNvSpPr>
          <p:nvPr/>
        </p:nvSpPr>
        <p:spPr bwMode="auto">
          <a:xfrm>
            <a:off x="1051361" y="131257"/>
            <a:ext cx="4703979" cy="312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1400" b="1" dirty="0">
                <a:solidFill>
                  <a:srgbClr val="1F497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ЦЕЛИ, ЗАДАЧИ И КЛЮЧЕВЫЕ ПОКАЗАТЕЛИ</a:t>
            </a:r>
            <a:endParaRPr lang="ru-RU" altLang="ru-RU" sz="12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481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 bwMode="auto">
          <a:xfrm>
            <a:off x="1243027" y="861846"/>
            <a:ext cx="3543293" cy="1325562"/>
          </a:xfrm>
          <a:prstGeom prst="rect">
            <a:avLst/>
          </a:prstGeom>
          <a:noFill/>
          <a:ln w="3175">
            <a:solidFill>
              <a:srgbClr val="1740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38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Прямоугольник 35"/>
          <p:cNvSpPr>
            <a:spLocks noChangeArrowheads="1"/>
          </p:cNvSpPr>
          <p:nvPr/>
        </p:nvSpPr>
        <p:spPr bwMode="auto">
          <a:xfrm>
            <a:off x="1608197" y="730232"/>
            <a:ext cx="2587625" cy="30777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4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НАУЧНЫЕ ЦЕНТРЫ</a:t>
            </a:r>
          </a:p>
        </p:txBody>
      </p:sp>
      <p:sp>
        <p:nvSpPr>
          <p:cNvPr id="9224" name="Прямоугольник 2"/>
          <p:cNvSpPr>
            <a:spLocks noChangeArrowheads="1"/>
          </p:cNvSpPr>
          <p:nvPr/>
        </p:nvSpPr>
        <p:spPr bwMode="auto">
          <a:xfrm>
            <a:off x="1411298" y="1035017"/>
            <a:ext cx="2587625" cy="1328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200"/>
              </a:spcBef>
              <a:buNone/>
            </a:pPr>
            <a:r>
              <a:rPr lang="kk-KZ" altLang="ru-RU" sz="12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НЦ «Абай және ұлттық руханият»</a:t>
            </a:r>
            <a:r>
              <a:rPr lang="ru-RU" altLang="ru-RU" sz="1200" i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00000"/>
              </a:lnSpc>
              <a:spcBef>
                <a:spcPts val="200"/>
              </a:spcBef>
              <a:buNone/>
            </a:pPr>
            <a:r>
              <a:rPr lang="ru-RU" altLang="ru-RU" sz="12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НЦ «</a:t>
            </a:r>
            <a:r>
              <a:rPr lang="en-GB" altLang="ru-RU" sz="12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Shakarim</a:t>
            </a:r>
            <a:r>
              <a:rPr lang="en-GB" altLang="ru-RU" sz="12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Lab</a:t>
            </a:r>
            <a:r>
              <a:rPr lang="ru-RU" altLang="ru-RU" sz="12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</a:p>
          <a:p>
            <a:pPr>
              <a:lnSpc>
                <a:spcPct val="100000"/>
              </a:lnSpc>
              <a:spcBef>
                <a:spcPts val="200"/>
              </a:spcBef>
              <a:buNone/>
            </a:pPr>
            <a:r>
              <a:rPr lang="ru-RU" altLang="ru-RU" sz="12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НЦ «Истории и археологии»</a:t>
            </a:r>
            <a:endParaRPr lang="en-GB" altLang="ru-RU" sz="12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200"/>
              </a:spcBef>
              <a:buNone/>
            </a:pPr>
            <a:r>
              <a:rPr lang="ru-RU" altLang="ru-RU" sz="12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НЦ «</a:t>
            </a:r>
            <a:r>
              <a:rPr lang="ru-RU" altLang="ru-RU" sz="12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Шәкәрімтану</a:t>
            </a:r>
            <a:r>
              <a:rPr lang="ru-RU" altLang="ru-RU" sz="12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>
              <a:lnSpc>
                <a:spcPct val="100000"/>
              </a:lnSpc>
              <a:spcBef>
                <a:spcPts val="200"/>
              </a:spcBef>
              <a:buNone/>
            </a:pPr>
            <a:r>
              <a:rPr lang="ru-RU" altLang="ru-RU" sz="12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Инжиниринговый центр</a:t>
            </a:r>
          </a:p>
          <a:p>
            <a:pPr>
              <a:lnSpc>
                <a:spcPct val="100000"/>
              </a:lnSpc>
              <a:spcBef>
                <a:spcPts val="200"/>
              </a:spcBef>
              <a:buNone/>
            </a:pPr>
            <a:r>
              <a:rPr lang="ru-RU" altLang="ru-RU" sz="12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230" name="Прямоугольник 35"/>
          <p:cNvSpPr>
            <a:spLocks noChangeArrowheads="1"/>
          </p:cNvSpPr>
          <p:nvPr/>
        </p:nvSpPr>
        <p:spPr bwMode="auto">
          <a:xfrm>
            <a:off x="1370073" y="2608234"/>
            <a:ext cx="3063875" cy="30777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4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ДИССЕРТАЦИОННЫЕ СОВЕТЫ</a:t>
            </a:r>
          </a:p>
        </p:txBody>
      </p:sp>
      <p:sp>
        <p:nvSpPr>
          <p:cNvPr id="24" name="Прямоугольник 23"/>
          <p:cNvSpPr/>
          <p:nvPr/>
        </p:nvSpPr>
        <p:spPr bwMode="auto">
          <a:xfrm>
            <a:off x="4985624" y="4041805"/>
            <a:ext cx="4600853" cy="1809750"/>
          </a:xfrm>
          <a:prstGeom prst="rect">
            <a:avLst/>
          </a:prstGeom>
          <a:noFill/>
          <a:ln w="3175">
            <a:solidFill>
              <a:srgbClr val="1740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38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33" name="Прямоугольник 35"/>
          <p:cNvSpPr>
            <a:spLocks noChangeArrowheads="1"/>
          </p:cNvSpPr>
          <p:nvPr/>
        </p:nvSpPr>
        <p:spPr bwMode="auto">
          <a:xfrm>
            <a:off x="5157752" y="3848182"/>
            <a:ext cx="4416439" cy="52322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4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ДЕЯТЕЛЬНОСТЬ ДИССЕРТАЦИОННЫХ СОВЕТОВ</a:t>
            </a: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141375"/>
              </p:ext>
            </p:extLst>
          </p:nvPr>
        </p:nvGraphicFramePr>
        <p:xfrm>
          <a:off x="5341060" y="4395816"/>
          <a:ext cx="4101151" cy="1219200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8273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73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364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ctr"/>
                      <a:r>
                        <a:rPr lang="kk-KZ" sz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год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77" marR="68577" marT="0" marB="0" anchor="ctr"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0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защита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77" marR="68577" marT="0" marB="0" anchor="ctr"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0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подтверждение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77" marR="68577" marT="0" marB="0" anchor="ctr"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0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/>
                      <a:r>
                        <a:rPr lang="kk-KZ" sz="12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ru-RU" sz="1000" dirty="0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77" marR="68577" marT="0" marB="0" anchor="ctr"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2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000" dirty="0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77" marR="68577" marT="0" marB="0" anchor="ctr"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2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000" dirty="0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77" marR="68577" marT="0" marB="0" anchor="ctr"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/>
                      <a:r>
                        <a:rPr lang="kk-KZ" sz="12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ru-RU" sz="1000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77" marR="68577" marT="0" marB="0" anchor="ctr"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2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000" dirty="0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77" marR="68577" marT="0" marB="0" anchor="ctr"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2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000" dirty="0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77" marR="68577" marT="0" marB="0" anchor="ctr">
                    <a:solidFill>
                      <a:srgbClr val="FFC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/>
                      <a:r>
                        <a:rPr lang="kk-KZ" sz="12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lang="ru-RU" sz="1000" dirty="0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2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000" dirty="0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2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000" dirty="0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77" marR="68577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/>
                      <a:r>
                        <a:rPr lang="kk-KZ" sz="12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</a:t>
                      </a:r>
                      <a:r>
                        <a:rPr lang="kk-KZ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000" dirty="0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77" marR="68577" marT="0" marB="0" anchor="ctr"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2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200" dirty="0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77" marR="68577" marT="0" marB="0" anchor="ctr"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2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200" dirty="0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77" marR="68577" marT="0" marB="0" anchor="ctr">
                    <a:solidFill>
                      <a:srgbClr val="FFC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algn="ctr" defTabSz="914423" rtl="0" eaLnBrk="1" latinLnBrk="0" hangingPunct="1"/>
                      <a:r>
                        <a:rPr lang="kk-KZ" sz="1200" kern="12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2025 </a:t>
                      </a:r>
                      <a:endParaRPr lang="ru-RU" sz="1200" kern="1200" dirty="0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77" marR="68577" marT="0" marB="0" anchor="ctr"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23" rtl="0" eaLnBrk="1" latinLnBrk="0" hangingPunct="1"/>
                      <a:r>
                        <a:rPr lang="kk-KZ" sz="1200" kern="12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ru-RU" sz="1200" kern="1200" dirty="0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77" marR="68577" marT="0" marB="0" anchor="ctr"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23" rtl="0" eaLnBrk="1" latinLnBrk="0" hangingPunct="1"/>
                      <a:r>
                        <a:rPr lang="kk-KZ" sz="1200" kern="12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ru-RU" sz="1200" kern="1200" dirty="0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77" marR="68577" marT="0" marB="0" anchor="ctr"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9262" name="Picture 4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755" y="5501112"/>
            <a:ext cx="790575" cy="89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64" name="Прямоугольник 2"/>
          <p:cNvSpPr>
            <a:spLocks noChangeArrowheads="1"/>
          </p:cNvSpPr>
          <p:nvPr/>
        </p:nvSpPr>
        <p:spPr bwMode="auto">
          <a:xfrm>
            <a:off x="1850088" y="5823381"/>
            <a:ext cx="29638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2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Профессор – 1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2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Ассоциированный профессор – 20 </a:t>
            </a:r>
          </a:p>
        </p:txBody>
      </p:sp>
      <p:sp>
        <p:nvSpPr>
          <p:cNvPr id="9265" name="Прямоугольник 35"/>
          <p:cNvSpPr>
            <a:spLocks noChangeArrowheads="1"/>
          </p:cNvSpPr>
          <p:nvPr/>
        </p:nvSpPr>
        <p:spPr bwMode="auto">
          <a:xfrm>
            <a:off x="1478038" y="5465345"/>
            <a:ext cx="3141223" cy="30777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400" b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ПРИСВОЕНИЕ УЧЕНЫХ ЗВАНИЙ</a:t>
            </a:r>
          </a:p>
        </p:txBody>
      </p:sp>
      <p:graphicFrame>
        <p:nvGraphicFramePr>
          <p:cNvPr id="29" name="Схема 28">
            <a:extLst>
              <a:ext uri="{FF2B5EF4-FFF2-40B4-BE49-F238E27FC236}">
                <a16:creationId xmlns:a16="http://schemas.microsoft.com/office/drawing/2014/main" id="{838AEED2-D8B9-4FFF-9D8F-4E21C919DE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2819532"/>
              </p:ext>
            </p:extLst>
          </p:nvPr>
        </p:nvGraphicFramePr>
        <p:xfrm>
          <a:off x="1009856" y="2959099"/>
          <a:ext cx="3756057" cy="2091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30" name="Диаграмма 17">
            <a:extLst>
              <a:ext uri="{FF2B5EF4-FFF2-40B4-BE49-F238E27FC236}">
                <a16:creationId xmlns:a16="http://schemas.microsoft.com/office/drawing/2014/main" id="{95EFA26D-46C7-4A33-B296-F5D6EAAC1D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1814216"/>
              </p:ext>
            </p:extLst>
          </p:nvPr>
        </p:nvGraphicFramePr>
        <p:xfrm>
          <a:off x="5377119" y="855367"/>
          <a:ext cx="4131830" cy="2752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80462DA4-9DF9-40B5-9C13-B5EE6C2378C7}"/>
              </a:ext>
            </a:extLst>
          </p:cNvPr>
          <p:cNvSpPr/>
          <p:nvPr/>
        </p:nvSpPr>
        <p:spPr bwMode="auto">
          <a:xfrm>
            <a:off x="4973340" y="860328"/>
            <a:ext cx="4600852" cy="2852841"/>
          </a:xfrm>
          <a:prstGeom prst="rect">
            <a:avLst/>
          </a:prstGeom>
          <a:noFill/>
          <a:ln w="3175">
            <a:solidFill>
              <a:srgbClr val="1740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38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9" name="Прямоугольник 35"/>
          <p:cNvSpPr>
            <a:spLocks noChangeArrowheads="1"/>
          </p:cNvSpPr>
          <p:nvPr/>
        </p:nvSpPr>
        <p:spPr bwMode="auto">
          <a:xfrm>
            <a:off x="5468962" y="750522"/>
            <a:ext cx="3116198" cy="30777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4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ИНФОРМАЦИЯ О ДОКТОРАНТАХ</a:t>
            </a:r>
          </a:p>
        </p:txBody>
      </p:sp>
      <p:sp>
        <p:nvSpPr>
          <p:cNvPr id="20" name="Прямоугольник 31">
            <a:extLst>
              <a:ext uri="{FF2B5EF4-FFF2-40B4-BE49-F238E27FC236}">
                <a16:creationId xmlns:a16="http://schemas.microsoft.com/office/drawing/2014/main" id="{15204D30-FB44-4121-8C5D-1A62473060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031776" y="135361"/>
            <a:ext cx="9713912" cy="286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defTabSz="84296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ru-RU" sz="1400" b="1" dirty="0">
                <a:solidFill>
                  <a:srgbClr val="1F497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РАЗВИТИЕ НАУКИ И ИННОВАЦИЙ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D66EC32B-4259-4830-B7ED-7E7BFE96731E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4E0A765B-1870-4B77-82EF-56DA12B6027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CBF24BDC-FF57-48B7-A2C9-80191AF39223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991004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2" name="Прямоугольник 35"/>
          <p:cNvSpPr>
            <a:spLocks noChangeArrowheads="1"/>
          </p:cNvSpPr>
          <p:nvPr/>
        </p:nvSpPr>
        <p:spPr bwMode="auto">
          <a:xfrm>
            <a:off x="2144688" y="692696"/>
            <a:ext cx="5329287" cy="27699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2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НАУКИ И ИННОВАЦИИ (продолжение таблицы)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3886833"/>
              </p:ext>
            </p:extLst>
          </p:nvPr>
        </p:nvGraphicFramePr>
        <p:xfrm>
          <a:off x="1136576" y="1052736"/>
          <a:ext cx="8640714" cy="2801018"/>
        </p:xfrm>
        <a:graphic>
          <a:graphicData uri="http://schemas.openxmlformats.org/drawingml/2006/table">
            <a:tbl>
              <a:tblPr/>
              <a:tblGrid>
                <a:gridCol w="8640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266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55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65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65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13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09563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Показатель</a:t>
                      </a:r>
                      <a:endParaRPr kumimoji="0" lang="ru-RU" alt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4099" marR="4099" marT="4099" marB="0" anchor="ctr" horzOverflow="overflow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Целевые индикаторы / Ключевые показатели деятельности</a:t>
                      </a:r>
                      <a:endParaRPr kumimoji="0" lang="ru-RU" alt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4099" marR="4099" marT="4099" marB="0" anchor="ctr" horzOverflow="overflow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изм.</a:t>
                      </a:r>
                      <a:endParaRPr kumimoji="0" lang="ru-RU" altLang="ru-RU" sz="1000" b="1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4099" marR="4099" marT="4099" marB="0" anchor="ctr" horzOverflow="overflow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</a:t>
                      </a:r>
                      <a:endParaRPr kumimoji="0" lang="ru-RU" altLang="ru-RU" sz="1000" b="1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4099" marR="4099" marT="4099" marB="0" anchor="ctr" horzOverflow="overflow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</a:t>
                      </a:r>
                      <a:endParaRPr kumimoji="0" lang="ru-RU" altLang="ru-RU" sz="1000" b="1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4099" marR="4099" marT="4099" marB="0" anchor="ctr" horzOverflow="overflow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Исполнение,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%</a:t>
                      </a:r>
                      <a:endParaRPr kumimoji="0" lang="ru-RU" altLang="ru-RU" sz="1000" b="1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4099" marR="4099" marT="4099" marB="0" anchor="ctr" horzOverflow="overflow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Качества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085" marR="74295" algn="just"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Доля расходов предпринимательского сектора от общего объема внутренних затрат вуза на НИОКР	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%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1,19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119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Качества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085" marR="74295" algn="just"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Число стартапов или спин-офф компаний, созданных на базе разработок вуза и начавших свою деятельность на рынке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ед.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5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5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100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Качества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085" marR="74295" algn="just"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 dirty="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Число заключённых договоров с промышленными и коммерческими партнёрами для внедрения научных разработок вуза в их деятельность	</a:t>
                      </a:r>
                      <a:endParaRPr lang="ru-RU" sz="1100" dirty="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ед.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3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3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100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Качества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085" marR="74295" algn="just"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Количество патентов, полученных в рамках НИР, реализованных за счет государственного бюджета	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ед.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3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6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200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9125"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Качества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085" marR="74295" algn="just"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Доля опубликованных научных статей на государственном языке: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  <a:p>
                      <a:pPr marL="45085" marR="74295" algn="just"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- в научных изданиях, рекомендуемых Комитетом по обеспечению качества в сфере образования и науки Министерства образования и науки Республики Казахстан для публикации основных результатов научной деятельности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%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35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35,00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100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Качества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085" marR="74295" algn="just"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Доля опубликованных научных статей на государственном языке: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  <a:p>
                      <a:pPr marL="45085" marR="74295" algn="just"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- других отечественных научных журналах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%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40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42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105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6255"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Качества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085" marR="74295" algn="just"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Доля научных и (или) научно-технических проектов на государственном языке	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%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45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45,00</a:t>
                      </a:r>
                      <a:endParaRPr lang="ru-RU" sz="110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 dirty="0">
                          <a:solidFill>
                            <a:srgbClr val="1F386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100</a:t>
                      </a:r>
                      <a:endParaRPr lang="ru-RU" sz="1100" dirty="0"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39"/>
          <p:cNvSpPr>
            <a:spLocks noChangeArrowheads="1"/>
          </p:cNvSpPr>
          <p:nvPr/>
        </p:nvSpPr>
        <p:spPr bwMode="auto">
          <a:xfrm>
            <a:off x="1051361" y="131257"/>
            <a:ext cx="4703979" cy="312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1400" b="1" dirty="0">
                <a:solidFill>
                  <a:srgbClr val="1F497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ЦЕЛИ, ЗАДАЧИ И КЛЮЧЕВЫЕ ПОКАЗАТЕЛИ</a:t>
            </a:r>
            <a:endParaRPr lang="ru-RU" altLang="ru-RU" sz="12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17951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TextBox 30"/>
          <p:cNvSpPr txBox="1">
            <a:spLocks noChangeArrowheads="1"/>
          </p:cNvSpPr>
          <p:nvPr/>
        </p:nvSpPr>
        <p:spPr bwMode="auto">
          <a:xfrm>
            <a:off x="1200550" y="1166716"/>
            <a:ext cx="8512889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Цель:</a:t>
            </a: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 Интеграция университета в международное научно-образовательное пространство, формирование и поддержание имиджа вуза как образовательного и научного центра мирового уровня, развитие международных связей университета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1100" dirty="0">
              <a:solidFill>
                <a:srgbClr val="1F497D"/>
              </a:solidFill>
              <a:latin typeface="Arial" panose="020B0604020202020204" pitchFamily="34" charset="0"/>
              <a:cs typeface="Microsoft Sans Serif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Задача 1.</a:t>
            </a: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 Разработка и внедрение в учебный процесс совместных международных образовательных программ</a:t>
            </a:r>
            <a:endParaRPr lang="ru-RU" altLang="ru-RU" sz="1100" dirty="0">
              <a:solidFill>
                <a:srgbClr val="1F497D"/>
              </a:solidFill>
              <a:latin typeface="Arial" panose="020B0604020202020204" pitchFamily="34" charset="0"/>
              <a:cs typeface="Microsoft Sans Serif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Задача 2.</a:t>
            </a: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 Формирование специалиста, подготовленного к профессиональной деятельности в </a:t>
            </a:r>
            <a:r>
              <a:rPr lang="ru-RU" altLang="ru-RU" sz="1100" dirty="0" err="1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мультикультурной</a:t>
            </a: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 среде</a:t>
            </a:r>
            <a:endParaRPr lang="ru-RU" altLang="ru-RU" sz="1100" dirty="0">
              <a:solidFill>
                <a:srgbClr val="1F497D"/>
              </a:solidFill>
              <a:latin typeface="Arial" panose="020B0604020202020204" pitchFamily="34" charset="0"/>
              <a:cs typeface="Microsoft Sans Serif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Задача 3.</a:t>
            </a: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 Внедрение передового международного научно-образовательного опыта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1100" dirty="0">
              <a:solidFill>
                <a:srgbClr val="1F497D"/>
              </a:solidFill>
              <a:latin typeface="Arial" panose="020B0604020202020204" pitchFamily="34" charset="0"/>
              <a:cs typeface="Microsoft Sans Serif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Показатели  конечного результата: </a:t>
            </a:r>
            <a:endParaRPr lang="ru-RU" altLang="ru-RU" sz="1100" dirty="0">
              <a:solidFill>
                <a:srgbClr val="1F497D"/>
              </a:solidFill>
              <a:latin typeface="Arial" panose="020B060402020202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Font typeface="Times New Roman" panose="02020603050405020304" pitchFamily="18" charset="0"/>
              <a:buChar char="-"/>
            </a:pP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 «Позиция университета в QS World University </a:t>
            </a:r>
            <a:r>
              <a:rPr lang="ru-RU" altLang="ru-RU" sz="1100" dirty="0" err="1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Rankings</a:t>
            </a: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» исполнен на 100% при плане 1500 место, фактически 1401+ место.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1100" dirty="0">
              <a:solidFill>
                <a:srgbClr val="1F497D"/>
              </a:solidFill>
              <a:latin typeface="Arial" panose="020B060402020202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Показатели качества</a:t>
            </a: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, всего </a:t>
            </a:r>
            <a:r>
              <a:rPr lang="ru-RU" alt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6 </a:t>
            </a: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показателей: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- 6 показателей исполнены на </a:t>
            </a:r>
            <a:r>
              <a:rPr lang="ru-RU" alt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100% и более </a:t>
            </a:r>
            <a:endParaRPr lang="ru-RU" altLang="ru-RU" sz="900" dirty="0">
              <a:solidFill>
                <a:srgbClr val="1F497D"/>
              </a:solidFill>
              <a:latin typeface="Arial" panose="020B06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 bwMode="auto">
          <a:xfrm>
            <a:off x="1136576" y="851978"/>
            <a:ext cx="8640838" cy="2438396"/>
          </a:xfrm>
          <a:prstGeom prst="rect">
            <a:avLst/>
          </a:prstGeom>
          <a:noFill/>
          <a:ln w="3175">
            <a:solidFill>
              <a:srgbClr val="1740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38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350" name="Прямоугольник 35"/>
          <p:cNvSpPr>
            <a:spLocks noChangeArrowheads="1"/>
          </p:cNvSpPr>
          <p:nvPr/>
        </p:nvSpPr>
        <p:spPr bwMode="auto">
          <a:xfrm>
            <a:off x="1511948" y="697990"/>
            <a:ext cx="6897436" cy="46166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2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ИНТЕРНАЦИОНАЛИЗАЦИЯ УНИВЕРСИТЕТА ЧЕРЕЗ РАСШИРЕНИЕ МЕЖДУНАРОДНОГО СОТРУДНИЧЕСТВА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7439401"/>
              </p:ext>
            </p:extLst>
          </p:nvPr>
        </p:nvGraphicFramePr>
        <p:xfrm>
          <a:off x="1136577" y="3573016"/>
          <a:ext cx="8640837" cy="2482314"/>
        </p:xfrm>
        <a:graphic>
          <a:graphicData uri="http://schemas.openxmlformats.org/drawingml/2006/table">
            <a:tbl>
              <a:tblPr/>
              <a:tblGrid>
                <a:gridCol w="9361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547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55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65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65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13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60363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Показатель</a:t>
                      </a:r>
                      <a:endParaRPr kumimoji="0" lang="ru-RU" alt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4099" marR="4099" marT="4099" marB="0" anchor="ctr" horzOverflow="overflow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Целевые индикаторы / Ключевые показатели деятельности</a:t>
                      </a:r>
                      <a:endParaRPr kumimoji="0" lang="ru-RU" alt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4099" marR="4099" marT="4099" marB="0" anchor="ctr" horzOverflow="overflow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изм.</a:t>
                      </a:r>
                      <a:endParaRPr kumimoji="0" lang="ru-RU" altLang="ru-RU" sz="1000" b="1" i="0" u="none" strike="noStrike" cap="none" normalizeH="0" baseline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4099" marR="4099" marT="4099" marB="0" anchor="ctr" horzOverflow="overflow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</a:t>
                      </a:r>
                      <a:endParaRPr kumimoji="0" lang="ru-RU" altLang="ru-RU" sz="1000" b="1" i="0" u="none" strike="noStrike" cap="none" normalizeH="0" baseline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4099" marR="4099" marT="4099" marB="0" anchor="ctr" horzOverflow="overflow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</a:t>
                      </a:r>
                      <a:endParaRPr kumimoji="0" lang="ru-RU" altLang="ru-RU" sz="1000" b="1" i="0" u="none" strike="noStrike" cap="none" normalizeH="0" baseline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4099" marR="4099" marT="4099" marB="0" anchor="ctr" horzOverflow="overflow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Исполнение,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%</a:t>
                      </a:r>
                      <a:endParaRPr kumimoji="0" lang="ru-RU" altLang="ru-RU" sz="1000" b="1" i="0" u="none" strike="noStrike" cap="none" normalizeH="0" baseline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4099" marR="4099" marT="4099" marB="0" anchor="ctr" horzOverflow="overflow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845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Конечный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4450" marR="76835" algn="just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Позиция вуза в рейтинге QS-WUR (конечный результат) (по перечню) 	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место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1500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1500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100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908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Качества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4450" marR="76835" algn="just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Доля иностранных студентов в вузе от общего количества студентов (в соответствии с коэффициентом**) (качественный показатель)	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%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1,1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1,1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100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9167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Качества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4450" marR="76835" algn="just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Доля действующих международных научных проектов и программ от общего количества научных проектов	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%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2,00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200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Качества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4450" marR="76835" algn="just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Доля студентов, выехавших по программе академической мобильности за рубеж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%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1,2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2,</a:t>
                      </a: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6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217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Качества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4450" marR="76835" algn="just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Доля привлеченных зарубежных экспертов к преподавательской деятельности из ведущих университетов дальнего зарубежья, имеющих публикации в высокорейтинговых научных изданиях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1200"/>
                        </a:spcBef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%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1,2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1,3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108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Качества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Количество двудипломных образовательных программ с зарубежными вузами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1200"/>
                        </a:spcBef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ед.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4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4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100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7970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Качества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4450" marR="76835" algn="just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Количество исследователей, прошедших научную стажировку в ведущих мировых научных центрах и вузах	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1200"/>
                        </a:spcBef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ед.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3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3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kk-KZ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100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39"/>
          <p:cNvSpPr>
            <a:spLocks noChangeArrowheads="1"/>
          </p:cNvSpPr>
          <p:nvPr/>
        </p:nvSpPr>
        <p:spPr bwMode="auto">
          <a:xfrm>
            <a:off x="1051361" y="131257"/>
            <a:ext cx="4703979" cy="312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1400" b="1" dirty="0">
                <a:solidFill>
                  <a:srgbClr val="1F497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ЦЕЛИ, ЗАДАЧИ И КЛЮЧЕВЫЕ ПОКАЗАТЕЛИ</a:t>
            </a:r>
            <a:endParaRPr lang="ru-RU" altLang="ru-RU" sz="12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1889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TextBox 30"/>
          <p:cNvSpPr txBox="1">
            <a:spLocks noChangeArrowheads="1"/>
          </p:cNvSpPr>
          <p:nvPr/>
        </p:nvSpPr>
        <p:spPr bwMode="auto">
          <a:xfrm>
            <a:off x="1116420" y="851461"/>
            <a:ext cx="8593712" cy="1159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None/>
            </a:pPr>
            <a:r>
              <a:rPr lang="ru-RU" alt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Цель: </a:t>
            </a: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Формирование совершенной личности с активной гражданской позицией, высокой духовно-нравственной, межконфессиональной, межэтнической и правовой культурой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Задача 1. </a:t>
            </a: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Создание условий для самовыражения и саморазвития студентов в общественной, духовной, интеллектуальной сферах</a:t>
            </a:r>
          </a:p>
          <a:p>
            <a:pPr>
              <a:lnSpc>
                <a:spcPct val="100000"/>
              </a:lnSpc>
              <a:spcBef>
                <a:spcPts val="200"/>
              </a:spcBef>
              <a:buNone/>
            </a:pPr>
            <a:r>
              <a:rPr lang="ru-RU" alt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Показатели качества, </a:t>
            </a: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всего</a:t>
            </a:r>
            <a:r>
              <a:rPr lang="ru-RU" alt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 3 </a:t>
            </a: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показателя: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- 3 показателя исполнены на</a:t>
            </a:r>
            <a:r>
              <a:rPr lang="ru-RU" alt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 100%</a:t>
            </a:r>
            <a:endParaRPr lang="ru-RU" altLang="ru-RU" sz="900" dirty="0">
              <a:solidFill>
                <a:srgbClr val="1F497D"/>
              </a:solidFill>
              <a:latin typeface="Arial" panose="020B06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 bwMode="auto">
          <a:xfrm>
            <a:off x="1051362" y="783447"/>
            <a:ext cx="8722877" cy="1182125"/>
          </a:xfrm>
          <a:prstGeom prst="rect">
            <a:avLst/>
          </a:prstGeom>
          <a:noFill/>
          <a:ln w="3175">
            <a:solidFill>
              <a:srgbClr val="1740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38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398" name="Прямоугольник 35"/>
          <p:cNvSpPr>
            <a:spLocks noChangeArrowheads="1"/>
          </p:cNvSpPr>
          <p:nvPr/>
        </p:nvSpPr>
        <p:spPr bwMode="auto">
          <a:xfrm>
            <a:off x="1424607" y="669456"/>
            <a:ext cx="6120681" cy="2585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buFont typeface="Arial" panose="020B0604020202020204" pitchFamily="34" charset="0"/>
              <a:buNone/>
            </a:pPr>
            <a:r>
              <a:rPr lang="ru-RU" altLang="ru-RU" sz="1200" b="1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РАЗВИТИЕ ВОСПИТАТЕЛЬНОЙ И СОЦИАЛЬНОЙ РАБОТЫ ОБУЧАЮЩИХСЯ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7543330"/>
              </p:ext>
            </p:extLst>
          </p:nvPr>
        </p:nvGraphicFramePr>
        <p:xfrm>
          <a:off x="1051362" y="2061926"/>
          <a:ext cx="8722733" cy="967687"/>
        </p:xfrm>
        <a:graphic>
          <a:graphicData uri="http://schemas.openxmlformats.org/drawingml/2006/table">
            <a:tbl>
              <a:tblPr/>
              <a:tblGrid>
                <a:gridCol w="8147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385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86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04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049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98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08901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Показатель</a:t>
                      </a:r>
                      <a:endParaRPr kumimoji="0" lang="ru-RU" alt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4099" marR="4099" marT="4101" marB="0" anchor="ctr" horzOverflow="overflow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Целевые индикаторы / Ключевые показатели деятельности</a:t>
                      </a:r>
                      <a:endParaRPr kumimoji="0" lang="ru-RU" alt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4099" marR="4099" marT="4101" marB="0" anchor="ctr" horzOverflow="overflow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изм.</a:t>
                      </a:r>
                      <a:endParaRPr kumimoji="0" lang="ru-RU" altLang="ru-RU" sz="1000" b="1" i="0" u="none" strike="noStrike" cap="none" normalizeH="0" baseline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4099" marR="4099" marT="4101" marB="0" anchor="ctr" horzOverflow="overflow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</a:t>
                      </a:r>
                      <a:endParaRPr kumimoji="0" lang="ru-RU" altLang="ru-RU" sz="1000" b="1" i="0" u="none" strike="noStrike" cap="none" normalizeH="0" baseline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4099" marR="4099" marT="4101" marB="0" anchor="ctr" horzOverflow="overflow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</a:t>
                      </a:r>
                      <a:endParaRPr kumimoji="0" lang="ru-RU" altLang="ru-RU" sz="1000" b="1" i="0" u="none" strike="noStrike" cap="none" normalizeH="0" baseline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4099" marR="4099" marT="4101" marB="0" anchor="ctr" horzOverflow="overflow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Исполнение,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%</a:t>
                      </a:r>
                      <a:endParaRPr kumimoji="0" lang="ru-RU" altLang="ru-RU" sz="1000" b="1" i="0" u="none" strike="noStrike" cap="none" normalizeH="0" baseline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4099" marR="4099" marT="4101" marB="0" anchor="ctr" horzOverflow="overflow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210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Качества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37465" algn="just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Доля обучающихся вуза, вовлеченных в организованную общественную деятельность, в том числе по реализации ЦУР	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%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45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45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100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1071"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Качества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085" marR="74295" algn="just"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Доля диссертаций, защищенных на государственном языке: - магистерская диссертация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%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80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80,00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100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0505"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Качества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085" marR="74295" algn="just"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Доля диссертаций, защищенных на государственном языке: - докторская диссертация (PhD)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%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50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50,00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100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2360772"/>
                  </a:ext>
                </a:extLst>
              </a:tr>
            </a:tbl>
          </a:graphicData>
        </a:graphic>
      </p:graphicFrame>
      <p:sp>
        <p:nvSpPr>
          <p:cNvPr id="8" name="TextBox 18">
            <a:extLst>
              <a:ext uri="{FF2B5EF4-FFF2-40B4-BE49-F238E27FC236}">
                <a16:creationId xmlns:a16="http://schemas.microsoft.com/office/drawing/2014/main" id="{5CC8B498-FEF5-49C6-A437-6C6846B6C2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1362" y="3262431"/>
            <a:ext cx="8609404" cy="1159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None/>
            </a:pPr>
            <a:r>
              <a:rPr lang="ru-RU" alt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Цель:</a:t>
            </a: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 Развитие материально- технической базы для устойчивого роста университета и благоприятной инклюзивной среды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Задача 1.</a:t>
            </a: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 Обеспечение условий и доступной среды для обучающихся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Задача 2.</a:t>
            </a: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 Модернизация инфраструктурной экосистемы университета</a:t>
            </a:r>
          </a:p>
          <a:p>
            <a:pPr algn="just">
              <a:lnSpc>
                <a:spcPct val="100000"/>
              </a:lnSpc>
              <a:spcBef>
                <a:spcPts val="200"/>
              </a:spcBef>
              <a:buNone/>
            </a:pPr>
            <a:r>
              <a:rPr lang="ru-RU" alt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Показатели качества</a:t>
            </a: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, всего </a:t>
            </a:r>
            <a:r>
              <a:rPr lang="ru-RU" alt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7 </a:t>
            </a: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показателей: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 typeface="Times New Roman" panose="02020603050405020304" pitchFamily="18" charset="0"/>
              <a:buChar char="-"/>
            </a:pPr>
            <a:r>
              <a:rPr lang="ru-RU" altLang="ru-RU" sz="1100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7 показателя исполнены на </a:t>
            </a:r>
            <a:r>
              <a:rPr lang="ru-RU" alt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100% и более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ru-RU" altLang="ru-RU" sz="1100" dirty="0">
              <a:solidFill>
                <a:srgbClr val="1F497D"/>
              </a:solidFill>
              <a:latin typeface="Arial" panose="020B06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DB4FF55-6150-4F06-93C7-28042FAA7D72}"/>
              </a:ext>
            </a:extLst>
          </p:cNvPr>
          <p:cNvSpPr/>
          <p:nvPr/>
        </p:nvSpPr>
        <p:spPr bwMode="auto">
          <a:xfrm>
            <a:off x="1033832" y="3174347"/>
            <a:ext cx="8740264" cy="1133384"/>
          </a:xfrm>
          <a:prstGeom prst="rect">
            <a:avLst/>
          </a:prstGeom>
          <a:noFill/>
          <a:ln w="3175">
            <a:solidFill>
              <a:srgbClr val="1740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38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6BDB3E45-7603-4A8F-B9A9-878AE6F91A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1933097"/>
              </p:ext>
            </p:extLst>
          </p:nvPr>
        </p:nvGraphicFramePr>
        <p:xfrm>
          <a:off x="1033832" y="4365104"/>
          <a:ext cx="8740263" cy="2382732"/>
        </p:xfrm>
        <a:graphic>
          <a:graphicData uri="http://schemas.openxmlformats.org/drawingml/2006/table">
            <a:tbl>
              <a:tblPr/>
              <a:tblGrid>
                <a:gridCol w="8164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9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13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02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623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606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60363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Показатель</a:t>
                      </a:r>
                      <a:endParaRPr kumimoji="0" lang="ru-RU" alt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4099" marR="4099" marT="4099" marB="0" anchor="ctr" horzOverflow="overflow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Целевые индикаторы / Ключевые показатели деятельности</a:t>
                      </a:r>
                      <a:endParaRPr kumimoji="0" lang="ru-RU" alt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4099" marR="4099" marT="4099" marB="0" anchor="ctr" horzOverflow="overflow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изм.</a:t>
                      </a:r>
                      <a:endParaRPr kumimoji="0" lang="ru-RU" altLang="ru-RU" sz="1000" b="1" i="0" u="none" strike="noStrike" cap="none" normalizeH="0" baseline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4099" marR="4099" marT="4099" marB="0" anchor="ctr" horzOverflow="overflow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</a:t>
                      </a:r>
                      <a:endParaRPr kumimoji="0" lang="ru-RU" altLang="ru-RU" sz="1000" b="1" i="0" u="none" strike="noStrike" cap="none" normalizeH="0" baseline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4099" marR="4099" marT="4099" marB="0" anchor="ctr" horzOverflow="overflow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</a:t>
                      </a:r>
                      <a:endParaRPr kumimoji="0" lang="ru-RU" altLang="ru-RU" sz="1000" b="1" i="0" u="none" strike="noStrike" cap="none" normalizeH="0" baseline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4099" marR="4099" marT="4099" marB="0" anchor="ctr" horzOverflow="overflow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Исполнение,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%</a:t>
                      </a:r>
                      <a:endParaRPr kumimoji="0" lang="ru-RU" altLang="ru-RU" sz="1000" b="1" i="0" u="none" strike="noStrike" cap="none" normalizeH="0" baseline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4099" marR="4099" marT="4099" marB="0" anchor="ctr" horzOverflow="overflow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5795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Конечный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3495" marR="97155" algn="just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Доля государственного языка в общем документообороте (конечный показатель)	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%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92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92,00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100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Качества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3495" marR="97155" algn="just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Уровень созданных условий для инклюзивного образования в вузе, %	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%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80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80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100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845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Качества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3495" marR="97155" algn="just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Объем привлеченных инвестиций на развитие вуза от общего дохода вуза, в том числе в рамках эндаумент фонда (в соответствии с коэффициентом**)	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%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11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11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100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9713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Качества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3495" marR="97155" algn="just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Доля финансовых средств, затраченных на обновление библиотечного фонда	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%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0,5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0,5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</a:t>
                      </a: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00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9713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Качества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3495" marR="97155" algn="just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Доля финансовых средств, затраченных на обновление научного оборудования	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%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5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5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100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8230392"/>
                  </a:ext>
                </a:extLst>
              </a:tr>
              <a:tr h="283845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Качества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3495" marR="97155" algn="just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Объем средств, привлечённых для создания и развития инфраструктуры, направленной на коммерциализацию научных разработок (например, инкубаторы, технопарки, лаборатории)	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000" dirty="0" err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SimSun" panose="02010600030101010101" pitchFamily="2" charset="-122"/>
                        </a:rPr>
                        <a:t>тыс.тг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kk-KZ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5000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kk-KZ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5999,8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120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7559864"/>
                  </a:ext>
                </a:extLst>
              </a:tr>
              <a:tr h="283845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Качества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3495" marR="97155" algn="just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Доля оцифрованных документов о высшем и послевузовском образовании, доступных в мобильном приложении </a:t>
                      </a:r>
                      <a:r>
                        <a:rPr lang="ru-RU" sz="1000" dirty="0" err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eGov</a:t>
                      </a:r>
                      <a:r>
                        <a:rPr lang="ru-RU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 </a:t>
                      </a:r>
                      <a:r>
                        <a:rPr lang="ru-RU" sz="1000" dirty="0" err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Mobile</a:t>
                      </a:r>
                      <a:r>
                        <a:rPr lang="ru-RU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	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%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90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90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100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1811544"/>
                  </a:ext>
                </a:extLst>
              </a:tr>
              <a:tr h="239713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Качества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3495" marR="97155" algn="just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198120" algn="l"/>
                        </a:tabLst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Доля государственных услуг, оказанных в электронном формате	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%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70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kk-KZ" sz="100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99</a:t>
                      </a:r>
                      <a:endParaRPr lang="ru-RU" sz="110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kk-KZ" sz="1000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SimSun" panose="02010600030101010101" pitchFamily="2" charset="-122"/>
                        </a:rPr>
                        <a:t>141</a:t>
                      </a:r>
                      <a:endParaRPr lang="ru-RU" sz="1100" dirty="0">
                        <a:solidFill>
                          <a:srgbClr val="1F497D"/>
                        </a:solidFill>
                        <a:effectLst/>
                        <a:latin typeface="SimSun" panose="02010600030101010101" pitchFamily="2" charset="-122"/>
                        <a:ea typeface="SimSun" panose="02010600030101010101" pitchFamily="2" charset="-122"/>
                        <a:cs typeface="SimSun" panose="02010600030101010101" pitchFamily="2" charset="-12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1287960"/>
                  </a:ext>
                </a:extLst>
              </a:tr>
            </a:tbl>
          </a:graphicData>
        </a:graphic>
      </p:graphicFrame>
      <p:sp>
        <p:nvSpPr>
          <p:cNvPr id="13" name="Прямоугольник 35">
            <a:extLst>
              <a:ext uri="{FF2B5EF4-FFF2-40B4-BE49-F238E27FC236}">
                <a16:creationId xmlns:a16="http://schemas.microsoft.com/office/drawing/2014/main" id="{D0F95297-627D-4F4E-847E-30BEA8FB01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4609" y="3064382"/>
            <a:ext cx="2664296" cy="2585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buFont typeface="Arial" panose="020B0604020202020204" pitchFamily="34" charset="0"/>
              <a:buNone/>
            </a:pPr>
            <a:r>
              <a:rPr lang="ru-RU" altLang="ru-RU" sz="1200" b="1" dirty="0">
                <a:solidFill>
                  <a:srgbClr val="1F497D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РАЗВИТИЕ ИНФРАСТРУКТУРЫ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F2CC04D-4753-4B85-BCF8-EB49A3750FF8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D91977C-75BD-41B7-8B11-8D177E8F64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60862679-6967-44A4-9566-D3AC5196DF32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39"/>
          <p:cNvSpPr>
            <a:spLocks noChangeArrowheads="1"/>
          </p:cNvSpPr>
          <p:nvPr/>
        </p:nvSpPr>
        <p:spPr bwMode="auto">
          <a:xfrm>
            <a:off x="1051361" y="131257"/>
            <a:ext cx="4703979" cy="312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1400" b="1" dirty="0">
                <a:solidFill>
                  <a:srgbClr val="1F497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ЦЕЛИ, ЗАДАЧИ И КЛЮЧЕВЫЕ ПОКАЗАТЕЛИ</a:t>
            </a:r>
            <a:endParaRPr lang="ru-RU" altLang="ru-RU" sz="12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24021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A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18891459">
            <a:off x="-2463933" y="53221"/>
            <a:ext cx="4650383" cy="2130669"/>
          </a:xfrm>
          <a:prstGeom prst="rect">
            <a:avLst/>
          </a:prstGeom>
          <a:solidFill>
            <a:srgbClr val="E1EBFF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9121372">
            <a:off x="3281707" y="3016232"/>
            <a:ext cx="10621305" cy="57885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93" y="64888"/>
            <a:ext cx="902655" cy="129105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rot="2834739">
            <a:off x="-3370442" y="4803429"/>
            <a:ext cx="8267924" cy="4514591"/>
          </a:xfrm>
          <a:prstGeom prst="rect">
            <a:avLst/>
          </a:prstGeom>
          <a:solidFill>
            <a:srgbClr val="0453F1"/>
          </a:solidFill>
          <a:ln>
            <a:solidFill>
              <a:srgbClr val="563C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412854" y="2905164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795867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B09DCD8C-A240-4C72-AED4-CA0FE2821997}"/>
              </a:ext>
            </a:extLst>
          </p:cNvPr>
          <p:cNvSpPr/>
          <p:nvPr/>
        </p:nvSpPr>
        <p:spPr>
          <a:xfrm>
            <a:off x="7746450" y="1043349"/>
            <a:ext cx="1811184" cy="32088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F0099966-957D-4D3F-851D-C194B7C11286}"/>
              </a:ext>
            </a:extLst>
          </p:cNvPr>
          <p:cNvCxnSpPr>
            <a:cxnSpLocks/>
          </p:cNvCxnSpPr>
          <p:nvPr/>
        </p:nvCxnSpPr>
        <p:spPr>
          <a:xfrm flipH="1" flipV="1">
            <a:off x="4550064" y="566685"/>
            <a:ext cx="14795" cy="6309075"/>
          </a:xfrm>
          <a:prstGeom prst="line">
            <a:avLst/>
          </a:prstGeom>
          <a:ln w="19050">
            <a:solidFill>
              <a:srgbClr val="17406D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0A17E010-141D-4A41-97F7-1E65A4CFFB80}"/>
              </a:ext>
            </a:extLst>
          </p:cNvPr>
          <p:cNvSpPr txBox="1"/>
          <p:nvPr/>
        </p:nvSpPr>
        <p:spPr>
          <a:xfrm>
            <a:off x="1312896" y="4167473"/>
            <a:ext cx="33161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Лаборатория физико-химических методов </a:t>
            </a:r>
          </a:p>
          <a:p>
            <a:r>
              <a:rPr lang="ru-RU" sz="1000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анализа пищевых продуктов</a:t>
            </a:r>
            <a:endParaRPr lang="ru-KZ" sz="1000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2" name="Прямая соединительная линия 151">
            <a:extLst>
              <a:ext uri="{FF2B5EF4-FFF2-40B4-BE49-F238E27FC236}">
                <a16:creationId xmlns:a16="http://schemas.microsoft.com/office/drawing/2014/main" id="{53C12A51-D97B-4368-B1B7-5A164BFF29C0}"/>
              </a:ext>
            </a:extLst>
          </p:cNvPr>
          <p:cNvCxnSpPr>
            <a:cxnSpLocks/>
          </p:cNvCxnSpPr>
          <p:nvPr/>
        </p:nvCxnSpPr>
        <p:spPr>
          <a:xfrm flipH="1">
            <a:off x="-28228" y="2856165"/>
            <a:ext cx="9934228" cy="14426"/>
          </a:xfrm>
          <a:prstGeom prst="line">
            <a:avLst/>
          </a:prstGeom>
          <a:ln w="19050">
            <a:solidFill>
              <a:srgbClr val="17406D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" name="Рисунок 162">
            <a:extLst>
              <a:ext uri="{FF2B5EF4-FFF2-40B4-BE49-F238E27FC236}">
                <a16:creationId xmlns:a16="http://schemas.microsoft.com/office/drawing/2014/main" id="{B8B31501-C455-4644-A9A3-78544322C40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94"/>
          <a:stretch/>
        </p:blipFill>
        <p:spPr>
          <a:xfrm>
            <a:off x="4731906" y="1802425"/>
            <a:ext cx="1796282" cy="947071"/>
          </a:xfrm>
          <a:prstGeom prst="rect">
            <a:avLst/>
          </a:prstGeom>
          <a:ln>
            <a:solidFill>
              <a:srgbClr val="17406D"/>
            </a:solidFill>
          </a:ln>
        </p:spPr>
      </p:pic>
      <p:sp>
        <p:nvSpPr>
          <p:cNvPr id="164" name="TextBox 163">
            <a:extLst>
              <a:ext uri="{FF2B5EF4-FFF2-40B4-BE49-F238E27FC236}">
                <a16:creationId xmlns:a16="http://schemas.microsoft.com/office/drawing/2014/main" id="{F64A3F38-37B3-47EB-B27D-B5EF5B65EC46}"/>
              </a:ext>
            </a:extLst>
          </p:cNvPr>
          <p:cNvSpPr txBox="1"/>
          <p:nvPr/>
        </p:nvSpPr>
        <p:spPr>
          <a:xfrm>
            <a:off x="4862852" y="557213"/>
            <a:ext cx="44954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Цифровая сельскохозяйственная платформа</a:t>
            </a:r>
          </a:p>
          <a:p>
            <a:pPr algn="ctr"/>
            <a:r>
              <a:rPr lang="ru-RU" sz="12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(коммерциализация услуг лабораторий университета)</a:t>
            </a:r>
            <a:endParaRPr lang="ru-KZ" sz="12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22760A2C-8A2E-4604-8546-1404B771D368}"/>
              </a:ext>
            </a:extLst>
          </p:cNvPr>
          <p:cNvSpPr txBox="1"/>
          <p:nvPr/>
        </p:nvSpPr>
        <p:spPr>
          <a:xfrm>
            <a:off x="7740419" y="1072984"/>
            <a:ext cx="1789494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www.agrohub.shakarim.kz </a:t>
            </a:r>
            <a:endParaRPr lang="ru-KZ" sz="1050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79AC0085-C593-4E59-A9AF-3A451A915FD5}"/>
              </a:ext>
            </a:extLst>
          </p:cNvPr>
          <p:cNvSpPr txBox="1"/>
          <p:nvPr/>
        </p:nvSpPr>
        <p:spPr>
          <a:xfrm>
            <a:off x="4832097" y="1067454"/>
            <a:ext cx="1605944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www.agrow-space.com </a:t>
            </a:r>
            <a:endParaRPr lang="ru-KZ" sz="1050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955C6D8F-4B8C-4290-8DC9-3828CCDAE4E4}"/>
              </a:ext>
            </a:extLst>
          </p:cNvPr>
          <p:cNvSpPr txBox="1"/>
          <p:nvPr/>
        </p:nvSpPr>
        <p:spPr>
          <a:xfrm>
            <a:off x="4636344" y="1379697"/>
            <a:ext cx="415869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050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Пилотная площадка для сбора и цифровизации данных: </a:t>
            </a:r>
          </a:p>
          <a:p>
            <a:r>
              <a:rPr lang="kk-KZ" sz="1050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Бескарагайский район области Абай</a:t>
            </a:r>
            <a:endParaRPr lang="ru-KZ" sz="1050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8" name="Прямоугольник: скругленные углы 167">
            <a:extLst>
              <a:ext uri="{FF2B5EF4-FFF2-40B4-BE49-F238E27FC236}">
                <a16:creationId xmlns:a16="http://schemas.microsoft.com/office/drawing/2014/main" id="{31054F6A-465D-4F60-8025-39B68E078716}"/>
              </a:ext>
            </a:extLst>
          </p:cNvPr>
          <p:cNvSpPr/>
          <p:nvPr/>
        </p:nvSpPr>
        <p:spPr>
          <a:xfrm>
            <a:off x="4717004" y="1047474"/>
            <a:ext cx="1811184" cy="32088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0C831E46-CD07-449A-A83D-5EA1370624BF}"/>
              </a:ext>
            </a:extLst>
          </p:cNvPr>
          <p:cNvSpPr txBox="1"/>
          <p:nvPr/>
        </p:nvSpPr>
        <p:spPr>
          <a:xfrm>
            <a:off x="5092366" y="3155037"/>
            <a:ext cx="34466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УЗИ для мелких домашних животных</a:t>
            </a:r>
            <a:endParaRPr lang="ru-KZ" sz="1000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AEAD4D9E-6E72-432C-98FD-5842A767080C}"/>
              </a:ext>
            </a:extLst>
          </p:cNvPr>
          <p:cNvSpPr txBox="1"/>
          <p:nvPr/>
        </p:nvSpPr>
        <p:spPr>
          <a:xfrm>
            <a:off x="5082293" y="3404770"/>
            <a:ext cx="401309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PrintLine Shakarim (собственная широкоформатная типография)</a:t>
            </a:r>
            <a:endParaRPr lang="ru-KZ" sz="1000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8642648C-DA1C-401A-A52E-0E4BDBF7CE1C}"/>
              </a:ext>
            </a:extLst>
          </p:cNvPr>
          <p:cNvSpPr txBox="1"/>
          <p:nvPr/>
        </p:nvSpPr>
        <p:spPr>
          <a:xfrm>
            <a:off x="5082294" y="3666625"/>
            <a:ext cx="376555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Фитнес зал </a:t>
            </a:r>
            <a:r>
              <a:rPr lang="en-US" sz="1000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Campus Fit</a:t>
            </a:r>
            <a:endParaRPr lang="ru-KZ" sz="1000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2" name="Прямоугольник: скругленные углы 171">
            <a:extLst>
              <a:ext uri="{FF2B5EF4-FFF2-40B4-BE49-F238E27FC236}">
                <a16:creationId xmlns:a16="http://schemas.microsoft.com/office/drawing/2014/main" id="{D0E669B0-BE93-4093-B1AA-F4470AE58592}"/>
              </a:ext>
            </a:extLst>
          </p:cNvPr>
          <p:cNvSpPr/>
          <p:nvPr/>
        </p:nvSpPr>
        <p:spPr>
          <a:xfrm>
            <a:off x="4808984" y="3201107"/>
            <a:ext cx="312060" cy="182815"/>
          </a:xfrm>
          <a:prstGeom prst="roundRect">
            <a:avLst/>
          </a:prstGeom>
          <a:solidFill>
            <a:srgbClr val="1740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394E47F3-E1FF-45D9-8739-91D611E0E16D}"/>
              </a:ext>
            </a:extLst>
          </p:cNvPr>
          <p:cNvSpPr txBox="1"/>
          <p:nvPr/>
        </p:nvSpPr>
        <p:spPr>
          <a:xfrm>
            <a:off x="4869748" y="3169402"/>
            <a:ext cx="19053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KZ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3F3DE54E-C7A9-4805-94AA-90F7F4A34B8A}"/>
              </a:ext>
            </a:extLst>
          </p:cNvPr>
          <p:cNvSpPr txBox="1"/>
          <p:nvPr/>
        </p:nvSpPr>
        <p:spPr>
          <a:xfrm>
            <a:off x="5066642" y="4167472"/>
            <a:ext cx="40797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Производство мясных полуфабрикатов для университетских столовых</a:t>
            </a:r>
            <a:endParaRPr lang="ru-KZ" sz="1000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5" name="Прямоугольник 174">
            <a:extLst>
              <a:ext uri="{FF2B5EF4-FFF2-40B4-BE49-F238E27FC236}">
                <a16:creationId xmlns:a16="http://schemas.microsoft.com/office/drawing/2014/main" id="{45EFC6FC-81D6-46AC-BB8F-CB4BCD24F530}"/>
              </a:ext>
            </a:extLst>
          </p:cNvPr>
          <p:cNvSpPr/>
          <p:nvPr/>
        </p:nvSpPr>
        <p:spPr bwMode="auto">
          <a:xfrm>
            <a:off x="4723343" y="3049455"/>
            <a:ext cx="4834292" cy="1518128"/>
          </a:xfrm>
          <a:prstGeom prst="rect">
            <a:avLst/>
          </a:prstGeom>
          <a:noFill/>
          <a:ln w="3175">
            <a:solidFill>
              <a:srgbClr val="1740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38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6" name="Прямоугольник 35">
            <a:extLst>
              <a:ext uri="{FF2B5EF4-FFF2-40B4-BE49-F238E27FC236}">
                <a16:creationId xmlns:a16="http://schemas.microsoft.com/office/drawing/2014/main" id="{97EEDF7B-918C-442B-AE87-AB8BDD97DC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5649" y="2916660"/>
            <a:ext cx="2587625" cy="2585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ru-RU" sz="1200" b="1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Стартап-проекты университета</a:t>
            </a:r>
            <a:endParaRPr lang="ru-KZ" sz="1200" b="1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7" name="Прямоугольник: скругленные углы 176">
            <a:extLst>
              <a:ext uri="{FF2B5EF4-FFF2-40B4-BE49-F238E27FC236}">
                <a16:creationId xmlns:a16="http://schemas.microsoft.com/office/drawing/2014/main" id="{36E39E06-D330-4BC4-B4B0-467D8476E4CF}"/>
              </a:ext>
            </a:extLst>
          </p:cNvPr>
          <p:cNvSpPr/>
          <p:nvPr/>
        </p:nvSpPr>
        <p:spPr>
          <a:xfrm>
            <a:off x="4808984" y="3447328"/>
            <a:ext cx="312060" cy="182815"/>
          </a:xfrm>
          <a:prstGeom prst="roundRect">
            <a:avLst/>
          </a:prstGeom>
          <a:solidFill>
            <a:srgbClr val="1740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EF94FA9C-ACE6-471F-93CC-622367B424C3}"/>
              </a:ext>
            </a:extLst>
          </p:cNvPr>
          <p:cNvSpPr txBox="1"/>
          <p:nvPr/>
        </p:nvSpPr>
        <p:spPr>
          <a:xfrm>
            <a:off x="4869748" y="3415623"/>
            <a:ext cx="19053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KZ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9" name="Прямоугольник: скругленные углы 178">
            <a:extLst>
              <a:ext uri="{FF2B5EF4-FFF2-40B4-BE49-F238E27FC236}">
                <a16:creationId xmlns:a16="http://schemas.microsoft.com/office/drawing/2014/main" id="{201F69B0-A08C-4AFB-9285-5A25CE9317DF}"/>
              </a:ext>
            </a:extLst>
          </p:cNvPr>
          <p:cNvSpPr/>
          <p:nvPr/>
        </p:nvSpPr>
        <p:spPr>
          <a:xfrm>
            <a:off x="4812861" y="3694946"/>
            <a:ext cx="312060" cy="182815"/>
          </a:xfrm>
          <a:prstGeom prst="roundRect">
            <a:avLst/>
          </a:prstGeom>
          <a:solidFill>
            <a:srgbClr val="1740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CDACAEAC-C436-4DB0-B3C1-6D67023A53F3}"/>
              </a:ext>
            </a:extLst>
          </p:cNvPr>
          <p:cNvSpPr txBox="1"/>
          <p:nvPr/>
        </p:nvSpPr>
        <p:spPr>
          <a:xfrm>
            <a:off x="4873625" y="3663242"/>
            <a:ext cx="19053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KZ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1" name="Прямоугольник: скругленные углы 180">
            <a:extLst>
              <a:ext uri="{FF2B5EF4-FFF2-40B4-BE49-F238E27FC236}">
                <a16:creationId xmlns:a16="http://schemas.microsoft.com/office/drawing/2014/main" id="{E7660D2C-AA29-44C6-AF22-FDCADC3FBC1B}"/>
              </a:ext>
            </a:extLst>
          </p:cNvPr>
          <p:cNvSpPr/>
          <p:nvPr/>
        </p:nvSpPr>
        <p:spPr>
          <a:xfrm>
            <a:off x="4808984" y="3937783"/>
            <a:ext cx="312060" cy="182815"/>
          </a:xfrm>
          <a:prstGeom prst="roundRect">
            <a:avLst/>
          </a:prstGeom>
          <a:solidFill>
            <a:srgbClr val="1740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597F2F30-1068-4D7F-B818-6C12ACA5EA95}"/>
              </a:ext>
            </a:extLst>
          </p:cNvPr>
          <p:cNvSpPr txBox="1"/>
          <p:nvPr/>
        </p:nvSpPr>
        <p:spPr>
          <a:xfrm>
            <a:off x="4869748" y="3906078"/>
            <a:ext cx="19053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KZ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3" name="Прямоугольник: скругленные углы 182">
            <a:extLst>
              <a:ext uri="{FF2B5EF4-FFF2-40B4-BE49-F238E27FC236}">
                <a16:creationId xmlns:a16="http://schemas.microsoft.com/office/drawing/2014/main" id="{41242690-9BC9-48F0-8116-638528148032}"/>
              </a:ext>
            </a:extLst>
          </p:cNvPr>
          <p:cNvSpPr/>
          <p:nvPr/>
        </p:nvSpPr>
        <p:spPr>
          <a:xfrm>
            <a:off x="4808984" y="4205142"/>
            <a:ext cx="312060" cy="182815"/>
          </a:xfrm>
          <a:prstGeom prst="roundRect">
            <a:avLst/>
          </a:prstGeom>
          <a:solidFill>
            <a:srgbClr val="1740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11DBAE8A-5FEB-4388-B505-8BEE23C49613}"/>
              </a:ext>
            </a:extLst>
          </p:cNvPr>
          <p:cNvSpPr txBox="1"/>
          <p:nvPr/>
        </p:nvSpPr>
        <p:spPr>
          <a:xfrm>
            <a:off x="4869748" y="4173437"/>
            <a:ext cx="19053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KZ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9C385B7D-535F-417D-BA5F-155D41B6AD81}"/>
              </a:ext>
            </a:extLst>
          </p:cNvPr>
          <p:cNvSpPr txBox="1"/>
          <p:nvPr/>
        </p:nvSpPr>
        <p:spPr>
          <a:xfrm>
            <a:off x="5076063" y="3909230"/>
            <a:ext cx="401309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Гидропонные аппараты для выращивания растений без почвы</a:t>
            </a:r>
            <a:endParaRPr lang="ru-KZ" sz="1000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4B5DBFF5-9274-47F3-A2B1-1C765236BD23}"/>
              </a:ext>
            </a:extLst>
          </p:cNvPr>
          <p:cNvGrpSpPr/>
          <p:nvPr/>
        </p:nvGrpSpPr>
        <p:grpSpPr>
          <a:xfrm>
            <a:off x="1023835" y="580675"/>
            <a:ext cx="3592668" cy="5592886"/>
            <a:chOff x="260908" y="580675"/>
            <a:chExt cx="4358260" cy="559288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0DF47E3-7C14-4FD9-8146-A140C9E58703}"/>
                </a:ext>
              </a:extLst>
            </p:cNvPr>
            <p:cNvSpPr txBox="1"/>
            <p:nvPr/>
          </p:nvSpPr>
          <p:spPr>
            <a:xfrm>
              <a:off x="627870" y="3155039"/>
              <a:ext cx="2587625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000" dirty="0">
                  <a:solidFill>
                    <a:srgbClr val="1740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Геотехническая лаборатория</a:t>
              </a:r>
              <a:endParaRPr lang="ru-KZ" sz="1000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2C3F7ED-C36F-4158-B5BF-94C45E5DB525}"/>
                </a:ext>
              </a:extLst>
            </p:cNvPr>
            <p:cNvSpPr txBox="1"/>
            <p:nvPr/>
          </p:nvSpPr>
          <p:spPr>
            <a:xfrm>
              <a:off x="617797" y="3404771"/>
              <a:ext cx="3510035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000" dirty="0">
                  <a:solidFill>
                    <a:srgbClr val="1740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Лаборатория строительных материалов</a:t>
              </a:r>
              <a:endParaRPr lang="ru-KZ" sz="1000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98DFC27-465B-44CD-A619-ADB31EDEC672}"/>
                </a:ext>
              </a:extLst>
            </p:cNvPr>
            <p:cNvSpPr txBox="1"/>
            <p:nvPr/>
          </p:nvSpPr>
          <p:spPr>
            <a:xfrm>
              <a:off x="617795" y="3632065"/>
              <a:ext cx="3956054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000" dirty="0">
                  <a:solidFill>
                    <a:srgbClr val="1740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Научно-практический центр по валоризации продукции АПК</a:t>
              </a:r>
              <a:endParaRPr lang="ru-KZ" sz="1000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Прямоугольник: скругленные углы 37">
              <a:extLst>
                <a:ext uri="{FF2B5EF4-FFF2-40B4-BE49-F238E27FC236}">
                  <a16:creationId xmlns:a16="http://schemas.microsoft.com/office/drawing/2014/main" id="{1D66002E-5A74-491E-AB2F-D227A1C30CD5}"/>
                </a:ext>
              </a:extLst>
            </p:cNvPr>
            <p:cNvSpPr/>
            <p:nvPr/>
          </p:nvSpPr>
          <p:spPr>
            <a:xfrm>
              <a:off x="344488" y="3201108"/>
              <a:ext cx="312060" cy="182815"/>
            </a:xfrm>
            <a:prstGeom prst="roundRect">
              <a:avLst/>
            </a:prstGeom>
            <a:solidFill>
              <a:srgbClr val="17406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DA64809-68C8-4AD0-8C66-87A3B49EDD60}"/>
                </a:ext>
              </a:extLst>
            </p:cNvPr>
            <p:cNvSpPr txBox="1"/>
            <p:nvPr/>
          </p:nvSpPr>
          <p:spPr>
            <a:xfrm>
              <a:off x="405252" y="3169403"/>
              <a:ext cx="190531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KZ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Прямоугольник 58">
              <a:extLst>
                <a:ext uri="{FF2B5EF4-FFF2-40B4-BE49-F238E27FC236}">
                  <a16:creationId xmlns:a16="http://schemas.microsoft.com/office/drawing/2014/main" id="{5CC2D099-F5CF-4FCA-90D9-A4CD28001AF7}"/>
                </a:ext>
              </a:extLst>
            </p:cNvPr>
            <p:cNvSpPr/>
            <p:nvPr/>
          </p:nvSpPr>
          <p:spPr bwMode="auto">
            <a:xfrm>
              <a:off x="267971" y="3049455"/>
              <a:ext cx="4113623" cy="2184653"/>
            </a:xfrm>
            <a:prstGeom prst="rect">
              <a:avLst/>
            </a:prstGeom>
            <a:noFill/>
            <a:ln w="3175">
              <a:solidFill>
                <a:srgbClr val="17406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138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" name="Прямоугольник 35">
              <a:extLst>
                <a:ext uri="{FF2B5EF4-FFF2-40B4-BE49-F238E27FC236}">
                  <a16:creationId xmlns:a16="http://schemas.microsoft.com/office/drawing/2014/main" id="{72A5DAEE-9740-4B7C-9FBD-EA21C9D5A6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3583" y="2924945"/>
              <a:ext cx="3088231" cy="2585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buNone/>
              </a:pPr>
              <a:r>
                <a:rPr lang="ru-RU" sz="1200" b="1" dirty="0">
                  <a:solidFill>
                    <a:srgbClr val="1740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Новые лаборатории и центры</a:t>
              </a:r>
              <a:endParaRPr lang="ru-KZ" sz="1200" b="1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Прямоугольник: скругленные углы 62">
              <a:extLst>
                <a:ext uri="{FF2B5EF4-FFF2-40B4-BE49-F238E27FC236}">
                  <a16:creationId xmlns:a16="http://schemas.microsoft.com/office/drawing/2014/main" id="{54257526-AF38-47B0-AB9B-E8102C2DF0C0}"/>
                </a:ext>
              </a:extLst>
            </p:cNvPr>
            <p:cNvSpPr/>
            <p:nvPr/>
          </p:nvSpPr>
          <p:spPr>
            <a:xfrm>
              <a:off x="344488" y="3447329"/>
              <a:ext cx="312060" cy="182815"/>
            </a:xfrm>
            <a:prstGeom prst="roundRect">
              <a:avLst/>
            </a:prstGeom>
            <a:solidFill>
              <a:srgbClr val="17406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44525D04-C9DF-461A-83ED-6FFF18CFD921}"/>
                </a:ext>
              </a:extLst>
            </p:cNvPr>
            <p:cNvSpPr txBox="1"/>
            <p:nvPr/>
          </p:nvSpPr>
          <p:spPr>
            <a:xfrm>
              <a:off x="405252" y="3415624"/>
              <a:ext cx="190531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KZ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Прямоугольник: скругленные углы 64">
              <a:extLst>
                <a:ext uri="{FF2B5EF4-FFF2-40B4-BE49-F238E27FC236}">
                  <a16:creationId xmlns:a16="http://schemas.microsoft.com/office/drawing/2014/main" id="{641EEFB8-58EA-4524-8F50-1F646600CDC1}"/>
                </a:ext>
              </a:extLst>
            </p:cNvPr>
            <p:cNvSpPr/>
            <p:nvPr/>
          </p:nvSpPr>
          <p:spPr>
            <a:xfrm>
              <a:off x="348365" y="3694947"/>
              <a:ext cx="312060" cy="182815"/>
            </a:xfrm>
            <a:prstGeom prst="roundRect">
              <a:avLst/>
            </a:prstGeom>
            <a:solidFill>
              <a:srgbClr val="17406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7C1E7CF5-36C0-45D7-B6C9-89109694ACEB}"/>
                </a:ext>
              </a:extLst>
            </p:cNvPr>
            <p:cNvSpPr txBox="1"/>
            <p:nvPr/>
          </p:nvSpPr>
          <p:spPr>
            <a:xfrm>
              <a:off x="409130" y="3663242"/>
              <a:ext cx="190531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ru-KZ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Прямоугольник: скругленные углы 68">
              <a:extLst>
                <a:ext uri="{FF2B5EF4-FFF2-40B4-BE49-F238E27FC236}">
                  <a16:creationId xmlns:a16="http://schemas.microsoft.com/office/drawing/2014/main" id="{CE026063-7557-4B72-90E7-88872C34DC17}"/>
                </a:ext>
              </a:extLst>
            </p:cNvPr>
            <p:cNvSpPr/>
            <p:nvPr/>
          </p:nvSpPr>
          <p:spPr>
            <a:xfrm>
              <a:off x="344488" y="3937784"/>
              <a:ext cx="312060" cy="182815"/>
            </a:xfrm>
            <a:prstGeom prst="roundRect">
              <a:avLst/>
            </a:prstGeom>
            <a:solidFill>
              <a:srgbClr val="17406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024F9B44-73CF-4E8E-A46A-F315F29ED6CB}"/>
                </a:ext>
              </a:extLst>
            </p:cNvPr>
            <p:cNvSpPr txBox="1"/>
            <p:nvPr/>
          </p:nvSpPr>
          <p:spPr>
            <a:xfrm>
              <a:off x="404539" y="3932190"/>
              <a:ext cx="190530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ru-KZ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Прямоугольник: скругленные углы 70">
              <a:extLst>
                <a:ext uri="{FF2B5EF4-FFF2-40B4-BE49-F238E27FC236}">
                  <a16:creationId xmlns:a16="http://schemas.microsoft.com/office/drawing/2014/main" id="{EF3F0997-AE7D-4EC4-B3F8-8AD68678F373}"/>
                </a:ext>
              </a:extLst>
            </p:cNvPr>
            <p:cNvSpPr/>
            <p:nvPr/>
          </p:nvSpPr>
          <p:spPr>
            <a:xfrm>
              <a:off x="344488" y="4205143"/>
              <a:ext cx="312060" cy="182815"/>
            </a:xfrm>
            <a:prstGeom prst="roundRect">
              <a:avLst/>
            </a:prstGeom>
            <a:solidFill>
              <a:srgbClr val="17406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28AED63-5DDE-43D1-AF31-3A5550878FA8}"/>
                </a:ext>
              </a:extLst>
            </p:cNvPr>
            <p:cNvSpPr txBox="1"/>
            <p:nvPr/>
          </p:nvSpPr>
          <p:spPr>
            <a:xfrm>
              <a:off x="405252" y="4173438"/>
              <a:ext cx="190531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ru-KZ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Прямоугольник: скругленные углы 73">
              <a:extLst>
                <a:ext uri="{FF2B5EF4-FFF2-40B4-BE49-F238E27FC236}">
                  <a16:creationId xmlns:a16="http://schemas.microsoft.com/office/drawing/2014/main" id="{0D14A57E-C58E-4BEA-8334-87C2B15CECDB}"/>
                </a:ext>
              </a:extLst>
            </p:cNvPr>
            <p:cNvSpPr/>
            <p:nvPr/>
          </p:nvSpPr>
          <p:spPr>
            <a:xfrm>
              <a:off x="344488" y="4599287"/>
              <a:ext cx="312060" cy="182815"/>
            </a:xfrm>
            <a:prstGeom prst="roundRect">
              <a:avLst/>
            </a:prstGeom>
            <a:solidFill>
              <a:srgbClr val="17406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0322E7D7-8CBE-4004-8489-BFCAE0680CEA}"/>
                </a:ext>
              </a:extLst>
            </p:cNvPr>
            <p:cNvSpPr txBox="1"/>
            <p:nvPr/>
          </p:nvSpPr>
          <p:spPr>
            <a:xfrm>
              <a:off x="405252" y="4567582"/>
              <a:ext cx="190531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endParaRPr lang="ru-KZ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7E859E0C-003F-4A21-B746-E2AD7F0AD4B5}"/>
                </a:ext>
              </a:extLst>
            </p:cNvPr>
            <p:cNvSpPr txBox="1"/>
            <p:nvPr/>
          </p:nvSpPr>
          <p:spPr>
            <a:xfrm>
              <a:off x="611304" y="3936401"/>
              <a:ext cx="2930807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000" dirty="0">
                  <a:solidFill>
                    <a:srgbClr val="1740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Селекционный центр овцеводства</a:t>
              </a:r>
              <a:endParaRPr lang="ru-KZ" sz="1000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1456F60F-34AE-4298-9B0B-4EA08CD98EA9}"/>
                </a:ext>
              </a:extLst>
            </p:cNvPr>
            <p:cNvSpPr txBox="1"/>
            <p:nvPr/>
          </p:nvSpPr>
          <p:spPr>
            <a:xfrm>
              <a:off x="607692" y="4564583"/>
              <a:ext cx="3014123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000" dirty="0">
                  <a:solidFill>
                    <a:srgbClr val="1740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Лаборатория цифровой инженерии</a:t>
              </a:r>
              <a:endParaRPr lang="ru-KZ" sz="1000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Прямоугольник: скругленные углы 86">
              <a:extLst>
                <a:ext uri="{FF2B5EF4-FFF2-40B4-BE49-F238E27FC236}">
                  <a16:creationId xmlns:a16="http://schemas.microsoft.com/office/drawing/2014/main" id="{71E3234D-062A-493A-A282-0AF551F7F1E3}"/>
                </a:ext>
              </a:extLst>
            </p:cNvPr>
            <p:cNvSpPr/>
            <p:nvPr/>
          </p:nvSpPr>
          <p:spPr>
            <a:xfrm>
              <a:off x="344488" y="4839327"/>
              <a:ext cx="312060" cy="182815"/>
            </a:xfrm>
            <a:prstGeom prst="roundRect">
              <a:avLst/>
            </a:prstGeom>
            <a:solidFill>
              <a:srgbClr val="17406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ACFC4C69-3A53-4320-B098-C30E190538E1}"/>
                </a:ext>
              </a:extLst>
            </p:cNvPr>
            <p:cNvSpPr txBox="1"/>
            <p:nvPr/>
          </p:nvSpPr>
          <p:spPr>
            <a:xfrm>
              <a:off x="405252" y="4807622"/>
              <a:ext cx="190531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  <a:endParaRPr lang="ru-KZ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77085F60-0FDA-47B6-8856-C7D969446BBA}"/>
                </a:ext>
              </a:extLst>
            </p:cNvPr>
            <p:cNvSpPr txBox="1"/>
            <p:nvPr/>
          </p:nvSpPr>
          <p:spPr>
            <a:xfrm>
              <a:off x="607691" y="4804623"/>
              <a:ext cx="3773903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000" dirty="0">
                  <a:solidFill>
                    <a:srgbClr val="1740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Учебно-производственная площадка – производство пищевых полуфабрикатов</a:t>
              </a:r>
              <a:endParaRPr lang="ru-KZ" sz="1000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65BFEE38-C3EA-40BF-A9E3-11644F6ABF51}"/>
                </a:ext>
              </a:extLst>
            </p:cNvPr>
            <p:cNvSpPr txBox="1"/>
            <p:nvPr/>
          </p:nvSpPr>
          <p:spPr>
            <a:xfrm>
              <a:off x="627870" y="5730506"/>
              <a:ext cx="3991298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000" dirty="0">
                  <a:solidFill>
                    <a:srgbClr val="1740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Цех по сборке профильно-стеклянных </a:t>
              </a:r>
            </a:p>
            <a:p>
              <a:r>
                <a:rPr lang="ru-RU" sz="1000" dirty="0">
                  <a:solidFill>
                    <a:srgbClr val="1740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конструкций</a:t>
              </a:r>
              <a:endParaRPr lang="ru-KZ" sz="1000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Прямоугольник: скругленные углы 92">
              <a:extLst>
                <a:ext uri="{FF2B5EF4-FFF2-40B4-BE49-F238E27FC236}">
                  <a16:creationId xmlns:a16="http://schemas.microsoft.com/office/drawing/2014/main" id="{48D5B71F-4B8F-417F-AE55-8B8AACA59B7C}"/>
                </a:ext>
              </a:extLst>
            </p:cNvPr>
            <p:cNvSpPr/>
            <p:nvPr/>
          </p:nvSpPr>
          <p:spPr>
            <a:xfrm>
              <a:off x="344488" y="5776575"/>
              <a:ext cx="312060" cy="182815"/>
            </a:xfrm>
            <a:prstGeom prst="roundRect">
              <a:avLst/>
            </a:prstGeom>
            <a:solidFill>
              <a:srgbClr val="17406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2319DBBA-AFCC-492E-9876-3623E66A04D5}"/>
                </a:ext>
              </a:extLst>
            </p:cNvPr>
            <p:cNvSpPr txBox="1"/>
            <p:nvPr/>
          </p:nvSpPr>
          <p:spPr>
            <a:xfrm>
              <a:off x="405252" y="5744870"/>
              <a:ext cx="190531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KZ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Прямоугольник 95">
              <a:extLst>
                <a:ext uri="{FF2B5EF4-FFF2-40B4-BE49-F238E27FC236}">
                  <a16:creationId xmlns:a16="http://schemas.microsoft.com/office/drawing/2014/main" id="{CDDB0477-BC7A-47A6-9DD8-0F7AC8946939}"/>
                </a:ext>
              </a:extLst>
            </p:cNvPr>
            <p:cNvSpPr/>
            <p:nvPr/>
          </p:nvSpPr>
          <p:spPr bwMode="auto">
            <a:xfrm>
              <a:off x="267971" y="5541748"/>
              <a:ext cx="4113623" cy="631813"/>
            </a:xfrm>
            <a:prstGeom prst="rect">
              <a:avLst/>
            </a:prstGeom>
            <a:noFill/>
            <a:ln w="3175">
              <a:solidFill>
                <a:srgbClr val="17406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138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7" name="Прямоугольник 35">
              <a:extLst>
                <a:ext uri="{FF2B5EF4-FFF2-40B4-BE49-F238E27FC236}">
                  <a16:creationId xmlns:a16="http://schemas.microsoft.com/office/drawing/2014/main" id="{DA5549FC-08FA-4C9C-8CC5-516F85FFC0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3583" y="5440273"/>
              <a:ext cx="2528915" cy="2585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buNone/>
              </a:pPr>
              <a:r>
                <a:rPr lang="ru-RU" sz="1200" b="1" dirty="0">
                  <a:solidFill>
                    <a:srgbClr val="1740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Производственные цеха</a:t>
              </a:r>
              <a:endParaRPr lang="ru-KZ" sz="1200" b="1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5" name="Прямоугольник 154">
              <a:extLst>
                <a:ext uri="{FF2B5EF4-FFF2-40B4-BE49-F238E27FC236}">
                  <a16:creationId xmlns:a16="http://schemas.microsoft.com/office/drawing/2014/main" id="{4F578F04-F316-47F1-8BFF-A3186822A7DF}"/>
                </a:ext>
              </a:extLst>
            </p:cNvPr>
            <p:cNvSpPr/>
            <p:nvPr/>
          </p:nvSpPr>
          <p:spPr bwMode="auto">
            <a:xfrm>
              <a:off x="260908" y="708088"/>
              <a:ext cx="4122440" cy="1835673"/>
            </a:xfrm>
            <a:prstGeom prst="rect">
              <a:avLst/>
            </a:prstGeom>
            <a:noFill/>
            <a:ln w="3175">
              <a:solidFill>
                <a:srgbClr val="17406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138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6B5EAAFC-9B86-486C-8BB2-BCB908348A18}"/>
                </a:ext>
              </a:extLst>
            </p:cNvPr>
            <p:cNvSpPr txBox="1"/>
            <p:nvPr/>
          </p:nvSpPr>
          <p:spPr>
            <a:xfrm>
              <a:off x="1852948" y="993968"/>
              <a:ext cx="2380288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000" dirty="0">
                  <a:solidFill>
                    <a:srgbClr val="1740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Казахстанско-Китайская объединенная лаборатория по электрификации и автоматизации</a:t>
              </a:r>
            </a:p>
          </p:txBody>
        </p:sp>
        <p:pic>
          <p:nvPicPr>
            <p:cNvPr id="159" name="Picture 2">
              <a:extLst>
                <a:ext uri="{FF2B5EF4-FFF2-40B4-BE49-F238E27FC236}">
                  <a16:creationId xmlns:a16="http://schemas.microsoft.com/office/drawing/2014/main" id="{F38E3600-C16F-4D81-B51F-B9B59265D68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185" t="4791" r="8387" b="5001"/>
            <a:stretch>
              <a:fillRect/>
            </a:stretch>
          </p:blipFill>
          <p:spPr bwMode="auto">
            <a:xfrm>
              <a:off x="451889" y="1037492"/>
              <a:ext cx="493305" cy="619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6" name="Прямоугольник 35">
              <a:extLst>
                <a:ext uri="{FF2B5EF4-FFF2-40B4-BE49-F238E27FC236}">
                  <a16:creationId xmlns:a16="http://schemas.microsoft.com/office/drawing/2014/main" id="{1ADCC5E5-ADB8-45C0-A913-C5A540E888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808" y="580675"/>
              <a:ext cx="3798259" cy="4247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buNone/>
              </a:pPr>
              <a:r>
                <a:rPr lang="ru-RU" sz="1200" b="1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Международные центры на базе университета</a:t>
              </a:r>
              <a:endParaRPr lang="ru-KZ" sz="12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2CBFD434-86E2-48ED-A2D2-CC1DE4F0CA4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6702" y="1015831"/>
              <a:ext cx="699938" cy="628343"/>
            </a:xfrm>
            <a:prstGeom prst="rect">
              <a:avLst/>
            </a:prstGeom>
          </p:spPr>
        </p:pic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31B5F4FF-4619-4A56-91A0-01AC1A9E6F7C}"/>
                </a:ext>
              </a:extLst>
            </p:cNvPr>
            <p:cNvSpPr txBox="1"/>
            <p:nvPr/>
          </p:nvSpPr>
          <p:spPr>
            <a:xfrm>
              <a:off x="1857609" y="1726454"/>
              <a:ext cx="2640886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000" dirty="0">
                  <a:solidFill>
                    <a:srgbClr val="1740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Первая партия оборудования от </a:t>
              </a:r>
            </a:p>
            <a:p>
              <a:r>
                <a:rPr lang="en-US" sz="1000" dirty="0">
                  <a:solidFill>
                    <a:srgbClr val="1740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Xi’an </a:t>
              </a:r>
              <a:r>
                <a:rPr lang="en-US" sz="1000" dirty="0" err="1">
                  <a:solidFill>
                    <a:srgbClr val="1740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Jiatong</a:t>
              </a:r>
              <a:r>
                <a:rPr lang="en-US" sz="1000" dirty="0">
                  <a:solidFill>
                    <a:srgbClr val="1740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University</a:t>
              </a:r>
              <a:r>
                <a:rPr lang="ru-RU" sz="1000" dirty="0">
                  <a:solidFill>
                    <a:srgbClr val="1740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КНР, </a:t>
              </a:r>
            </a:p>
            <a:p>
              <a:r>
                <a:rPr lang="ru-RU" sz="1000" dirty="0">
                  <a:solidFill>
                    <a:srgbClr val="1740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 процессе передачи университету</a:t>
              </a:r>
            </a:p>
          </p:txBody>
        </p:sp>
      </p:grpSp>
      <p:sp>
        <p:nvSpPr>
          <p:cNvPr id="193" name="TextBox 192">
            <a:extLst>
              <a:ext uri="{FF2B5EF4-FFF2-40B4-BE49-F238E27FC236}">
                <a16:creationId xmlns:a16="http://schemas.microsoft.com/office/drawing/2014/main" id="{20FCBA8A-D3C1-4588-8A4D-11C001C9B809}"/>
              </a:ext>
            </a:extLst>
          </p:cNvPr>
          <p:cNvSpPr txBox="1"/>
          <p:nvPr/>
        </p:nvSpPr>
        <p:spPr>
          <a:xfrm>
            <a:off x="4514407" y="6113079"/>
            <a:ext cx="1562303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900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Высокотехнологичная широкорядная сеялка для зерновых культур</a:t>
            </a:r>
            <a:endParaRPr lang="ru-KZ" sz="900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94" name="Объект 193">
            <a:extLst>
              <a:ext uri="{FF2B5EF4-FFF2-40B4-BE49-F238E27FC236}">
                <a16:creationId xmlns:a16="http://schemas.microsoft.com/office/drawing/2014/main" id="{8053070C-A599-48B5-9AA1-5F1E316001B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87109" y="5513810"/>
          <a:ext cx="786297" cy="5104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7" name="CorelDRAW" r:id="rId7" imgW="1207314" imgH="784205" progId="CorelDraw.Graphic.18">
                  <p:embed/>
                </p:oleObj>
              </mc:Choice>
              <mc:Fallback>
                <p:oleObj name="CorelDRAW" r:id="rId7" imgW="1207314" imgH="784205" progId="CorelDraw.Graphic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887109" y="5513810"/>
                        <a:ext cx="786297" cy="5104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5" name="Рисунок 194">
            <a:extLst>
              <a:ext uri="{FF2B5EF4-FFF2-40B4-BE49-F238E27FC236}">
                <a16:creationId xmlns:a16="http://schemas.microsoft.com/office/drawing/2014/main" id="{E03CCC6D-FA50-4DAF-9EFE-B9AFCED3220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5818" y="5423783"/>
            <a:ext cx="704344" cy="725307"/>
          </a:xfrm>
          <a:prstGeom prst="rect">
            <a:avLst/>
          </a:prstGeom>
        </p:spPr>
      </p:pic>
      <p:sp>
        <p:nvSpPr>
          <p:cNvPr id="196" name="TextBox 195">
            <a:extLst>
              <a:ext uri="{FF2B5EF4-FFF2-40B4-BE49-F238E27FC236}">
                <a16:creationId xmlns:a16="http://schemas.microsoft.com/office/drawing/2014/main" id="{7916138C-45BA-4A63-B397-B808C476CD53}"/>
              </a:ext>
            </a:extLst>
          </p:cNvPr>
          <p:cNvSpPr txBox="1"/>
          <p:nvPr/>
        </p:nvSpPr>
        <p:spPr>
          <a:xfrm>
            <a:off x="6026580" y="6136161"/>
            <a:ext cx="80373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900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Трактор</a:t>
            </a:r>
            <a:endParaRPr lang="ru-KZ" sz="900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59C38458-A86C-4A1A-A30C-9C8EC3332C29}"/>
              </a:ext>
            </a:extLst>
          </p:cNvPr>
          <p:cNvSpPr txBox="1"/>
          <p:nvPr/>
        </p:nvSpPr>
        <p:spPr>
          <a:xfrm>
            <a:off x="5488045" y="4636725"/>
            <a:ext cx="36494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k-KZ" sz="1200" b="1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</a:t>
            </a:r>
            <a:r>
              <a:rPr lang="en-US" sz="1200" b="1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Shakarim Lab </a:t>
            </a:r>
            <a:r>
              <a:rPr lang="kk-KZ" sz="1200" b="1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Агробиолаборатории</a:t>
            </a:r>
            <a:endParaRPr lang="ru-KZ" sz="1200" b="1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C0AEF0AE-CA16-44D9-ACE8-E8F8FE541DEF}"/>
              </a:ext>
            </a:extLst>
          </p:cNvPr>
          <p:cNvSpPr txBox="1"/>
          <p:nvPr/>
        </p:nvSpPr>
        <p:spPr>
          <a:xfrm>
            <a:off x="4625188" y="4877195"/>
            <a:ext cx="2542571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b="1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Вклад в </a:t>
            </a:r>
            <a:r>
              <a:rPr lang="ru-RU" sz="900" b="1" dirty="0" err="1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Агробиолабораторию</a:t>
            </a:r>
            <a:r>
              <a:rPr lang="ru-RU" sz="900" b="1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900" b="1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торговой компании «</a:t>
            </a:r>
            <a:r>
              <a:rPr lang="en-US" sz="900" b="1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Xi’an HETU</a:t>
            </a:r>
            <a:r>
              <a:rPr lang="ru-RU" sz="900" b="1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</a:t>
            </a:r>
          </a:p>
          <a:p>
            <a:r>
              <a:rPr lang="ru-RU" sz="900" b="1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КНР</a:t>
            </a:r>
            <a:endParaRPr lang="ru-KZ" sz="900" b="1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1" name="Прямая соединительная линия 200">
            <a:extLst>
              <a:ext uri="{FF2B5EF4-FFF2-40B4-BE49-F238E27FC236}">
                <a16:creationId xmlns:a16="http://schemas.microsoft.com/office/drawing/2014/main" id="{45F3356D-A049-42C4-ADA6-DC2419793508}"/>
              </a:ext>
            </a:extLst>
          </p:cNvPr>
          <p:cNvCxnSpPr>
            <a:cxnSpLocks/>
          </p:cNvCxnSpPr>
          <p:nvPr/>
        </p:nvCxnSpPr>
        <p:spPr>
          <a:xfrm flipH="1">
            <a:off x="4564859" y="4620423"/>
            <a:ext cx="5341142" cy="0"/>
          </a:xfrm>
          <a:prstGeom prst="line">
            <a:avLst/>
          </a:prstGeom>
          <a:ln w="19050">
            <a:solidFill>
              <a:srgbClr val="17406D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4CB87E4-0187-46B8-B3B0-850E2EBE7361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4444" r="4313"/>
          <a:stretch/>
        </p:blipFill>
        <p:spPr>
          <a:xfrm>
            <a:off x="7731587" y="1795195"/>
            <a:ext cx="1817789" cy="949544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cxnSp>
        <p:nvCxnSpPr>
          <p:cNvPr id="206" name="Прямая соединительная линия 205">
            <a:extLst>
              <a:ext uri="{FF2B5EF4-FFF2-40B4-BE49-F238E27FC236}">
                <a16:creationId xmlns:a16="http://schemas.microsoft.com/office/drawing/2014/main" id="{F4C5754E-D231-4CB3-A6D3-B7A07FF37B94}"/>
              </a:ext>
            </a:extLst>
          </p:cNvPr>
          <p:cNvCxnSpPr>
            <a:cxnSpLocks/>
          </p:cNvCxnSpPr>
          <p:nvPr/>
        </p:nvCxnSpPr>
        <p:spPr>
          <a:xfrm flipV="1">
            <a:off x="6855184" y="5022142"/>
            <a:ext cx="0" cy="1791234"/>
          </a:xfrm>
          <a:prstGeom prst="line">
            <a:avLst/>
          </a:prstGeom>
          <a:ln w="9525">
            <a:solidFill>
              <a:srgbClr val="17406D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E2D91094-A90F-4E5B-A905-9B32D716B8A3}"/>
              </a:ext>
            </a:extLst>
          </p:cNvPr>
          <p:cNvSpPr txBox="1"/>
          <p:nvPr/>
        </p:nvSpPr>
        <p:spPr>
          <a:xfrm>
            <a:off x="7125791" y="4885809"/>
            <a:ext cx="25839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b="1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Осуществлен опытный посев 30 сортов с/х культур иностранного происхождения</a:t>
            </a:r>
            <a:endParaRPr lang="ru-KZ" sz="900" b="1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Прямоугольник: скругленные углы 77">
            <a:extLst>
              <a:ext uri="{FF2B5EF4-FFF2-40B4-BE49-F238E27FC236}">
                <a16:creationId xmlns:a16="http://schemas.microsoft.com/office/drawing/2014/main" id="{F2F7290D-06F2-48AF-993E-8F93D5705EB4}"/>
              </a:ext>
            </a:extLst>
          </p:cNvPr>
          <p:cNvSpPr/>
          <p:nvPr/>
        </p:nvSpPr>
        <p:spPr>
          <a:xfrm>
            <a:off x="7004632" y="5330996"/>
            <a:ext cx="197783" cy="18281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33FB4AA6-5B69-45AC-A47E-AA967A59366E}"/>
              </a:ext>
            </a:extLst>
          </p:cNvPr>
          <p:cNvSpPr txBox="1"/>
          <p:nvPr/>
        </p:nvSpPr>
        <p:spPr>
          <a:xfrm>
            <a:off x="7147352" y="5293596"/>
            <a:ext cx="127184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Пшеница (5 сортов)</a:t>
            </a:r>
            <a:endParaRPr lang="ru-KZ" sz="900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Прямоугольник: скругленные углы 79">
            <a:extLst>
              <a:ext uri="{FF2B5EF4-FFF2-40B4-BE49-F238E27FC236}">
                <a16:creationId xmlns:a16="http://schemas.microsoft.com/office/drawing/2014/main" id="{1CFC81A6-D7FD-4D07-88F5-1154AFEA093C}"/>
              </a:ext>
            </a:extLst>
          </p:cNvPr>
          <p:cNvSpPr/>
          <p:nvPr/>
        </p:nvSpPr>
        <p:spPr>
          <a:xfrm>
            <a:off x="7004632" y="5613524"/>
            <a:ext cx="197783" cy="18281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641781C9-23F0-488D-BEEA-FC44DA77ACBA}"/>
              </a:ext>
            </a:extLst>
          </p:cNvPr>
          <p:cNvSpPr txBox="1"/>
          <p:nvPr/>
        </p:nvSpPr>
        <p:spPr>
          <a:xfrm>
            <a:off x="7147353" y="5576124"/>
            <a:ext cx="127183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Кукуруза (5 сортов)</a:t>
            </a:r>
            <a:endParaRPr lang="ru-KZ" sz="900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Прямоугольник: скругленные углы 81">
            <a:extLst>
              <a:ext uri="{FF2B5EF4-FFF2-40B4-BE49-F238E27FC236}">
                <a16:creationId xmlns:a16="http://schemas.microsoft.com/office/drawing/2014/main" id="{5BD8B2D4-8CD5-446F-9F9A-07C15F2785ED}"/>
              </a:ext>
            </a:extLst>
          </p:cNvPr>
          <p:cNvSpPr/>
          <p:nvPr/>
        </p:nvSpPr>
        <p:spPr>
          <a:xfrm>
            <a:off x="7004632" y="5898710"/>
            <a:ext cx="197783" cy="18281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41E524D1-D129-44CD-89C2-7D550273EFCC}"/>
              </a:ext>
            </a:extLst>
          </p:cNvPr>
          <p:cNvSpPr txBox="1"/>
          <p:nvPr/>
        </p:nvSpPr>
        <p:spPr>
          <a:xfrm>
            <a:off x="7147352" y="5861311"/>
            <a:ext cx="127184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Сорго (2 сорта)</a:t>
            </a:r>
            <a:endParaRPr lang="ru-KZ" sz="900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Прямоугольник: скругленные углы 83">
            <a:extLst>
              <a:ext uri="{FF2B5EF4-FFF2-40B4-BE49-F238E27FC236}">
                <a16:creationId xmlns:a16="http://schemas.microsoft.com/office/drawing/2014/main" id="{BF1003B8-CF1E-4C3B-85BA-47794CF08FAD}"/>
              </a:ext>
            </a:extLst>
          </p:cNvPr>
          <p:cNvSpPr/>
          <p:nvPr/>
        </p:nvSpPr>
        <p:spPr>
          <a:xfrm>
            <a:off x="7004632" y="6173561"/>
            <a:ext cx="197783" cy="18281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5E87DE2B-9903-4F2E-B00A-2F601F9EC008}"/>
              </a:ext>
            </a:extLst>
          </p:cNvPr>
          <p:cNvSpPr txBox="1"/>
          <p:nvPr/>
        </p:nvSpPr>
        <p:spPr>
          <a:xfrm>
            <a:off x="7147352" y="6136161"/>
            <a:ext cx="127184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Ячмень (3 сорта)</a:t>
            </a:r>
          </a:p>
        </p:txBody>
      </p:sp>
      <p:sp>
        <p:nvSpPr>
          <p:cNvPr id="95" name="Прямоугольник: скругленные углы 94">
            <a:extLst>
              <a:ext uri="{FF2B5EF4-FFF2-40B4-BE49-F238E27FC236}">
                <a16:creationId xmlns:a16="http://schemas.microsoft.com/office/drawing/2014/main" id="{2B30D098-CE28-410A-A52B-BFE28206DABD}"/>
              </a:ext>
            </a:extLst>
          </p:cNvPr>
          <p:cNvSpPr/>
          <p:nvPr/>
        </p:nvSpPr>
        <p:spPr>
          <a:xfrm>
            <a:off x="7004631" y="6481443"/>
            <a:ext cx="197783" cy="18281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F88778FC-EC5A-4E97-8036-1A69D5683AB1}"/>
              </a:ext>
            </a:extLst>
          </p:cNvPr>
          <p:cNvSpPr txBox="1"/>
          <p:nvPr/>
        </p:nvSpPr>
        <p:spPr>
          <a:xfrm>
            <a:off x="7147352" y="6444044"/>
            <a:ext cx="127184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Гречиха (2 сорта)</a:t>
            </a:r>
          </a:p>
        </p:txBody>
      </p:sp>
      <p:sp>
        <p:nvSpPr>
          <p:cNvPr id="101" name="Прямоугольник: скругленные углы 100">
            <a:extLst>
              <a:ext uri="{FF2B5EF4-FFF2-40B4-BE49-F238E27FC236}">
                <a16:creationId xmlns:a16="http://schemas.microsoft.com/office/drawing/2014/main" id="{5743F5E4-A725-4A54-9767-D0C3A0F8C442}"/>
              </a:ext>
            </a:extLst>
          </p:cNvPr>
          <p:cNvSpPr/>
          <p:nvPr/>
        </p:nvSpPr>
        <p:spPr>
          <a:xfrm>
            <a:off x="8479140" y="5330996"/>
            <a:ext cx="197783" cy="182815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F4955EF0-1795-4197-9356-107003391306}"/>
              </a:ext>
            </a:extLst>
          </p:cNvPr>
          <p:cNvSpPr txBox="1"/>
          <p:nvPr/>
        </p:nvSpPr>
        <p:spPr>
          <a:xfrm>
            <a:off x="8621860" y="5293597"/>
            <a:ext cx="127184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Рапс (3 сорта)</a:t>
            </a:r>
          </a:p>
        </p:txBody>
      </p:sp>
      <p:sp>
        <p:nvSpPr>
          <p:cNvPr id="103" name="Прямоугольник: скругленные углы 102">
            <a:extLst>
              <a:ext uri="{FF2B5EF4-FFF2-40B4-BE49-F238E27FC236}">
                <a16:creationId xmlns:a16="http://schemas.microsoft.com/office/drawing/2014/main" id="{2B49B6E3-4631-4968-ADD7-214FF9409E7B}"/>
              </a:ext>
            </a:extLst>
          </p:cNvPr>
          <p:cNvSpPr/>
          <p:nvPr/>
        </p:nvSpPr>
        <p:spPr>
          <a:xfrm>
            <a:off x="8479140" y="5613524"/>
            <a:ext cx="197783" cy="182815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D638F59B-C426-4A50-9755-7612E8CFA94A}"/>
              </a:ext>
            </a:extLst>
          </p:cNvPr>
          <p:cNvSpPr txBox="1"/>
          <p:nvPr/>
        </p:nvSpPr>
        <p:spPr>
          <a:xfrm>
            <a:off x="8621861" y="5576125"/>
            <a:ext cx="127183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Горох (3 сорта)</a:t>
            </a:r>
            <a:endParaRPr lang="ru-KZ" sz="900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Прямоугольник: скругленные углы 104">
            <a:extLst>
              <a:ext uri="{FF2B5EF4-FFF2-40B4-BE49-F238E27FC236}">
                <a16:creationId xmlns:a16="http://schemas.microsoft.com/office/drawing/2014/main" id="{D5996517-C7B1-4D39-A336-2008665FC39D}"/>
              </a:ext>
            </a:extLst>
          </p:cNvPr>
          <p:cNvSpPr/>
          <p:nvPr/>
        </p:nvSpPr>
        <p:spPr>
          <a:xfrm>
            <a:off x="8479140" y="5898710"/>
            <a:ext cx="197783" cy="182815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14117868-1C66-46F1-B08A-5AB53738C63F}"/>
              </a:ext>
            </a:extLst>
          </p:cNvPr>
          <p:cNvSpPr txBox="1"/>
          <p:nvPr/>
        </p:nvSpPr>
        <p:spPr>
          <a:xfrm>
            <a:off x="8621861" y="5861311"/>
            <a:ext cx="127183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Соя (2 сорта)</a:t>
            </a:r>
          </a:p>
        </p:txBody>
      </p:sp>
      <p:sp>
        <p:nvSpPr>
          <p:cNvPr id="107" name="Прямоугольник: скругленные углы 106">
            <a:extLst>
              <a:ext uri="{FF2B5EF4-FFF2-40B4-BE49-F238E27FC236}">
                <a16:creationId xmlns:a16="http://schemas.microsoft.com/office/drawing/2014/main" id="{AFEA6454-8671-4904-8468-6AD08E0F43CA}"/>
              </a:ext>
            </a:extLst>
          </p:cNvPr>
          <p:cNvSpPr/>
          <p:nvPr/>
        </p:nvSpPr>
        <p:spPr>
          <a:xfrm>
            <a:off x="8479140" y="6173561"/>
            <a:ext cx="197783" cy="182815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C88D0521-C70D-4DDD-85FF-6824C396EE52}"/>
              </a:ext>
            </a:extLst>
          </p:cNvPr>
          <p:cNvSpPr txBox="1"/>
          <p:nvPr/>
        </p:nvSpPr>
        <p:spPr>
          <a:xfrm>
            <a:off x="8615724" y="6104542"/>
            <a:ext cx="12718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Кормовые травы (3 сорта)</a:t>
            </a:r>
            <a:endParaRPr lang="ru-KZ" sz="900" dirty="0">
              <a:solidFill>
                <a:srgbClr val="17406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Прямоугольник: скругленные углы 108">
            <a:extLst>
              <a:ext uri="{FF2B5EF4-FFF2-40B4-BE49-F238E27FC236}">
                <a16:creationId xmlns:a16="http://schemas.microsoft.com/office/drawing/2014/main" id="{3028E109-D8B7-429D-A13B-115D124CEFA3}"/>
              </a:ext>
            </a:extLst>
          </p:cNvPr>
          <p:cNvSpPr/>
          <p:nvPr/>
        </p:nvSpPr>
        <p:spPr>
          <a:xfrm>
            <a:off x="8479139" y="6481443"/>
            <a:ext cx="197783" cy="182815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8E0BCB29-331A-4E6A-B44D-2B296E5FD726}"/>
              </a:ext>
            </a:extLst>
          </p:cNvPr>
          <p:cNvSpPr txBox="1"/>
          <p:nvPr/>
        </p:nvSpPr>
        <p:spPr>
          <a:xfrm>
            <a:off x="8620243" y="6444044"/>
            <a:ext cx="12718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Кормовая </a:t>
            </a:r>
            <a:r>
              <a:rPr lang="ru-RU" sz="900" dirty="0" err="1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тутовница</a:t>
            </a:r>
            <a:r>
              <a:rPr lang="ru-RU" sz="900" dirty="0">
                <a:solidFill>
                  <a:srgbClr val="174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 сорта)</a:t>
            </a:r>
          </a:p>
        </p:txBody>
      </p:sp>
      <p:sp>
        <p:nvSpPr>
          <p:cNvPr id="99" name="Прямоугольник 31"/>
          <p:cNvSpPr>
            <a:spLocks noChangeArrowheads="1"/>
          </p:cNvSpPr>
          <p:nvPr/>
        </p:nvSpPr>
        <p:spPr bwMode="auto">
          <a:xfrm>
            <a:off x="-2012578" y="135713"/>
            <a:ext cx="9713912" cy="286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defTabSz="84296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ru-RU" sz="1400" b="1" dirty="0">
                <a:solidFill>
                  <a:srgbClr val="1F497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РАЗВИТИЕ НАУКИ И ИННОВАЦИЙ</a:t>
            </a:r>
          </a:p>
        </p:txBody>
      </p:sp>
      <p:sp>
        <p:nvSpPr>
          <p:cNvPr id="111" name="Прямоугольник 110">
            <a:extLst>
              <a:ext uri="{FF2B5EF4-FFF2-40B4-BE49-F238E27FC236}">
                <a16:creationId xmlns:a16="http://schemas.microsoft.com/office/drawing/2014/main" id="{C55AE9CB-8E88-4A5D-A518-6C992038D389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2" name="Рисунок 111">
            <a:extLst>
              <a:ext uri="{FF2B5EF4-FFF2-40B4-BE49-F238E27FC236}">
                <a16:creationId xmlns:a16="http://schemas.microsoft.com/office/drawing/2014/main" id="{9F5E451B-4C8D-4ECF-B0BC-305F2F5A42E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113" name="Прямая соединительная линия 112">
            <a:extLst>
              <a:ext uri="{FF2B5EF4-FFF2-40B4-BE49-F238E27FC236}">
                <a16:creationId xmlns:a16="http://schemas.microsoft.com/office/drawing/2014/main" id="{44027E4C-E814-478E-A6DC-360B614817A7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2782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Таблица 28">
            <a:extLst>
              <a:ext uri="{FF2B5EF4-FFF2-40B4-BE49-F238E27FC236}">
                <a16:creationId xmlns:a16="http://schemas.microsoft.com/office/drawing/2014/main" id="{C810242C-428F-46CF-AEB5-D91DBDE381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3562942"/>
              </p:ext>
            </p:extLst>
          </p:nvPr>
        </p:nvGraphicFramePr>
        <p:xfrm>
          <a:off x="1040690" y="745966"/>
          <a:ext cx="4184258" cy="3259098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9045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24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48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24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2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kern="1200" cap="all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Индикаторы</a:t>
                      </a:r>
                      <a:endParaRPr kumimoji="0" lang="ru-RU" sz="1200" b="1" u="none" strike="noStrike" kern="1200" cap="all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4317" marR="74317" marT="37101" marB="37101" anchor="ctr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0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 г.</a:t>
                      </a:r>
                      <a:endParaRPr lang="ru-RU" sz="12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4325" marR="74325" marT="37107" marB="37107" anchor="ctr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0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 г. </a:t>
                      </a:r>
                    </a:p>
                  </a:txBody>
                  <a:tcPr marL="74325" marR="74325" marT="37107" marB="37107" anchor="ctr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0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 г.</a:t>
                      </a:r>
                      <a:endParaRPr lang="ru-RU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325" marR="74325" marT="37107" marB="37107" anchor="ctr">
                    <a:lnL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0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0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343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100" kern="1200" dirty="0">
                        <a:solidFill>
                          <a:srgbClr val="1F497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kern="120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Численность ППС, из них:</a:t>
                      </a:r>
                      <a:endParaRPr lang="en-US" altLang="ru-RU" sz="1100" kern="1200" dirty="0">
                        <a:solidFill>
                          <a:srgbClr val="1F497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100" kern="1200" dirty="0">
                        <a:solidFill>
                          <a:srgbClr val="1F497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kern="120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доктора наук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100" kern="1200" dirty="0">
                        <a:solidFill>
                          <a:srgbClr val="1F497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kern="120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кандидаты наук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100" kern="1200" dirty="0">
                        <a:solidFill>
                          <a:srgbClr val="1F497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ru-RU" sz="1100" kern="120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PhD</a:t>
                      </a:r>
                      <a:endParaRPr lang="kk-KZ" altLang="ru-RU" sz="1100" kern="1200" dirty="0">
                        <a:solidFill>
                          <a:srgbClr val="1F497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100" kern="1200" dirty="0">
                        <a:solidFill>
                          <a:srgbClr val="1F497D"/>
                        </a:solidFill>
                        <a:latin typeface="Arial" panose="020B060402020202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74317" marR="74317" marT="37101" marB="3710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318</a:t>
                      </a:r>
                      <a:endParaRPr lang="en-US" sz="1100" b="1" dirty="0">
                        <a:solidFill>
                          <a:srgbClr val="1F497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100" b="1" dirty="0">
                        <a:solidFill>
                          <a:srgbClr val="1F497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100" b="1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  <a:p>
                      <a:pPr algn="ctr"/>
                      <a:endParaRPr lang="ru-RU" sz="1100" b="1" dirty="0">
                        <a:solidFill>
                          <a:srgbClr val="1F497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100" b="1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</a:t>
                      </a:r>
                    </a:p>
                    <a:p>
                      <a:pPr algn="ctr"/>
                      <a:endParaRPr lang="ru-RU" sz="1100" b="1" dirty="0">
                        <a:solidFill>
                          <a:srgbClr val="1F497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kk-KZ" sz="1100" b="1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ru-RU" sz="1100" b="1" dirty="0">
                        <a:solidFill>
                          <a:srgbClr val="1F497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325" marR="74325" marT="37107" marB="371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100" b="1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323</a:t>
                      </a:r>
                      <a:endParaRPr lang="en-US" sz="1100" b="1" dirty="0">
                        <a:solidFill>
                          <a:srgbClr val="1F497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100" b="1" dirty="0">
                        <a:solidFill>
                          <a:srgbClr val="1F497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100" b="1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  <a:p>
                      <a:pPr algn="ctr"/>
                      <a:endParaRPr lang="ru-RU" sz="1100" b="1" dirty="0">
                        <a:solidFill>
                          <a:srgbClr val="1F497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100" b="1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</a:t>
                      </a:r>
                    </a:p>
                    <a:p>
                      <a:pPr algn="ctr"/>
                      <a:endParaRPr lang="ru-RU" sz="1100" b="1" dirty="0">
                        <a:solidFill>
                          <a:srgbClr val="1F497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kk-KZ" sz="1100" b="1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</a:t>
                      </a:r>
                      <a:endParaRPr lang="ru-RU" sz="1100" b="1" dirty="0">
                        <a:solidFill>
                          <a:srgbClr val="1F497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325" marR="74325" marT="37107" marB="371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100" b="1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317</a:t>
                      </a:r>
                      <a:endParaRPr lang="en-US" sz="1100" b="1" dirty="0">
                        <a:solidFill>
                          <a:srgbClr val="1F497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100" b="1" dirty="0">
                        <a:solidFill>
                          <a:srgbClr val="1F497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100" b="1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  <a:p>
                      <a:pPr algn="ctr"/>
                      <a:endParaRPr lang="ru-RU" sz="1100" b="1" dirty="0">
                        <a:solidFill>
                          <a:srgbClr val="1F497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100" b="1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</a:t>
                      </a:r>
                    </a:p>
                    <a:p>
                      <a:pPr algn="ctr"/>
                      <a:endParaRPr lang="ru-RU" sz="1100" b="1" dirty="0">
                        <a:solidFill>
                          <a:srgbClr val="1F497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kk-KZ" sz="1100" b="1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</a:t>
                      </a:r>
                      <a:endParaRPr lang="ru-RU" sz="1100" b="1" dirty="0">
                        <a:solidFill>
                          <a:srgbClr val="1F497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325" marR="74325" marT="37107" marB="371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9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иностранных ППС</a:t>
                      </a:r>
                      <a:endParaRPr lang="ru-RU" altLang="ru-RU" sz="1100" dirty="0">
                        <a:solidFill>
                          <a:srgbClr val="1F497D"/>
                        </a:solidFill>
                        <a:latin typeface="Arial" panose="020B060402020202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74325" marR="74325" marT="37107" marB="3710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</a:t>
                      </a:r>
                    </a:p>
                    <a:p>
                      <a:pPr algn="ctr"/>
                      <a:r>
                        <a:rPr lang="ru-RU" sz="1100" b="1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(2,2%)</a:t>
                      </a:r>
                    </a:p>
                  </a:txBody>
                  <a:tcPr marL="74325" marR="74325" marT="37107" marB="371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  <a:p>
                      <a:pPr algn="ctr"/>
                      <a:r>
                        <a:rPr lang="ru-RU" sz="110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(2,2%)</a:t>
                      </a:r>
                    </a:p>
                  </a:txBody>
                  <a:tcPr marL="74325" marR="74325" marT="37107" marB="371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  <a:p>
                      <a:pPr algn="ctr"/>
                      <a:r>
                        <a:rPr lang="ru-RU" sz="110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(3,5%)</a:t>
                      </a:r>
                    </a:p>
                  </a:txBody>
                  <a:tcPr marL="74325" marR="74325" marT="37107" marB="371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0989">
                <a:tc>
                  <a:txBody>
                    <a:bodyPr/>
                    <a:lstStyle/>
                    <a:p>
                      <a:pPr eaLnBrk="1" fontAlgn="ctr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ru-RU" altLang="ru-RU" sz="110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привлеченных</a:t>
                      </a:r>
                    </a:p>
                    <a:p>
                      <a:pPr eaLnBrk="1" fontAlgn="ctr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ru-RU" altLang="ru-RU" sz="110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преподавателей-практиков и стейкхолдеров</a:t>
                      </a:r>
                      <a:endParaRPr lang="ru-RU" altLang="ru-RU" sz="1100" dirty="0">
                        <a:solidFill>
                          <a:srgbClr val="1F497D"/>
                        </a:solidFill>
                        <a:latin typeface="Arial" panose="020B060402020202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74325" marR="74325" marT="37107" marB="3710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</a:p>
                    <a:p>
                      <a:pPr algn="ctr"/>
                      <a:r>
                        <a:rPr lang="ru-RU" sz="110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(23,6%)</a:t>
                      </a:r>
                    </a:p>
                  </a:txBody>
                  <a:tcPr marL="74325" marR="74325" marT="37107" marB="371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</a:t>
                      </a:r>
                    </a:p>
                    <a:p>
                      <a:pPr algn="ctr"/>
                      <a:r>
                        <a:rPr lang="ru-RU" sz="110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(27,5%)</a:t>
                      </a:r>
                    </a:p>
                  </a:txBody>
                  <a:tcPr marL="74325" marR="74325" marT="37107" marB="371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</a:t>
                      </a:r>
                    </a:p>
                    <a:p>
                      <a:pPr algn="ctr"/>
                      <a:r>
                        <a:rPr lang="ru-RU" sz="1100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dirty="0">
                          <a:solidFill>
                            <a:srgbClr val="1F497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(31,8%)</a:t>
                      </a:r>
                    </a:p>
                  </a:txBody>
                  <a:tcPr marL="74325" marR="74325" marT="37107" marB="371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266" name="Прямоугольник 10">
            <a:extLst>
              <a:ext uri="{FF2B5EF4-FFF2-40B4-BE49-F238E27FC236}">
                <a16:creationId xmlns:a16="http://schemas.microsoft.com/office/drawing/2014/main" id="{CCACB8E8-32D9-4A49-BCA6-A2A99E843C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740" y="173178"/>
            <a:ext cx="3190875" cy="286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defTabSz="84296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20000"/>
              </a:spcBef>
              <a:buFontTx/>
              <a:buNone/>
            </a:pPr>
            <a:r>
              <a:rPr lang="ru-RU" altLang="ru-RU" sz="1400" b="1" dirty="0">
                <a:solidFill>
                  <a:srgbClr val="1F497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КАДРОВЫЙ ПОТЕНЦИАЛ</a:t>
            </a:r>
          </a:p>
        </p:txBody>
      </p:sp>
      <p:sp>
        <p:nvSpPr>
          <p:cNvPr id="10268" name="Прямоугольник 105">
            <a:extLst>
              <a:ext uri="{FF2B5EF4-FFF2-40B4-BE49-F238E27FC236}">
                <a16:creationId xmlns:a16="http://schemas.microsoft.com/office/drawing/2014/main" id="{36FBA6DA-E3BF-4B60-8A97-5B12EEA64B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7169" y="927651"/>
            <a:ext cx="379867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200" dirty="0">
                <a:solidFill>
                  <a:srgbClr val="1F497D"/>
                </a:solidFill>
                <a:latin typeface="Arial" panose="020B0604020202020204" pitchFamily="34" charset="0"/>
                <a:ea typeface="Helvetica Neue"/>
                <a:cs typeface="Helvetica Neue"/>
              </a:rPr>
              <a:t>ассоциированных профессора</a:t>
            </a:r>
          </a:p>
        </p:txBody>
      </p:sp>
      <p:sp>
        <p:nvSpPr>
          <p:cNvPr id="26" name="Прямоугольник: скругленные углы 106">
            <a:extLst>
              <a:ext uri="{FF2B5EF4-FFF2-40B4-BE49-F238E27FC236}">
                <a16:creationId xmlns:a16="http://schemas.microsoft.com/office/drawing/2014/main" id="{E117B353-B146-4097-8314-333731B2444D}"/>
              </a:ext>
            </a:extLst>
          </p:cNvPr>
          <p:cNvSpPr/>
          <p:nvPr/>
        </p:nvSpPr>
        <p:spPr bwMode="auto">
          <a:xfrm>
            <a:off x="5658431" y="858818"/>
            <a:ext cx="574803" cy="462440"/>
          </a:xfrm>
          <a:prstGeom prst="roundRect">
            <a:avLst/>
          </a:prstGeom>
          <a:solidFill>
            <a:srgbClr val="1740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+20</a:t>
            </a:r>
            <a:endParaRPr lang="x-none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71" name="Прямоугольник 136">
            <a:extLst>
              <a:ext uri="{FF2B5EF4-FFF2-40B4-BE49-F238E27FC236}">
                <a16:creationId xmlns:a16="http://schemas.microsoft.com/office/drawing/2014/main" id="{FD5DCCD5-1409-4179-ACA2-8B2661ECF2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7168" y="1429607"/>
            <a:ext cx="114026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200" dirty="0">
                <a:solidFill>
                  <a:srgbClr val="1F497D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Helvetica Neue"/>
              </a:rPr>
              <a:t>профессор </a:t>
            </a:r>
            <a:r>
              <a:rPr lang="ru-RU" altLang="ru-RU" sz="1200" dirty="0">
                <a:solidFill>
                  <a:srgbClr val="1F497D"/>
                </a:solidFill>
                <a:latin typeface="Arial" panose="020B0604020202020204" pitchFamily="34" charset="0"/>
                <a:ea typeface="Helvetica Neue"/>
                <a:cs typeface="Helvetica Neue"/>
              </a:rPr>
              <a:t> </a:t>
            </a:r>
          </a:p>
        </p:txBody>
      </p:sp>
      <p:sp>
        <p:nvSpPr>
          <p:cNvPr id="10273" name="Прямоугольник 140">
            <a:extLst>
              <a:ext uri="{FF2B5EF4-FFF2-40B4-BE49-F238E27FC236}">
                <a16:creationId xmlns:a16="http://schemas.microsoft.com/office/drawing/2014/main" id="{2D321303-F42C-4DFC-A28D-3C8E4A8A53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4845" y="1945884"/>
            <a:ext cx="393833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17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38"/>
              </a:spcBef>
              <a:buNone/>
            </a:pPr>
            <a:r>
              <a:rPr lang="ru-RU" altLang="ru-RU" sz="1200" dirty="0">
                <a:solidFill>
                  <a:srgbClr val="1F497D"/>
                </a:solidFill>
                <a:latin typeface="Arial" panose="020B0604020202020204" pitchFamily="34" charset="0"/>
                <a:ea typeface="Helvetica Neue"/>
                <a:cs typeface="Helvetica Neue"/>
              </a:rPr>
              <a:t>«Лучших преподавателей вуза – 2025»</a:t>
            </a:r>
          </a:p>
        </p:txBody>
      </p:sp>
      <p:sp>
        <p:nvSpPr>
          <p:cNvPr id="19498" name="Прямоугольник 35">
            <a:extLst>
              <a:ext uri="{FF2B5EF4-FFF2-40B4-BE49-F238E27FC236}">
                <a16:creationId xmlns:a16="http://schemas.microsoft.com/office/drawing/2014/main" id="{74EE5A0B-6A71-4441-992A-88542A954F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1959" y="618125"/>
            <a:ext cx="2554287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ru-RU" altLang="ru-RU" sz="14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ДОСТИЖЕНИЯ ППС</a:t>
            </a:r>
          </a:p>
        </p:txBody>
      </p:sp>
      <p:grpSp>
        <p:nvGrpSpPr>
          <p:cNvPr id="10275" name="Группа 1">
            <a:extLst>
              <a:ext uri="{FF2B5EF4-FFF2-40B4-BE49-F238E27FC236}">
                <a16:creationId xmlns:a16="http://schemas.microsoft.com/office/drawing/2014/main" id="{2BCF6618-9FF8-43AE-ABB7-D4D54E5A31CF}"/>
              </a:ext>
            </a:extLst>
          </p:cNvPr>
          <p:cNvGrpSpPr>
            <a:grpSpLocks/>
          </p:cNvGrpSpPr>
          <p:nvPr/>
        </p:nvGrpSpPr>
        <p:grpSpPr bwMode="auto">
          <a:xfrm>
            <a:off x="1140857" y="5616797"/>
            <a:ext cx="4242533" cy="763943"/>
            <a:chOff x="637752" y="6375792"/>
            <a:chExt cx="4400390" cy="644925"/>
          </a:xfrm>
        </p:grpSpPr>
        <p:grpSp>
          <p:nvGrpSpPr>
            <p:cNvPr id="10294" name="Группа 2">
              <a:extLst>
                <a:ext uri="{FF2B5EF4-FFF2-40B4-BE49-F238E27FC236}">
                  <a16:creationId xmlns:a16="http://schemas.microsoft.com/office/drawing/2014/main" id="{B0908A50-AF61-455D-BF52-16906999B49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7752" y="6375792"/>
              <a:ext cx="3998915" cy="644925"/>
              <a:chOff x="1951637" y="4071318"/>
              <a:chExt cx="2806351" cy="507061"/>
            </a:xfrm>
          </p:grpSpPr>
          <p:sp>
            <p:nvSpPr>
              <p:cNvPr id="10296" name="TextBox 72">
                <a:extLst>
                  <a:ext uri="{FF2B5EF4-FFF2-40B4-BE49-F238E27FC236}">
                    <a16:creationId xmlns:a16="http://schemas.microsoft.com/office/drawing/2014/main" id="{666A702D-7C14-4779-B985-6471F01D139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81067" y="4394523"/>
                <a:ext cx="1077151" cy="183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ru-RU" altLang="ru-RU" sz="1200" b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2023 г. – </a:t>
                </a:r>
                <a:r>
                  <a:rPr lang="en-US" altLang="ru-RU" sz="1200" b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ru-RU" altLang="ru-RU" sz="1200" b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altLang="ru-RU" sz="1200" b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RU" sz="1200" b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чел.</a:t>
                </a:r>
              </a:p>
            </p:txBody>
          </p:sp>
          <p:sp>
            <p:nvSpPr>
              <p:cNvPr id="10297" name="TextBox 73">
                <a:extLst>
                  <a:ext uri="{FF2B5EF4-FFF2-40B4-BE49-F238E27FC236}">
                    <a16:creationId xmlns:a16="http://schemas.microsoft.com/office/drawing/2014/main" id="{D9916CC2-5992-4283-B661-9455CCDD549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62290" y="4284944"/>
                <a:ext cx="1432821" cy="183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ru-RU" altLang="ru-RU" sz="1200" b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2024 -2025г. – 14 чел.</a:t>
                </a:r>
              </a:p>
            </p:txBody>
          </p:sp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3A8E2036-10BE-4FF9-A06D-4F6B6F209425}"/>
                  </a:ext>
                </a:extLst>
              </p:cNvPr>
              <p:cNvSpPr/>
              <p:nvPr/>
            </p:nvSpPr>
            <p:spPr bwMode="auto">
              <a:xfrm>
                <a:off x="1951637" y="4141781"/>
                <a:ext cx="2806351" cy="403089"/>
              </a:xfrm>
              <a:prstGeom prst="rect">
                <a:avLst/>
              </a:pr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Прямоугольник 71">
                <a:extLst>
                  <a:ext uri="{FF2B5EF4-FFF2-40B4-BE49-F238E27FC236}">
                    <a16:creationId xmlns:a16="http://schemas.microsoft.com/office/drawing/2014/main" id="{4BC6506D-CA4F-4CFA-A82F-55EC85432634}"/>
                  </a:ext>
                </a:extLst>
              </p:cNvPr>
              <p:cNvSpPr/>
              <p:nvPr/>
            </p:nvSpPr>
            <p:spPr bwMode="auto">
              <a:xfrm>
                <a:off x="2075367" y="4071318"/>
                <a:ext cx="1088474" cy="19407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ru-RU" altLang="ru-RU" sz="1300" b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 </a:t>
                </a:r>
                <a:r>
                  <a:rPr lang="en-US" altLang="ru-RU" sz="1300" b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PhD</a:t>
                </a:r>
                <a:endParaRPr lang="ru-RU" altLang="ru-RU" sz="1300" b="1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0295" name="TextBox 73">
              <a:extLst>
                <a:ext uri="{FF2B5EF4-FFF2-40B4-BE49-F238E27FC236}">
                  <a16:creationId xmlns:a16="http://schemas.microsoft.com/office/drawing/2014/main" id="{E6820056-3286-4B7F-970A-CAEBC6CB6A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6441" y="6494820"/>
              <a:ext cx="2041701" cy="2338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200" b="1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2025 г. – 9 чел.</a:t>
              </a:r>
            </a:p>
          </p:txBody>
        </p:sp>
      </p:grpSp>
      <p:grpSp>
        <p:nvGrpSpPr>
          <p:cNvPr id="10276" name="Группа 2">
            <a:extLst>
              <a:ext uri="{FF2B5EF4-FFF2-40B4-BE49-F238E27FC236}">
                <a16:creationId xmlns:a16="http://schemas.microsoft.com/office/drawing/2014/main" id="{4C00684B-03D3-421C-9398-A9BD0C621105}"/>
              </a:ext>
            </a:extLst>
          </p:cNvPr>
          <p:cNvGrpSpPr>
            <a:grpSpLocks/>
          </p:cNvGrpSpPr>
          <p:nvPr/>
        </p:nvGrpSpPr>
        <p:grpSpPr bwMode="auto">
          <a:xfrm>
            <a:off x="848544" y="4458565"/>
            <a:ext cx="4075330" cy="882325"/>
            <a:chOff x="130910" y="4893156"/>
            <a:chExt cx="4246026" cy="563947"/>
          </a:xfrm>
        </p:grpSpPr>
        <p:grpSp>
          <p:nvGrpSpPr>
            <p:cNvPr id="10286" name="Группа 1">
              <a:extLst>
                <a:ext uri="{FF2B5EF4-FFF2-40B4-BE49-F238E27FC236}">
                  <a16:creationId xmlns:a16="http://schemas.microsoft.com/office/drawing/2014/main" id="{57801D92-B31E-4850-9C9B-0E1C8DDD50F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0910" y="4893156"/>
              <a:ext cx="4246026" cy="563947"/>
              <a:chOff x="40128" y="2910413"/>
              <a:chExt cx="3406214" cy="562585"/>
            </a:xfrm>
          </p:grpSpPr>
          <p:sp>
            <p:nvSpPr>
              <p:cNvPr id="67" name="Прямоугольник 66">
                <a:extLst>
                  <a:ext uri="{FF2B5EF4-FFF2-40B4-BE49-F238E27FC236}">
                    <a16:creationId xmlns:a16="http://schemas.microsoft.com/office/drawing/2014/main" id="{191847C6-F4F4-4DB3-8BDE-24506B8DA471}"/>
                  </a:ext>
                </a:extLst>
              </p:cNvPr>
              <p:cNvSpPr/>
              <p:nvPr/>
            </p:nvSpPr>
            <p:spPr bwMode="auto">
              <a:xfrm>
                <a:off x="259721" y="3140918"/>
                <a:ext cx="3186621" cy="332080"/>
              </a:xfrm>
              <a:prstGeom prst="rect">
                <a:avLst/>
              </a:prstGeom>
              <a:noFill/>
              <a:ln w="317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Прямоугольник 67">
                <a:extLst>
                  <a:ext uri="{FF2B5EF4-FFF2-40B4-BE49-F238E27FC236}">
                    <a16:creationId xmlns:a16="http://schemas.microsoft.com/office/drawing/2014/main" id="{DE5AC4DC-6CAF-427C-819F-BE48CB549C83}"/>
                  </a:ext>
                </a:extLst>
              </p:cNvPr>
              <p:cNvSpPr/>
              <p:nvPr/>
            </p:nvSpPr>
            <p:spPr bwMode="auto">
              <a:xfrm>
                <a:off x="321097" y="2910413"/>
                <a:ext cx="2690594" cy="1864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>
                <a:spAutoFit/>
              </a:bodyPr>
              <a:lstStyle/>
              <a:p>
                <a:pPr algn="ctr">
                  <a:buFont typeface="Arial" panose="020B0604020202020204" pitchFamily="34" charset="0"/>
                  <a:buNone/>
                  <a:defRPr/>
                </a:pPr>
                <a:r>
                  <a:rPr lang="ru-RU" altLang="ru-RU" sz="1300" b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ОСТЕПЕНЕННОСТЬ ППС</a:t>
                </a:r>
              </a:p>
            </p:txBody>
          </p:sp>
          <p:sp>
            <p:nvSpPr>
              <p:cNvPr id="10292" name="TextBox 4">
                <a:extLst>
                  <a:ext uri="{FF2B5EF4-FFF2-40B4-BE49-F238E27FC236}">
                    <a16:creationId xmlns:a16="http://schemas.microsoft.com/office/drawing/2014/main" id="{0F98CD6A-3A4B-4A93-9C97-82EFA4657EE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128" y="3184340"/>
                <a:ext cx="1296814" cy="1766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ru-RU" altLang="ru-RU" sz="1200" b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2023 г. - 52 %</a:t>
                </a:r>
              </a:p>
            </p:txBody>
          </p:sp>
          <p:sp>
            <p:nvSpPr>
              <p:cNvPr id="10293" name="TextBox 68">
                <a:extLst>
                  <a:ext uri="{FF2B5EF4-FFF2-40B4-BE49-F238E27FC236}">
                    <a16:creationId xmlns:a16="http://schemas.microsoft.com/office/drawing/2014/main" id="{AFDF648C-D1DF-4112-81BA-87D56B7510A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74583" y="3190099"/>
                <a:ext cx="1145511" cy="1766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ru-RU" altLang="ru-RU" sz="1200" b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2024 г. - 50 %</a:t>
                </a:r>
              </a:p>
            </p:txBody>
          </p:sp>
        </p:grpSp>
        <p:sp>
          <p:nvSpPr>
            <p:cNvPr id="10287" name="TextBox 68">
              <a:extLst>
                <a:ext uri="{FF2B5EF4-FFF2-40B4-BE49-F238E27FC236}">
                  <a16:creationId xmlns:a16="http://schemas.microsoft.com/office/drawing/2014/main" id="{A6EED300-62BA-4725-99C7-F7F0C17241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98541" y="5173518"/>
              <a:ext cx="1427940" cy="1770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200" b="1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2025 г. – 50,8 %</a:t>
              </a:r>
            </a:p>
          </p:txBody>
        </p:sp>
      </p:grp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B4A4518F-5C26-47BE-831F-928D1F95BEBA}"/>
              </a:ext>
            </a:extLst>
          </p:cNvPr>
          <p:cNvCxnSpPr>
            <a:cxnSpLocks/>
          </p:cNvCxnSpPr>
          <p:nvPr/>
        </p:nvCxnSpPr>
        <p:spPr>
          <a:xfrm flipH="1">
            <a:off x="147638" y="4293096"/>
            <a:ext cx="9632950" cy="0"/>
          </a:xfrm>
          <a:prstGeom prst="line">
            <a:avLst/>
          </a:prstGeom>
          <a:ln w="19050">
            <a:solidFill>
              <a:srgbClr val="17406D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F0099966-957D-4D3F-851D-C194B7C11286}"/>
              </a:ext>
            </a:extLst>
          </p:cNvPr>
          <p:cNvCxnSpPr>
            <a:cxnSpLocks/>
          </p:cNvCxnSpPr>
          <p:nvPr/>
        </p:nvCxnSpPr>
        <p:spPr>
          <a:xfrm flipH="1" flipV="1">
            <a:off x="5514638" y="557213"/>
            <a:ext cx="14426" cy="6151562"/>
          </a:xfrm>
          <a:prstGeom prst="line">
            <a:avLst/>
          </a:prstGeom>
          <a:ln w="19050">
            <a:solidFill>
              <a:srgbClr val="17406D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: скругленные углы 106">
            <a:extLst>
              <a:ext uri="{FF2B5EF4-FFF2-40B4-BE49-F238E27FC236}">
                <a16:creationId xmlns:a16="http://schemas.microsoft.com/office/drawing/2014/main" id="{856EFE7F-A6C5-4620-916A-F24E3D41D204}"/>
              </a:ext>
            </a:extLst>
          </p:cNvPr>
          <p:cNvSpPr/>
          <p:nvPr/>
        </p:nvSpPr>
        <p:spPr bwMode="auto">
          <a:xfrm>
            <a:off x="5650042" y="1376905"/>
            <a:ext cx="574803" cy="462440"/>
          </a:xfrm>
          <a:prstGeom prst="roundRect">
            <a:avLst/>
          </a:prstGeom>
          <a:solidFill>
            <a:srgbClr val="1740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+1</a:t>
            </a:r>
            <a:endParaRPr lang="x-none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: скругленные углы 106">
            <a:extLst>
              <a:ext uri="{FF2B5EF4-FFF2-40B4-BE49-F238E27FC236}">
                <a16:creationId xmlns:a16="http://schemas.microsoft.com/office/drawing/2014/main" id="{86BD64A9-6D5C-47B2-BD27-173C18A2C534}"/>
              </a:ext>
            </a:extLst>
          </p:cNvPr>
          <p:cNvSpPr/>
          <p:nvPr/>
        </p:nvSpPr>
        <p:spPr bwMode="auto">
          <a:xfrm>
            <a:off x="5668376" y="1881517"/>
            <a:ext cx="574803" cy="462440"/>
          </a:xfrm>
          <a:prstGeom prst="roundRect">
            <a:avLst/>
          </a:prstGeom>
          <a:solidFill>
            <a:srgbClr val="1740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+2</a:t>
            </a:r>
            <a:endParaRPr lang="x-none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97CA9F6A-6643-4272-8648-020029482498}"/>
              </a:ext>
            </a:extLst>
          </p:cNvPr>
          <p:cNvSpPr/>
          <p:nvPr/>
        </p:nvSpPr>
        <p:spPr bwMode="auto">
          <a:xfrm>
            <a:off x="5724173" y="2616611"/>
            <a:ext cx="3837340" cy="1539875"/>
          </a:xfrm>
          <a:prstGeom prst="rect">
            <a:avLst/>
          </a:prstGeom>
          <a:noFill/>
          <a:ln w="3175">
            <a:solidFill>
              <a:srgbClr val="1740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38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Прямоугольник 35">
            <a:extLst>
              <a:ext uri="{FF2B5EF4-FFF2-40B4-BE49-F238E27FC236}">
                <a16:creationId xmlns:a16="http://schemas.microsoft.com/office/drawing/2014/main" id="{78D822C8-4216-4DC0-BDFE-1ED736385C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9140" y="2463416"/>
            <a:ext cx="3180637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ru-RU" altLang="ru-RU" sz="14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НОВОВВЕДЕНИЯ</a:t>
            </a:r>
          </a:p>
        </p:txBody>
      </p:sp>
      <p:sp>
        <p:nvSpPr>
          <p:cNvPr id="43" name="Прямоугольник 2">
            <a:extLst>
              <a:ext uri="{FF2B5EF4-FFF2-40B4-BE49-F238E27FC236}">
                <a16:creationId xmlns:a16="http://schemas.microsoft.com/office/drawing/2014/main" id="{FA9C5525-8967-4708-B433-5DA0DEAFC0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2441" y="2737685"/>
            <a:ext cx="4489151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200" dirty="0">
                <a:solidFill>
                  <a:srgbClr val="1F497D"/>
                </a:solidFill>
                <a:latin typeface="Arial" panose="020B0604020202020204" pitchFamily="34" charset="0"/>
                <a:cs typeface="Tahoma" panose="020B0604030504040204" pitchFamily="34" charset="0"/>
              </a:rPr>
              <a:t>Введены должности </a:t>
            </a:r>
            <a:r>
              <a:rPr lang="kk-KZ" altLang="ru-RU" sz="1200" b="1" dirty="0">
                <a:solidFill>
                  <a:srgbClr val="1F497D"/>
                </a:solidFill>
                <a:latin typeface="Arial" panose="020B0604020202020204" pitchFamily="34" charset="0"/>
                <a:cs typeface="Tahoma" panose="020B0604030504040204" pitchFamily="34" charset="0"/>
              </a:rPr>
              <a:t>ИССЛЕДОВАТЕЛЕЙ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kk-KZ" altLang="ru-RU" sz="1200" dirty="0">
              <a:solidFill>
                <a:srgbClr val="1F497D"/>
              </a:solidFill>
              <a:latin typeface="Arial" panose="020B0604020202020204" pitchFamily="34" charset="0"/>
              <a:cs typeface="Tahom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kk-KZ" altLang="ru-RU" sz="1200" dirty="0">
                <a:solidFill>
                  <a:srgbClr val="1F497D"/>
                </a:solidFill>
                <a:latin typeface="Arial" panose="020B0604020202020204" pitchFamily="34" charset="0"/>
                <a:cs typeface="Tahoma" panose="020B0604030504040204" pitchFamily="34" charset="0"/>
              </a:rPr>
              <a:t>Педагогическая нагрузка: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kk-KZ" altLang="ru-RU" sz="1200" dirty="0">
                <a:solidFill>
                  <a:srgbClr val="1F497D"/>
                </a:solidFill>
                <a:latin typeface="Arial" panose="020B0604020202020204" pitchFamily="34" charset="0"/>
                <a:cs typeface="Tahoma" panose="020B0604030504040204" pitchFamily="34" charset="0"/>
              </a:rPr>
              <a:t>- </a:t>
            </a:r>
            <a:r>
              <a:rPr lang="kk-KZ" altLang="ru-RU" sz="1200" b="1" dirty="0">
                <a:solidFill>
                  <a:srgbClr val="1F497D"/>
                </a:solidFill>
                <a:latin typeface="Arial" panose="020B0604020202020204" pitchFamily="34" charset="0"/>
                <a:cs typeface="Tahoma" panose="020B0604030504040204" pitchFamily="34" charset="0"/>
              </a:rPr>
              <a:t>500</a:t>
            </a:r>
            <a:r>
              <a:rPr lang="kk-KZ" altLang="ru-RU" sz="1200" dirty="0">
                <a:solidFill>
                  <a:srgbClr val="1F497D"/>
                </a:solidFill>
                <a:latin typeface="Arial" panose="020B0604020202020204" pitchFamily="34" charset="0"/>
                <a:cs typeface="Tahoma" panose="020B0604030504040204" pitchFamily="34" charset="0"/>
              </a:rPr>
              <a:t> - преподаватель-исследователь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kk-KZ" altLang="ru-RU" sz="1200" dirty="0">
                <a:solidFill>
                  <a:srgbClr val="1F497D"/>
                </a:solidFill>
                <a:latin typeface="Arial" panose="020B0604020202020204" pitchFamily="34" charset="0"/>
                <a:cs typeface="Tahoma" panose="020B0604030504040204" pitchFamily="34" charset="0"/>
              </a:rPr>
              <a:t>- </a:t>
            </a:r>
            <a:r>
              <a:rPr lang="kk-KZ" altLang="ru-RU" sz="1200" b="1" dirty="0">
                <a:solidFill>
                  <a:srgbClr val="1F497D"/>
                </a:solidFill>
                <a:latin typeface="Arial" panose="020B0604020202020204" pitchFamily="34" charset="0"/>
                <a:cs typeface="Tahoma" panose="020B0604030504040204" pitchFamily="34" charset="0"/>
              </a:rPr>
              <a:t>400</a:t>
            </a:r>
            <a:r>
              <a:rPr lang="kk-KZ" altLang="ru-RU" sz="1200" dirty="0">
                <a:solidFill>
                  <a:srgbClr val="1F497D"/>
                </a:solidFill>
                <a:latin typeface="Arial" panose="020B0604020202020204" pitchFamily="34" charset="0"/>
                <a:cs typeface="Tahoma" panose="020B0604030504040204" pitchFamily="34" charset="0"/>
              </a:rPr>
              <a:t> - старший преподаватель-исследователь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kk-KZ" altLang="ru-RU" sz="1200" dirty="0">
                <a:solidFill>
                  <a:srgbClr val="1F497D"/>
                </a:solidFill>
                <a:latin typeface="Arial" panose="020B0604020202020204" pitchFamily="34" charset="0"/>
                <a:cs typeface="Tahoma" panose="020B0604030504040204" pitchFamily="34" charset="0"/>
              </a:rPr>
              <a:t>- </a:t>
            </a:r>
            <a:r>
              <a:rPr lang="kk-KZ" altLang="ru-RU" sz="1200" b="1" dirty="0">
                <a:solidFill>
                  <a:srgbClr val="1F497D"/>
                </a:solidFill>
                <a:latin typeface="Arial" panose="020B0604020202020204" pitchFamily="34" charset="0"/>
                <a:cs typeface="Tahoma" panose="020B0604030504040204" pitchFamily="34" charset="0"/>
              </a:rPr>
              <a:t>300</a:t>
            </a:r>
            <a:r>
              <a:rPr lang="kk-KZ" altLang="ru-RU" sz="1200" dirty="0">
                <a:solidFill>
                  <a:srgbClr val="1F497D"/>
                </a:solidFill>
                <a:latin typeface="Arial" panose="020B0604020202020204" pitchFamily="34" charset="0"/>
                <a:cs typeface="Tahoma" panose="020B0604030504040204" pitchFamily="34" charset="0"/>
              </a:rPr>
              <a:t> - доцент-исследователь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kk-KZ" altLang="ru-RU" sz="1200" dirty="0">
                <a:solidFill>
                  <a:srgbClr val="1F497D"/>
                </a:solidFill>
                <a:latin typeface="Arial" panose="020B0604020202020204" pitchFamily="34" charset="0"/>
                <a:cs typeface="Tahoma" panose="020B0604030504040204" pitchFamily="34" charset="0"/>
              </a:rPr>
              <a:t>- </a:t>
            </a:r>
            <a:r>
              <a:rPr lang="kk-KZ" altLang="ru-RU" sz="1200" b="1" dirty="0">
                <a:solidFill>
                  <a:srgbClr val="1F497D"/>
                </a:solidFill>
                <a:latin typeface="Arial" panose="020B0604020202020204" pitchFamily="34" charset="0"/>
                <a:cs typeface="Tahoma" panose="020B0604030504040204" pitchFamily="34" charset="0"/>
              </a:rPr>
              <a:t>250</a:t>
            </a:r>
            <a:r>
              <a:rPr lang="kk-KZ" altLang="ru-RU" sz="1200" dirty="0">
                <a:solidFill>
                  <a:srgbClr val="1F497D"/>
                </a:solidFill>
                <a:latin typeface="Arial" panose="020B0604020202020204" pitchFamily="34" charset="0"/>
                <a:cs typeface="Tahoma" panose="020B0604030504040204" pitchFamily="34" charset="0"/>
              </a:rPr>
              <a:t> - профессор-исследователь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kk-KZ" altLang="ru-RU" sz="1200" dirty="0">
              <a:solidFill>
                <a:srgbClr val="1F497D"/>
              </a:solidFill>
              <a:latin typeface="Arial" panose="020B0604020202020204" pitchFamily="34" charset="0"/>
              <a:cs typeface="Tahom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kk-KZ" altLang="ru-RU" sz="1200" b="1" dirty="0">
              <a:solidFill>
                <a:srgbClr val="1F497D"/>
              </a:solidFill>
              <a:latin typeface="Arial" panose="020B0604020202020204" pitchFamily="34" charset="0"/>
              <a:cs typeface="Tahom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kk-KZ" altLang="ru-RU" sz="1200" b="1" dirty="0">
              <a:solidFill>
                <a:srgbClr val="1F497D"/>
              </a:solidFill>
              <a:latin typeface="Arial" panose="020B0604020202020204" pitchFamily="34" charset="0"/>
              <a:cs typeface="Tahoma" panose="020B060403050404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ACB2D16-0BFB-4FF7-9B4F-94C00CECF03E}"/>
              </a:ext>
            </a:extLst>
          </p:cNvPr>
          <p:cNvSpPr txBox="1"/>
          <p:nvPr/>
        </p:nvSpPr>
        <p:spPr>
          <a:xfrm>
            <a:off x="5723163" y="4458565"/>
            <a:ext cx="4173353" cy="1182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lang="ru-RU" sz="1400" b="1" spc="-10" dirty="0">
                <a:solidFill>
                  <a:srgbClr val="1F497D"/>
                </a:solidFill>
                <a:latin typeface="Arial"/>
                <a:cs typeface="Arial"/>
              </a:rPr>
              <a:t>Количество</a:t>
            </a:r>
            <a:r>
              <a:rPr lang="ru-RU" sz="1400" b="1" spc="-50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ru-RU" sz="1400" b="1" dirty="0">
                <a:solidFill>
                  <a:srgbClr val="1F497D"/>
                </a:solidFill>
                <a:latin typeface="Arial"/>
                <a:cs typeface="Arial"/>
              </a:rPr>
              <a:t>квартир,</a:t>
            </a:r>
            <a:r>
              <a:rPr lang="ru-RU" sz="1400" b="1" spc="-35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ru-RU" sz="1400" b="1" spc="-10" dirty="0">
                <a:solidFill>
                  <a:srgbClr val="1F497D"/>
                </a:solidFill>
                <a:latin typeface="Arial"/>
                <a:cs typeface="Arial"/>
              </a:rPr>
              <a:t>полученных</a:t>
            </a:r>
            <a:r>
              <a:rPr lang="ru-RU" sz="1400" b="1" spc="-25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</a:p>
          <a:p>
            <a:pPr marL="12700" marR="5080">
              <a:spcBef>
                <a:spcPts val="100"/>
              </a:spcBef>
            </a:pPr>
            <a:r>
              <a:rPr lang="ru-RU" sz="1400" b="1" dirty="0">
                <a:solidFill>
                  <a:srgbClr val="1F497D"/>
                </a:solidFill>
                <a:latin typeface="Arial"/>
                <a:cs typeface="Arial"/>
              </a:rPr>
              <a:t>по</a:t>
            </a:r>
            <a:r>
              <a:rPr lang="ru-RU" sz="1400" b="1" spc="-45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ru-RU" sz="1400" b="1" spc="-10" dirty="0">
                <a:solidFill>
                  <a:srgbClr val="1F497D"/>
                </a:solidFill>
                <a:latin typeface="Arial"/>
                <a:cs typeface="Arial"/>
              </a:rPr>
              <a:t>ипотеке </a:t>
            </a:r>
            <a:r>
              <a:rPr lang="ru-RU" sz="1400" b="1" dirty="0" err="1">
                <a:solidFill>
                  <a:srgbClr val="1F497D"/>
                </a:solidFill>
                <a:latin typeface="Arial"/>
                <a:cs typeface="Arial"/>
              </a:rPr>
              <a:t>Отбасы</a:t>
            </a:r>
            <a:r>
              <a:rPr lang="ru-RU" sz="1400" b="1" spc="-35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ru-RU" sz="1400" b="1" spc="-10" dirty="0">
                <a:solidFill>
                  <a:srgbClr val="1F497D"/>
                </a:solidFill>
                <a:latin typeface="Arial"/>
                <a:cs typeface="Arial"/>
              </a:rPr>
              <a:t>банка:</a:t>
            </a:r>
            <a:endParaRPr lang="ru-RU" sz="1400" dirty="0">
              <a:solidFill>
                <a:srgbClr val="1F497D"/>
              </a:solidFill>
              <a:latin typeface="Arial"/>
              <a:cs typeface="Arial"/>
            </a:endParaRPr>
          </a:p>
          <a:p>
            <a:pPr marL="123828" indent="-111128">
              <a:spcBef>
                <a:spcPts val="5"/>
              </a:spcBef>
              <a:buChar char="•"/>
              <a:tabLst>
                <a:tab pos="123828" algn="l"/>
              </a:tabLst>
            </a:pPr>
            <a:r>
              <a:rPr lang="ru-RU" sz="1400" dirty="0">
                <a:solidFill>
                  <a:srgbClr val="1F497D"/>
                </a:solidFill>
                <a:latin typeface="Microsoft Sans Serif"/>
                <a:cs typeface="Microsoft Sans Serif"/>
              </a:rPr>
              <a:t>2023</a:t>
            </a:r>
            <a:r>
              <a:rPr lang="ru-RU" sz="1400" spc="-30" dirty="0">
                <a:solidFill>
                  <a:srgbClr val="1F497D"/>
                </a:solidFill>
                <a:latin typeface="Microsoft Sans Serif"/>
                <a:cs typeface="Microsoft Sans Serif"/>
              </a:rPr>
              <a:t> </a:t>
            </a:r>
            <a:r>
              <a:rPr lang="ru-RU" sz="1400" spc="-10" dirty="0">
                <a:solidFill>
                  <a:srgbClr val="1F497D"/>
                </a:solidFill>
                <a:latin typeface="Microsoft Sans Serif"/>
                <a:cs typeface="Microsoft Sans Serif"/>
              </a:rPr>
              <a:t>год</a:t>
            </a:r>
            <a:r>
              <a:rPr lang="ru-RU" sz="1400" spc="-15" dirty="0">
                <a:solidFill>
                  <a:srgbClr val="1F497D"/>
                </a:solidFill>
                <a:latin typeface="Microsoft Sans Serif"/>
                <a:cs typeface="Microsoft Sans Serif"/>
              </a:rPr>
              <a:t> </a:t>
            </a:r>
            <a:r>
              <a:rPr lang="ru-RU" sz="1400" spc="575" dirty="0">
                <a:solidFill>
                  <a:srgbClr val="1F497D"/>
                </a:solidFill>
                <a:latin typeface="Microsoft Sans Serif"/>
                <a:cs typeface="Microsoft Sans Serif"/>
              </a:rPr>
              <a:t>—</a:t>
            </a:r>
            <a:r>
              <a:rPr lang="ru-RU" sz="1400" spc="-10" dirty="0">
                <a:solidFill>
                  <a:srgbClr val="1F497D"/>
                </a:solidFill>
                <a:latin typeface="Microsoft Sans Serif"/>
                <a:cs typeface="Microsoft Sans Serif"/>
              </a:rPr>
              <a:t> </a:t>
            </a:r>
            <a:r>
              <a:rPr lang="ru-RU" sz="1400" dirty="0">
                <a:solidFill>
                  <a:srgbClr val="1F497D"/>
                </a:solidFill>
                <a:latin typeface="Microsoft Sans Serif"/>
                <a:cs typeface="Microsoft Sans Serif"/>
              </a:rPr>
              <a:t>1</a:t>
            </a:r>
            <a:r>
              <a:rPr lang="ru-RU" sz="1400" spc="-10" dirty="0">
                <a:solidFill>
                  <a:srgbClr val="1F497D"/>
                </a:solidFill>
                <a:latin typeface="Microsoft Sans Serif"/>
                <a:cs typeface="Microsoft Sans Serif"/>
              </a:rPr>
              <a:t> квартира;</a:t>
            </a:r>
            <a:endParaRPr lang="ru-RU" sz="1400" dirty="0">
              <a:solidFill>
                <a:srgbClr val="1F497D"/>
              </a:solidFill>
              <a:latin typeface="Microsoft Sans Serif"/>
              <a:cs typeface="Microsoft Sans Serif"/>
            </a:endParaRPr>
          </a:p>
          <a:p>
            <a:pPr marL="123828" indent="-111128">
              <a:buChar char="•"/>
              <a:tabLst>
                <a:tab pos="123828" algn="l"/>
              </a:tabLst>
            </a:pPr>
            <a:r>
              <a:rPr lang="ru-RU" sz="1400" dirty="0">
                <a:solidFill>
                  <a:srgbClr val="1F497D"/>
                </a:solidFill>
                <a:latin typeface="Microsoft Sans Serif"/>
                <a:cs typeface="Microsoft Sans Serif"/>
              </a:rPr>
              <a:t>2024</a:t>
            </a:r>
            <a:r>
              <a:rPr lang="ru-RU" sz="1400" spc="-30" dirty="0">
                <a:solidFill>
                  <a:srgbClr val="1F497D"/>
                </a:solidFill>
                <a:latin typeface="Microsoft Sans Serif"/>
                <a:cs typeface="Microsoft Sans Serif"/>
              </a:rPr>
              <a:t> </a:t>
            </a:r>
            <a:r>
              <a:rPr lang="ru-RU" sz="1400" spc="-10" dirty="0">
                <a:solidFill>
                  <a:srgbClr val="1F497D"/>
                </a:solidFill>
                <a:latin typeface="Microsoft Sans Serif"/>
                <a:cs typeface="Microsoft Sans Serif"/>
              </a:rPr>
              <a:t>год</a:t>
            </a:r>
            <a:r>
              <a:rPr lang="ru-RU" sz="1400" spc="-15" dirty="0">
                <a:solidFill>
                  <a:srgbClr val="1F497D"/>
                </a:solidFill>
                <a:latin typeface="Microsoft Sans Serif"/>
                <a:cs typeface="Microsoft Sans Serif"/>
              </a:rPr>
              <a:t> </a:t>
            </a:r>
            <a:r>
              <a:rPr lang="ru-RU" sz="1400" spc="575" dirty="0">
                <a:solidFill>
                  <a:srgbClr val="1F497D"/>
                </a:solidFill>
                <a:latin typeface="Microsoft Sans Serif"/>
                <a:cs typeface="Microsoft Sans Serif"/>
              </a:rPr>
              <a:t>—</a:t>
            </a:r>
            <a:r>
              <a:rPr lang="ru-RU" sz="1400" spc="-10" dirty="0">
                <a:solidFill>
                  <a:srgbClr val="1F497D"/>
                </a:solidFill>
                <a:latin typeface="Microsoft Sans Serif"/>
                <a:cs typeface="Microsoft Sans Serif"/>
              </a:rPr>
              <a:t> </a:t>
            </a:r>
            <a:r>
              <a:rPr lang="ru-RU" sz="1400" dirty="0">
                <a:solidFill>
                  <a:srgbClr val="1F497D"/>
                </a:solidFill>
                <a:latin typeface="Microsoft Sans Serif"/>
                <a:cs typeface="Microsoft Sans Serif"/>
              </a:rPr>
              <a:t>5</a:t>
            </a:r>
            <a:r>
              <a:rPr lang="ru-RU" sz="1400" spc="-10" dirty="0">
                <a:solidFill>
                  <a:srgbClr val="1F497D"/>
                </a:solidFill>
                <a:latin typeface="Microsoft Sans Serif"/>
                <a:cs typeface="Microsoft Sans Serif"/>
              </a:rPr>
              <a:t> квартир;</a:t>
            </a:r>
            <a:endParaRPr lang="ru-RU" sz="1400" dirty="0">
              <a:solidFill>
                <a:srgbClr val="1F497D"/>
              </a:solidFill>
              <a:latin typeface="Microsoft Sans Serif"/>
              <a:cs typeface="Microsoft Sans Serif"/>
            </a:endParaRPr>
          </a:p>
          <a:p>
            <a:pPr marL="123828" indent="-111128">
              <a:buChar char="•"/>
              <a:tabLst>
                <a:tab pos="123828" algn="l"/>
              </a:tabLst>
            </a:pPr>
            <a:r>
              <a:rPr lang="ru-RU" sz="1400" dirty="0">
                <a:solidFill>
                  <a:srgbClr val="1F497D"/>
                </a:solidFill>
                <a:latin typeface="Microsoft Sans Serif"/>
                <a:cs typeface="Microsoft Sans Serif"/>
              </a:rPr>
              <a:t>2025</a:t>
            </a:r>
            <a:r>
              <a:rPr lang="ru-RU" sz="1400" spc="-35" dirty="0">
                <a:solidFill>
                  <a:srgbClr val="1F497D"/>
                </a:solidFill>
                <a:latin typeface="Microsoft Sans Serif"/>
                <a:cs typeface="Microsoft Sans Serif"/>
              </a:rPr>
              <a:t> </a:t>
            </a:r>
            <a:r>
              <a:rPr lang="ru-RU" sz="1400" dirty="0">
                <a:solidFill>
                  <a:srgbClr val="1F497D"/>
                </a:solidFill>
                <a:latin typeface="Microsoft Sans Serif"/>
                <a:cs typeface="Microsoft Sans Serif"/>
              </a:rPr>
              <a:t>год</a:t>
            </a:r>
            <a:r>
              <a:rPr lang="ru-RU" sz="1400" spc="-25" dirty="0">
                <a:solidFill>
                  <a:srgbClr val="1F497D"/>
                </a:solidFill>
                <a:latin typeface="Microsoft Sans Serif"/>
                <a:cs typeface="Microsoft Sans Serif"/>
              </a:rPr>
              <a:t> </a:t>
            </a:r>
            <a:r>
              <a:rPr lang="ru-RU" sz="1400" spc="575" dirty="0">
                <a:solidFill>
                  <a:srgbClr val="1F497D"/>
                </a:solidFill>
                <a:latin typeface="Microsoft Sans Serif"/>
                <a:cs typeface="Microsoft Sans Serif"/>
              </a:rPr>
              <a:t>—</a:t>
            </a:r>
            <a:r>
              <a:rPr lang="ru-RU" sz="1400" spc="-25" dirty="0">
                <a:solidFill>
                  <a:srgbClr val="1F497D"/>
                </a:solidFill>
                <a:latin typeface="Microsoft Sans Serif"/>
                <a:cs typeface="Microsoft Sans Serif"/>
              </a:rPr>
              <a:t> </a:t>
            </a:r>
            <a:r>
              <a:rPr lang="ru-RU" sz="1400" dirty="0">
                <a:solidFill>
                  <a:srgbClr val="1F497D"/>
                </a:solidFill>
                <a:latin typeface="Microsoft Sans Serif"/>
                <a:cs typeface="Microsoft Sans Serif"/>
              </a:rPr>
              <a:t>12</a:t>
            </a:r>
            <a:r>
              <a:rPr lang="ru-RU" sz="1400" spc="-35" dirty="0">
                <a:solidFill>
                  <a:srgbClr val="1F497D"/>
                </a:solidFill>
                <a:latin typeface="Microsoft Sans Serif"/>
                <a:cs typeface="Microsoft Sans Serif"/>
              </a:rPr>
              <a:t> </a:t>
            </a:r>
            <a:r>
              <a:rPr lang="ru-RU" sz="1400" spc="-10" dirty="0">
                <a:solidFill>
                  <a:srgbClr val="1F497D"/>
                </a:solidFill>
                <a:latin typeface="Microsoft Sans Serif"/>
                <a:cs typeface="Microsoft Sans Serif"/>
              </a:rPr>
              <a:t>квартир</a:t>
            </a:r>
            <a:endParaRPr lang="ru-RU" sz="1400" dirty="0">
              <a:solidFill>
                <a:srgbClr val="1F497D"/>
              </a:solidFill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BE3EFE43-A44F-455F-98A1-9CE2094465E7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66397704-48CF-43BB-A2DB-65572DBB5F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939E44B4-BCE0-4D7B-9034-C3846567DC0F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1078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11" name="AutoShape 2" descr="Флаг Польши — Википедия"/>
          <p:cNvSpPr>
            <a:spLocks noChangeAspect="1" noChangeArrowheads="1"/>
          </p:cNvSpPr>
          <p:nvPr/>
        </p:nvSpPr>
        <p:spPr bwMode="auto">
          <a:xfrm>
            <a:off x="168275" y="487363"/>
            <a:ext cx="330200" cy="330200"/>
          </a:xfrm>
          <a:prstGeom prst="rect">
            <a:avLst/>
          </a:prstGeom>
          <a:noFill/>
          <a:ln>
            <a:noFill/>
          </a:ln>
        </p:spPr>
        <p:txBody>
          <a:bodyPr lIns="99060" tIns="49530" rIns="99060" bIns="4953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ru-RU" altLang="ru-RU" sz="1950"/>
          </a:p>
        </p:txBody>
      </p:sp>
      <p:sp>
        <p:nvSpPr>
          <p:cNvPr id="25620" name="AutoShape 30" descr="⬇ Скачать картинки Наука химия логотип, стоковые фото Наука химия логотип в  хорошем качестве | Depositphotos"/>
          <p:cNvSpPr>
            <a:spLocks noChangeAspect="1" noChangeArrowheads="1"/>
          </p:cNvSpPr>
          <p:nvPr/>
        </p:nvSpPr>
        <p:spPr bwMode="auto">
          <a:xfrm>
            <a:off x="333375" y="652463"/>
            <a:ext cx="330200" cy="330200"/>
          </a:xfrm>
          <a:prstGeom prst="rect">
            <a:avLst/>
          </a:prstGeom>
          <a:noFill/>
          <a:ln>
            <a:noFill/>
          </a:ln>
        </p:spPr>
        <p:txBody>
          <a:bodyPr lIns="99060" tIns="49530" rIns="99060" bIns="4953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ru-RU" altLang="ru-RU" sz="1950"/>
          </a:p>
        </p:txBody>
      </p:sp>
      <p:pic>
        <p:nvPicPr>
          <p:cNvPr id="28685" name="Рисунок 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510" y="597992"/>
            <a:ext cx="376938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0" name="Прямая соединительная линия 49"/>
          <p:cNvCxnSpPr>
            <a:cxnSpLocks/>
          </p:cNvCxnSpPr>
          <p:nvPr/>
        </p:nvCxnSpPr>
        <p:spPr>
          <a:xfrm>
            <a:off x="926682" y="1196752"/>
            <a:ext cx="8601494" cy="0"/>
          </a:xfrm>
          <a:prstGeom prst="line">
            <a:avLst/>
          </a:prstGeom>
          <a:ln w="19050">
            <a:solidFill>
              <a:srgbClr val="17406D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687" name="Рисунок 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593" y="1333579"/>
            <a:ext cx="37693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3" name="Прямая соединительная линия 52"/>
          <p:cNvCxnSpPr>
            <a:cxnSpLocks/>
          </p:cNvCxnSpPr>
          <p:nvPr/>
        </p:nvCxnSpPr>
        <p:spPr>
          <a:xfrm>
            <a:off x="926682" y="1916832"/>
            <a:ext cx="8601494" cy="0"/>
          </a:xfrm>
          <a:prstGeom prst="line">
            <a:avLst/>
          </a:prstGeom>
          <a:ln w="19050">
            <a:solidFill>
              <a:srgbClr val="17406D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>
            <a:cxnSpLocks/>
          </p:cNvCxnSpPr>
          <p:nvPr/>
        </p:nvCxnSpPr>
        <p:spPr>
          <a:xfrm flipV="1">
            <a:off x="4684800" y="2792328"/>
            <a:ext cx="0" cy="4021049"/>
          </a:xfrm>
          <a:prstGeom prst="line">
            <a:avLst/>
          </a:prstGeom>
          <a:ln w="19050">
            <a:solidFill>
              <a:srgbClr val="17406D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690" name="Группа 1"/>
          <p:cNvGrpSpPr>
            <a:grpSpLocks/>
          </p:cNvGrpSpPr>
          <p:nvPr/>
        </p:nvGrpSpPr>
        <p:grpSpPr bwMode="auto">
          <a:xfrm>
            <a:off x="5307716" y="3523728"/>
            <a:ext cx="4371221" cy="1119370"/>
            <a:chOff x="5312298" y="3805857"/>
            <a:chExt cx="4370863" cy="1118953"/>
          </a:xfrm>
        </p:grpSpPr>
        <p:sp>
          <p:nvSpPr>
            <p:cNvPr id="28712" name="Прямоугольник 40"/>
            <p:cNvSpPr>
              <a:spLocks noChangeArrowheads="1"/>
            </p:cNvSpPr>
            <p:nvPr/>
          </p:nvSpPr>
          <p:spPr bwMode="auto">
            <a:xfrm>
              <a:off x="5312298" y="3805857"/>
              <a:ext cx="1809402" cy="4384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9058" tIns="49528" rIns="99058" bIns="49528">
              <a:spAutoFit/>
            </a:bodyPr>
            <a:lstStyle/>
            <a:p>
              <a:r>
                <a:rPr lang="kk-KZ" altLang="ru-RU" sz="11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Университет Анкан - КНР</a:t>
              </a:r>
              <a:endParaRPr lang="en-US" altLang="ru-RU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717" name="Прямоугольник 62"/>
            <p:cNvSpPr>
              <a:spLocks noChangeArrowheads="1"/>
            </p:cNvSpPr>
            <p:nvPr/>
          </p:nvSpPr>
          <p:spPr bwMode="auto">
            <a:xfrm>
              <a:off x="7593332" y="4655610"/>
              <a:ext cx="2089829" cy="269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9058" tIns="49528" rIns="99058" bIns="49528">
              <a:spAutoFit/>
            </a:bodyPr>
            <a:lstStyle/>
            <a:p>
              <a:endParaRPr lang="en-US" altLang="ru-RU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8691" name="Прямоугольник 1"/>
          <p:cNvSpPr>
            <a:spLocks noChangeArrowheads="1"/>
          </p:cNvSpPr>
          <p:nvPr/>
        </p:nvSpPr>
        <p:spPr bwMode="auto">
          <a:xfrm>
            <a:off x="4759034" y="2678576"/>
            <a:ext cx="4994275" cy="30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419" tIns="42210" rIns="84419" bIns="42210">
            <a:spAutoFit/>
          </a:bodyPr>
          <a:lstStyle/>
          <a:p>
            <a:pPr algn="ctr">
              <a:buFont typeface="Arial" pitchFamily="34" charset="0"/>
              <a:buNone/>
            </a:pPr>
            <a:r>
              <a:rPr lang="ru-RU" altLang="ru-RU" sz="1400" b="1" dirty="0">
                <a:solidFill>
                  <a:srgbClr val="17406D"/>
                </a:solidFill>
                <a:latin typeface="Arial" pitchFamily="34" charset="0"/>
                <a:cs typeface="Arial" pitchFamily="34" charset="0"/>
              </a:rPr>
              <a:t>РАСШИРЕНИЕ СЕТИ ПАРТНЕРОВ</a:t>
            </a:r>
          </a:p>
        </p:txBody>
      </p:sp>
      <p:grpSp>
        <p:nvGrpSpPr>
          <p:cNvPr id="28693" name="Группа 1"/>
          <p:cNvGrpSpPr>
            <a:grpSpLocks/>
          </p:cNvGrpSpPr>
          <p:nvPr/>
        </p:nvGrpSpPr>
        <p:grpSpPr bwMode="auto">
          <a:xfrm>
            <a:off x="1015417" y="6175580"/>
            <a:ext cx="2405949" cy="276999"/>
            <a:chOff x="1047945" y="6165850"/>
            <a:chExt cx="2405348" cy="276998"/>
          </a:xfrm>
        </p:grpSpPr>
        <p:sp>
          <p:nvSpPr>
            <p:cNvPr id="28708" name="Прямоугольник 105"/>
            <p:cNvSpPr>
              <a:spLocks noChangeArrowheads="1"/>
            </p:cNvSpPr>
            <p:nvPr/>
          </p:nvSpPr>
          <p:spPr bwMode="auto">
            <a:xfrm>
              <a:off x="1047945" y="6165850"/>
              <a:ext cx="184685" cy="276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endParaRPr lang="ru-RU" altLang="ru-RU" sz="1200" dirty="0">
                <a:solidFill>
                  <a:srgbClr val="17406D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711" name="Прямоугольник 136"/>
            <p:cNvSpPr>
              <a:spLocks noChangeArrowheads="1"/>
            </p:cNvSpPr>
            <p:nvPr/>
          </p:nvSpPr>
          <p:spPr bwMode="auto">
            <a:xfrm>
              <a:off x="3268608" y="6165850"/>
              <a:ext cx="184685" cy="276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endParaRPr lang="ru-RU" altLang="ru-RU" sz="1200" dirty="0">
                <a:solidFill>
                  <a:srgbClr val="17406D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8700" name="TextBox 55"/>
          <p:cNvSpPr txBox="1">
            <a:spLocks noChangeArrowheads="1"/>
          </p:cNvSpPr>
          <p:nvPr/>
        </p:nvSpPr>
        <p:spPr bwMode="auto">
          <a:xfrm>
            <a:off x="1424608" y="1295170"/>
            <a:ext cx="83530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49263">
              <a:tabLst>
                <a:tab pos="-3175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tabLst>
                <a:tab pos="-3175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tabLst>
                <a:tab pos="-3175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tabLst>
                <a:tab pos="-3175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tabLst>
                <a:tab pos="-3175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-3175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-3175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-3175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-3175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indent="0" algn="just">
              <a:tabLst/>
            </a:pPr>
            <a:r>
              <a:rPr lang="kk-KZ" sz="1400" dirty="0">
                <a:solidFill>
                  <a:srgbClr val="1F497D"/>
                </a:solidFill>
                <a:latin typeface="Arial" pitchFamily="34" charset="0"/>
                <a:ea typeface="Arial" pitchFamily="34" charset="0"/>
                <a:cs typeface="Helvetica Neue"/>
              </a:rPr>
              <a:t>В у</a:t>
            </a:r>
            <a:r>
              <a:rPr lang="ru-KZ" sz="1400" dirty="0">
                <a:solidFill>
                  <a:srgbClr val="1F497D"/>
                </a:solidFill>
                <a:latin typeface="Arial" pitchFamily="34" charset="0"/>
                <a:ea typeface="Arial" pitchFamily="34" charset="0"/>
                <a:cs typeface="Helvetica Neue"/>
              </a:rPr>
              <a:t>ниверситете осуществляют деятельность иностранные преподаватели-волонтёры из Южной Кореи, Турции, Китая и США</a:t>
            </a:r>
            <a:endParaRPr lang="ru-KZ" sz="1100" dirty="0">
              <a:solidFill>
                <a:srgbClr val="1F497D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28701" name="TextBox 58"/>
          <p:cNvSpPr txBox="1">
            <a:spLocks noChangeArrowheads="1"/>
          </p:cNvSpPr>
          <p:nvPr/>
        </p:nvSpPr>
        <p:spPr bwMode="auto">
          <a:xfrm>
            <a:off x="1424608" y="595075"/>
            <a:ext cx="792088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49263">
              <a:tabLst>
                <a:tab pos="-3175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tabLst>
                <a:tab pos="-3175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tabLst>
                <a:tab pos="-3175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tabLst>
                <a:tab pos="-3175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tabLst>
                <a:tab pos="-3175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-3175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-3175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-3175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-3175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indent="0">
              <a:tabLst/>
            </a:pPr>
            <a:r>
              <a:rPr lang="kk-KZ" sz="1400" dirty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Helvetica Neue"/>
              </a:rPr>
              <a:t>В рамках «Болашак: 500 ученых» в 2025 учебном году 3 преподавателя прошли зарубежную научную стажировку в ведущих университетах мира</a:t>
            </a:r>
            <a:endParaRPr lang="ru-KZ" sz="1400" dirty="0">
              <a:solidFill>
                <a:srgbClr val="1F497D"/>
              </a:solidFill>
              <a:latin typeface="Helvetica Neue"/>
              <a:ea typeface="Times New Roman" pitchFamily="18" charset="0"/>
              <a:cs typeface="Helvetica Neue"/>
            </a:endParaRPr>
          </a:p>
        </p:txBody>
      </p:sp>
      <p:sp>
        <p:nvSpPr>
          <p:cNvPr id="3" name="AutoShape 51" descr="Флаг Китая — Википедия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994" y="3557475"/>
            <a:ext cx="514705" cy="296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25" name="Picture 53" descr="Файл:Flag of Turkey.svg — Википедия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4103" y="3034984"/>
            <a:ext cx="488370" cy="324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892E3A87-704C-4C4C-B36F-F9D0B81F35C0}"/>
              </a:ext>
            </a:extLst>
          </p:cNvPr>
          <p:cNvSpPr txBox="1"/>
          <p:nvPr/>
        </p:nvSpPr>
        <p:spPr>
          <a:xfrm>
            <a:off x="629422" y="2644997"/>
            <a:ext cx="44228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14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ВНЕШНЯЯ АКАДЕМИЧЕСКАЯ </a:t>
            </a:r>
          </a:p>
          <a:p>
            <a:pPr algn="ctr"/>
            <a:r>
              <a:rPr lang="ru-RU" altLang="ru-RU" sz="14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МОБИЛЬНОСТЬ ОБУЧАЮЩИХСЯ</a:t>
            </a:r>
          </a:p>
        </p:txBody>
      </p:sp>
      <p:sp>
        <p:nvSpPr>
          <p:cNvPr id="56" name="Прямоугольник 105">
            <a:extLst>
              <a:ext uri="{FF2B5EF4-FFF2-40B4-BE49-F238E27FC236}">
                <a16:creationId xmlns:a16="http://schemas.microsoft.com/office/drawing/2014/main" id="{2008BD1A-14D0-42C4-8B30-C9EC382FC4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3744" y="3590263"/>
            <a:ext cx="99059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altLang="ru-RU" sz="1200" dirty="0">
                <a:solidFill>
                  <a:srgbClr val="17406D"/>
                </a:solidFill>
                <a:latin typeface="Arial" pitchFamily="34" charset="0"/>
                <a:cs typeface="Arial" pitchFamily="34" charset="0"/>
              </a:rPr>
              <a:t>за 202</a:t>
            </a:r>
            <a:r>
              <a:rPr lang="kk-KZ" altLang="ru-RU" sz="1200" dirty="0">
                <a:solidFill>
                  <a:srgbClr val="17406D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altLang="ru-RU" sz="1200" dirty="0">
                <a:solidFill>
                  <a:srgbClr val="17406D"/>
                </a:solidFill>
                <a:latin typeface="Arial" pitchFamily="34" charset="0"/>
                <a:cs typeface="Arial" pitchFamily="34" charset="0"/>
              </a:rPr>
              <a:t> год</a:t>
            </a:r>
          </a:p>
        </p:txBody>
      </p:sp>
      <p:sp>
        <p:nvSpPr>
          <p:cNvPr id="57" name="Прямоугольник: скругленные углы 106">
            <a:extLst>
              <a:ext uri="{FF2B5EF4-FFF2-40B4-BE49-F238E27FC236}">
                <a16:creationId xmlns:a16="http://schemas.microsoft.com/office/drawing/2014/main" id="{2BCFBB93-03E9-44E1-B55C-093A481C5A30}"/>
              </a:ext>
            </a:extLst>
          </p:cNvPr>
          <p:cNvSpPr/>
          <p:nvPr/>
        </p:nvSpPr>
        <p:spPr bwMode="auto">
          <a:xfrm>
            <a:off x="1349954" y="3215601"/>
            <a:ext cx="609600" cy="350838"/>
          </a:xfrm>
          <a:prstGeom prst="roundRect">
            <a:avLst/>
          </a:prstGeom>
          <a:solidFill>
            <a:srgbClr val="1740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82</a:t>
            </a:r>
            <a:endParaRPr lang="x-none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Прямоугольник: скругленные углы 109">
            <a:extLst>
              <a:ext uri="{FF2B5EF4-FFF2-40B4-BE49-F238E27FC236}">
                <a16:creationId xmlns:a16="http://schemas.microsoft.com/office/drawing/2014/main" id="{D39DC7E0-DD4C-48DE-9F23-629ECA1AFBC3}"/>
              </a:ext>
            </a:extLst>
          </p:cNvPr>
          <p:cNvSpPr/>
          <p:nvPr/>
        </p:nvSpPr>
        <p:spPr bwMode="auto">
          <a:xfrm>
            <a:off x="3569279" y="3215601"/>
            <a:ext cx="690462" cy="350838"/>
          </a:xfrm>
          <a:prstGeom prst="roundRect">
            <a:avLst/>
          </a:prstGeom>
          <a:solidFill>
            <a:srgbClr val="1740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169</a:t>
            </a:r>
            <a:endParaRPr lang="x-none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Прямоугольник 136">
            <a:extLst>
              <a:ext uri="{FF2B5EF4-FFF2-40B4-BE49-F238E27FC236}">
                <a16:creationId xmlns:a16="http://schemas.microsoft.com/office/drawing/2014/main" id="{BA45D034-BF47-4399-8C26-191B8E98AD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1366" y="3627436"/>
            <a:ext cx="99059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altLang="ru-RU" sz="1200" dirty="0">
                <a:solidFill>
                  <a:srgbClr val="17406D"/>
                </a:solidFill>
                <a:latin typeface="Arial" pitchFamily="34" charset="0"/>
                <a:cs typeface="Arial" pitchFamily="34" charset="0"/>
              </a:rPr>
              <a:t>за 202</a:t>
            </a:r>
            <a:r>
              <a:rPr lang="kk-KZ" altLang="ru-RU" sz="1200" dirty="0">
                <a:solidFill>
                  <a:srgbClr val="17406D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altLang="ru-RU" sz="1200" dirty="0">
                <a:solidFill>
                  <a:srgbClr val="17406D"/>
                </a:solidFill>
                <a:latin typeface="Arial" pitchFamily="34" charset="0"/>
                <a:cs typeface="Arial" pitchFamily="34" charset="0"/>
              </a:rPr>
              <a:t> год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C973716-6E9F-4A89-8654-C2B01458509C}"/>
              </a:ext>
            </a:extLst>
          </p:cNvPr>
          <p:cNvSpPr txBox="1"/>
          <p:nvPr/>
        </p:nvSpPr>
        <p:spPr>
          <a:xfrm>
            <a:off x="381741" y="4177863"/>
            <a:ext cx="49834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14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ДОЛЯ ИНОСТРАННЫХ СТУДЕНТОВ </a:t>
            </a:r>
          </a:p>
        </p:txBody>
      </p:sp>
      <p:sp>
        <p:nvSpPr>
          <p:cNvPr id="62" name="Прямоугольник: скругленные углы 106">
            <a:extLst>
              <a:ext uri="{FF2B5EF4-FFF2-40B4-BE49-F238E27FC236}">
                <a16:creationId xmlns:a16="http://schemas.microsoft.com/office/drawing/2014/main" id="{9A59CF97-49CD-45CE-9569-40A48FAD622A}"/>
              </a:ext>
            </a:extLst>
          </p:cNvPr>
          <p:cNvSpPr/>
          <p:nvPr/>
        </p:nvSpPr>
        <p:spPr bwMode="auto">
          <a:xfrm>
            <a:off x="2415531" y="4608676"/>
            <a:ext cx="915900" cy="305508"/>
          </a:xfrm>
          <a:prstGeom prst="roundRect">
            <a:avLst/>
          </a:prstGeom>
          <a:solidFill>
            <a:srgbClr val="1740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1,1%</a:t>
            </a:r>
            <a:endParaRPr lang="x-none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3912FDD-EE69-4011-BB9A-C2A8A143B278}"/>
              </a:ext>
            </a:extLst>
          </p:cNvPr>
          <p:cNvSpPr txBox="1"/>
          <p:nvPr/>
        </p:nvSpPr>
        <p:spPr>
          <a:xfrm>
            <a:off x="5423815" y="5646847"/>
            <a:ext cx="423804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1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Совместно с Национальным исследовательским университетом «Ташкентский институт инженеров ирригации и механизации сельского хозяйства» (TIIAME) ведётся разработка образовательной программы «Водные ресурсы».</a:t>
            </a:r>
          </a:p>
        </p:txBody>
      </p:sp>
      <p:pic>
        <p:nvPicPr>
          <p:cNvPr id="25604" name="Picture 4" descr="Picture background">
            <a:extLst>
              <a:ext uri="{FF2B5EF4-FFF2-40B4-BE49-F238E27FC236}">
                <a16:creationId xmlns:a16="http://schemas.microsoft.com/office/drawing/2014/main" id="{E3174EAE-2253-412A-82EC-015060AA4C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521" y="4640843"/>
            <a:ext cx="523560" cy="300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object 22"/>
          <p:cNvSpPr txBox="1"/>
          <p:nvPr/>
        </p:nvSpPr>
        <p:spPr>
          <a:xfrm>
            <a:off x="728721" y="5319942"/>
            <a:ext cx="402655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6713" marR="5080" indent="-294647" algn="ctr">
              <a:spcBef>
                <a:spcPts val="100"/>
              </a:spcBef>
            </a:pPr>
            <a:r>
              <a:rPr lang="ru-RU" sz="1400" b="1" dirty="0">
                <a:solidFill>
                  <a:srgbClr val="1F497D"/>
                </a:solidFill>
                <a:latin typeface="Arial"/>
                <a:cs typeface="Arial"/>
              </a:rPr>
              <a:t>      ИСХОДЯЩАЯ</a:t>
            </a:r>
            <a:r>
              <a:rPr lang="ru-RU" sz="1400" b="1" spc="20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ru-RU" sz="1400" b="1" spc="-10" dirty="0">
                <a:solidFill>
                  <a:srgbClr val="1F497D"/>
                </a:solidFill>
                <a:latin typeface="Arial"/>
                <a:cs typeface="Arial"/>
              </a:rPr>
              <a:t>АКАДЕМИЧЕСКАЯ</a:t>
            </a:r>
            <a:r>
              <a:rPr lang="ru-RU" sz="1400" b="1" spc="15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ru-RU" sz="1400" b="1" spc="-10" dirty="0">
                <a:solidFill>
                  <a:srgbClr val="1F497D"/>
                </a:solidFill>
                <a:latin typeface="Arial"/>
                <a:cs typeface="Arial"/>
              </a:rPr>
              <a:t>МОБИЛЬНОСТЬ </a:t>
            </a:r>
            <a:r>
              <a:rPr lang="ru-RU" sz="1400" b="1" dirty="0">
                <a:solidFill>
                  <a:srgbClr val="1F497D"/>
                </a:solidFill>
                <a:latin typeface="Arial"/>
                <a:cs typeface="Arial"/>
              </a:rPr>
              <a:t>ППС</a:t>
            </a:r>
            <a:r>
              <a:rPr lang="ru-RU" sz="1400" b="1" spc="-30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ru-RU" sz="1400" b="1" dirty="0">
                <a:solidFill>
                  <a:srgbClr val="1F497D"/>
                </a:solidFill>
                <a:latin typeface="Arial"/>
                <a:cs typeface="Arial"/>
              </a:rPr>
              <a:t>ЗА 2025</a:t>
            </a:r>
            <a:r>
              <a:rPr lang="ru-RU" sz="1400" b="1" spc="10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ru-RU" sz="1400" b="1" dirty="0">
                <a:solidFill>
                  <a:srgbClr val="1F497D"/>
                </a:solidFill>
                <a:latin typeface="Arial"/>
                <a:cs typeface="Arial"/>
              </a:rPr>
              <a:t>ГОД</a:t>
            </a:r>
            <a:endParaRPr lang="ru-RU" sz="1400" dirty="0">
              <a:solidFill>
                <a:srgbClr val="1F497D"/>
              </a:solidFill>
              <a:latin typeface="Arial"/>
              <a:cs typeface="Arial"/>
            </a:endParaRPr>
          </a:p>
        </p:txBody>
      </p:sp>
      <p:sp>
        <p:nvSpPr>
          <p:cNvPr id="47" name="Прямоугольник: скругленные углы 106">
            <a:extLst>
              <a:ext uri="{FF2B5EF4-FFF2-40B4-BE49-F238E27FC236}">
                <a16:creationId xmlns:a16="http://schemas.microsoft.com/office/drawing/2014/main" id="{D0231F1D-5123-465E-83CF-217BB8FACD68}"/>
              </a:ext>
            </a:extLst>
          </p:cNvPr>
          <p:cNvSpPr/>
          <p:nvPr/>
        </p:nvSpPr>
        <p:spPr bwMode="auto">
          <a:xfrm>
            <a:off x="2415531" y="5850256"/>
            <a:ext cx="915900" cy="305508"/>
          </a:xfrm>
          <a:prstGeom prst="roundRect">
            <a:avLst/>
          </a:prstGeom>
          <a:solidFill>
            <a:srgbClr val="1740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</a:t>
            </a:r>
            <a:endParaRPr lang="x-none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9">
            <a:extLst>
              <a:ext uri="{FF2B5EF4-FFF2-40B4-BE49-F238E27FC236}">
                <a16:creationId xmlns:a16="http://schemas.microsoft.com/office/drawing/2014/main" id="{3CE1B516-8EDA-6C4E-003F-7F92F20CBE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593" y="2030540"/>
            <a:ext cx="37693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55">
            <a:extLst>
              <a:ext uri="{FF2B5EF4-FFF2-40B4-BE49-F238E27FC236}">
                <a16:creationId xmlns:a16="http://schemas.microsoft.com/office/drawing/2014/main" id="{0E7A0FEB-162E-5E14-5C19-13FA38D583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4608" y="1992130"/>
            <a:ext cx="83530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49263">
              <a:tabLst>
                <a:tab pos="-3175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tabLst>
                <a:tab pos="-3175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tabLst>
                <a:tab pos="-3175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tabLst>
                <a:tab pos="-3175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tabLst>
                <a:tab pos="-3175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-3175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-3175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-3175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-3175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indent="0" algn="just"/>
            <a:r>
              <a:rPr lang="kk-KZ" sz="1400" dirty="0">
                <a:solidFill>
                  <a:srgbClr val="1F497D"/>
                </a:solidFill>
                <a:latin typeface="Arial" pitchFamily="34" charset="0"/>
                <a:ea typeface="Helvetica Neue"/>
                <a:cs typeface="Helvetica Neue"/>
              </a:rPr>
              <a:t>За 2025 год в университет были приглашены 15 зарубежных ученых из стран КНР, Турция, Кыргызстан, Узбекистан, РФ, Германия, Польша</a:t>
            </a:r>
            <a:endParaRPr lang="ru-KZ" sz="1100" dirty="0">
              <a:solidFill>
                <a:srgbClr val="1F497D"/>
              </a:solidFill>
              <a:latin typeface="Helvetica Neue"/>
              <a:ea typeface="Helvetica Neue"/>
              <a:cs typeface="Helvetica Neue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B53302E1-5A50-90D2-F467-2EB162A44294}"/>
              </a:ext>
            </a:extLst>
          </p:cNvPr>
          <p:cNvCxnSpPr>
            <a:cxnSpLocks/>
          </p:cNvCxnSpPr>
          <p:nvPr/>
        </p:nvCxnSpPr>
        <p:spPr>
          <a:xfrm>
            <a:off x="926682" y="2564904"/>
            <a:ext cx="8622022" cy="0"/>
          </a:xfrm>
          <a:prstGeom prst="line">
            <a:avLst/>
          </a:prstGeom>
          <a:ln w="19050">
            <a:solidFill>
              <a:srgbClr val="17406D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55">
            <a:extLst>
              <a:ext uri="{FF2B5EF4-FFF2-40B4-BE49-F238E27FC236}">
                <a16:creationId xmlns:a16="http://schemas.microsoft.com/office/drawing/2014/main" id="{DF9984F7-AF8F-4CB6-C6A5-9A200B034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7975" y="3964544"/>
            <a:ext cx="1809550" cy="438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58" tIns="49528" rIns="99058" bIns="49528">
            <a:spAutoFit/>
          </a:bodyPr>
          <a:lstStyle/>
          <a:p>
            <a:r>
              <a:rPr lang="en-US" altLang="ru-RU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INTI International University</a:t>
            </a:r>
            <a:r>
              <a:rPr lang="kk-KZ" altLang="ru-RU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Малайзия</a:t>
            </a:r>
            <a:endParaRPr lang="en-US" altLang="ru-RU" sz="11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14" name="Picture 10" descr="«Джалур Гемиланг» («Славный полосатый»)">
            <a:extLst>
              <a:ext uri="{FF2B5EF4-FFF2-40B4-BE49-F238E27FC236}">
                <a16:creationId xmlns:a16="http://schemas.microsoft.com/office/drawing/2014/main" id="{599AC728-F4DF-B6AC-E40D-6E57687CCE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4489" y="4051564"/>
            <a:ext cx="498592" cy="24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42">
            <a:extLst>
              <a:ext uri="{FF2B5EF4-FFF2-40B4-BE49-F238E27FC236}">
                <a16:creationId xmlns:a16="http://schemas.microsoft.com/office/drawing/2014/main" id="{BBD4020A-6997-9C2D-492F-9AFBBC736A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8917" y="3490848"/>
            <a:ext cx="1809550" cy="438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9058" tIns="49528" rIns="99058" bIns="49528">
            <a:spAutoFit/>
          </a:bodyPr>
          <a:lstStyle/>
          <a:p>
            <a:r>
              <a:rPr lang="kk-KZ" altLang="ru-RU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Университет Ыгдыр </a:t>
            </a:r>
            <a:r>
              <a:rPr lang="en-US" altLang="ru-RU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kk-KZ" altLang="ru-RU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Турция</a:t>
            </a:r>
            <a:endParaRPr lang="en-US" altLang="ru-RU" sz="11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48">
            <a:extLst>
              <a:ext uri="{FF2B5EF4-FFF2-40B4-BE49-F238E27FC236}">
                <a16:creationId xmlns:a16="http://schemas.microsoft.com/office/drawing/2014/main" id="{D2E84C76-C586-5719-B05A-8FACBEF3FE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8716" y="3975011"/>
            <a:ext cx="1926164" cy="40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9058" tIns="49528" rIns="99058" bIns="49528">
            <a:spAutoFit/>
          </a:bodyPr>
          <a:lstStyle/>
          <a:p>
            <a:r>
              <a:rPr lang="de-DE" altLang="ru-RU" sz="1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Yerevan</a:t>
            </a:r>
            <a:r>
              <a:rPr lang="de-DE" altLang="ru-RU" sz="1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State University</a:t>
            </a:r>
            <a:r>
              <a:rPr lang="kk-KZ" altLang="ru-RU" sz="1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Армения</a:t>
            </a:r>
            <a:endParaRPr lang="en-US" altLang="ru-RU" sz="1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18" name="Picture 14">
            <a:extLst>
              <a:ext uri="{FF2B5EF4-FFF2-40B4-BE49-F238E27FC236}">
                <a16:creationId xmlns:a16="http://schemas.microsoft.com/office/drawing/2014/main" id="{EB392015-0C05-5D87-6EC5-688DB7E6A3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368" y="4045203"/>
            <a:ext cx="506625" cy="25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0" name="Picture 16">
            <a:extLst>
              <a:ext uri="{FF2B5EF4-FFF2-40B4-BE49-F238E27FC236}">
                <a16:creationId xmlns:a16="http://schemas.microsoft.com/office/drawing/2014/main" id="{4F9C8132-C9FB-37D8-7EC9-885853064D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6783" y="4603022"/>
            <a:ext cx="483793" cy="290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55">
            <a:extLst>
              <a:ext uri="{FF2B5EF4-FFF2-40B4-BE49-F238E27FC236}">
                <a16:creationId xmlns:a16="http://schemas.microsoft.com/office/drawing/2014/main" id="{FC77A18D-7BB9-8994-C06F-7C5DD63022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6655" y="4385683"/>
            <a:ext cx="1809550" cy="777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58" tIns="49528" rIns="99058" bIns="49528">
            <a:spAutoFit/>
          </a:bodyPr>
          <a:lstStyle/>
          <a:p>
            <a:r>
              <a:rPr lang="kk-KZ" altLang="ru-RU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Кыргызский национальный аграрный университет им. К.И. Скрябина - Кыргызстан</a:t>
            </a:r>
            <a:endParaRPr lang="en-US" altLang="ru-RU" sz="11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4" descr="Picture background">
            <a:extLst>
              <a:ext uri="{FF2B5EF4-FFF2-40B4-BE49-F238E27FC236}">
                <a16:creationId xmlns:a16="http://schemas.microsoft.com/office/drawing/2014/main" id="{E357C633-B668-3E4C-F3E4-67F183E8F7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729" y="5715793"/>
            <a:ext cx="523560" cy="300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3" descr="Файл:Flag of Turkey.svg — Википедия">
            <a:extLst>
              <a:ext uri="{FF2B5EF4-FFF2-40B4-BE49-F238E27FC236}">
                <a16:creationId xmlns:a16="http://schemas.microsoft.com/office/drawing/2014/main" id="{D3FB2FEB-8C93-E51F-675D-9F1341FD45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607" y="3551742"/>
            <a:ext cx="488370" cy="324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55">
            <a:extLst>
              <a:ext uri="{FF2B5EF4-FFF2-40B4-BE49-F238E27FC236}">
                <a16:creationId xmlns:a16="http://schemas.microsoft.com/office/drawing/2014/main" id="{ADF00DE6-D37B-F3BD-ACEB-9BAD386512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89304" y="4432450"/>
            <a:ext cx="2238996" cy="777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9058" tIns="49528" rIns="99058" bIns="49528">
            <a:spAutoFit/>
          </a:bodyPr>
          <a:lstStyle/>
          <a:p>
            <a:r>
              <a:rPr lang="ru-RU" altLang="ru-RU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Ташкентский университет информационных технологий имени Мухаммада аль-Хорезми </a:t>
            </a:r>
            <a:r>
              <a:rPr lang="kk-KZ" altLang="ru-RU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Узбекистан</a:t>
            </a:r>
            <a:endParaRPr lang="en-US" altLang="ru-RU" sz="11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A8A912DE-8C1D-BE9D-8E07-D8FF3F076E77}"/>
              </a:ext>
            </a:extLst>
          </p:cNvPr>
          <p:cNvCxnSpPr>
            <a:cxnSpLocks/>
          </p:cNvCxnSpPr>
          <p:nvPr/>
        </p:nvCxnSpPr>
        <p:spPr>
          <a:xfrm>
            <a:off x="4684800" y="5366499"/>
            <a:ext cx="5234744" cy="0"/>
          </a:xfrm>
          <a:prstGeom prst="line">
            <a:avLst/>
          </a:prstGeom>
          <a:ln w="19050">
            <a:solidFill>
              <a:srgbClr val="17406D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>
            <a:extLst>
              <a:ext uri="{FF2B5EF4-FFF2-40B4-BE49-F238E27FC236}">
                <a16:creationId xmlns:a16="http://schemas.microsoft.com/office/drawing/2014/main" id="{B24F4309-AC0A-D3C2-9DDB-BACF5EE801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199" y="3015045"/>
            <a:ext cx="514705" cy="296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40">
            <a:extLst>
              <a:ext uri="{FF2B5EF4-FFF2-40B4-BE49-F238E27FC236}">
                <a16:creationId xmlns:a16="http://schemas.microsoft.com/office/drawing/2014/main" id="{0D1A24C1-E3BB-B26D-6A50-CF31006F6C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4750" y="2943965"/>
            <a:ext cx="1809550" cy="438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58" tIns="49528" rIns="99058" bIns="49528">
            <a:spAutoFit/>
          </a:bodyPr>
          <a:lstStyle/>
          <a:p>
            <a:r>
              <a:rPr lang="kk-KZ" altLang="ru-RU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Университет </a:t>
            </a:r>
            <a:r>
              <a:rPr lang="en-US" altLang="ru-RU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Xi'an </a:t>
            </a:r>
            <a:r>
              <a:rPr lang="en-US" altLang="ru-RU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Jiaotong</a:t>
            </a:r>
            <a:r>
              <a:rPr lang="en-US" altLang="ru-RU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University</a:t>
            </a:r>
            <a:r>
              <a:rPr lang="kk-KZ" altLang="ru-RU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КНР</a:t>
            </a:r>
            <a:endParaRPr lang="en-US" altLang="ru-RU" sz="11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Прямоугольник 42">
            <a:extLst>
              <a:ext uri="{FF2B5EF4-FFF2-40B4-BE49-F238E27FC236}">
                <a16:creationId xmlns:a16="http://schemas.microsoft.com/office/drawing/2014/main" id="{0D368500-5F12-42E9-A400-B6B82F5923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9106" y="2963120"/>
            <a:ext cx="2103731" cy="438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58" tIns="49528" rIns="99058" bIns="49528">
            <a:spAutoFit/>
          </a:bodyPr>
          <a:lstStyle/>
          <a:p>
            <a:r>
              <a:rPr lang="kk-KZ" altLang="ru-RU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Университет социальных наук Анкары </a:t>
            </a:r>
            <a:r>
              <a:rPr lang="en-US" altLang="ru-RU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kk-KZ" altLang="ru-RU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Турция</a:t>
            </a:r>
            <a:endParaRPr lang="en-US" altLang="ru-RU" sz="11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Прямоугольник 52"/>
          <p:cNvSpPr>
            <a:spLocks noChangeArrowheads="1"/>
          </p:cNvSpPr>
          <p:nvPr/>
        </p:nvSpPr>
        <p:spPr bwMode="auto">
          <a:xfrm>
            <a:off x="941511" y="50611"/>
            <a:ext cx="9906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altLang="ru-RU" sz="1400" b="1" dirty="0">
                <a:solidFill>
                  <a:srgbClr val="1F497D"/>
                </a:solidFill>
                <a:latin typeface="Arial Black" pitchFamily="34" charset="0"/>
                <a:cs typeface="Arial" pitchFamily="34" charset="0"/>
              </a:rPr>
              <a:t>ИНТЕРНАЦИОНАЛИЗАЦИЯ УНИВЕРСИТЕТА ЧЕРЕЗ РАСШИРЕНИЕ МЕЖДУНАРОДНОГО СОТРУДНИЧЕСТВА</a:t>
            </a:r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608283E0-A5CA-499F-A281-70273CDBF3CC}"/>
              </a:ext>
            </a:extLst>
          </p:cNvPr>
          <p:cNvSpPr/>
          <p:nvPr/>
        </p:nvSpPr>
        <p:spPr>
          <a:xfrm>
            <a:off x="-1" y="0"/>
            <a:ext cx="920553" cy="6858000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6" name="Рисунок 65">
            <a:extLst>
              <a:ext uri="{FF2B5EF4-FFF2-40B4-BE49-F238E27FC236}">
                <a16:creationId xmlns:a16="http://schemas.microsoft.com/office/drawing/2014/main" id="{0E86AC40-4F39-4023-B886-F4A4FE950BD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186312"/>
            <a:ext cx="658930" cy="942910"/>
          </a:xfrm>
          <a:prstGeom prst="rect">
            <a:avLst/>
          </a:prstGeom>
        </p:spPr>
      </p:pic>
      <p:cxnSp>
        <p:nvCxnSpPr>
          <p:cNvPr id="67" name="Прямая соединительная линия 66">
            <a:extLst>
              <a:ext uri="{FF2B5EF4-FFF2-40B4-BE49-F238E27FC236}">
                <a16:creationId xmlns:a16="http://schemas.microsoft.com/office/drawing/2014/main" id="{684C4F8D-9A44-4FAC-A68A-80C5DC1A6504}"/>
              </a:ext>
            </a:extLst>
          </p:cNvPr>
          <p:cNvCxnSpPr/>
          <p:nvPr/>
        </p:nvCxnSpPr>
        <p:spPr>
          <a:xfrm>
            <a:off x="920552" y="548680"/>
            <a:ext cx="8985448" cy="0"/>
          </a:xfrm>
          <a:prstGeom prst="line">
            <a:avLst/>
          </a:prstGeom>
          <a:ln w="2222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8007444"/>
      </p:ext>
    </p:extLst>
  </p:cSld>
  <p:clrMapOvr>
    <a:masterClrMapping/>
  </p:clrMapOvr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rue">
  <a:themeElements>
    <a:clrScheme name="Другая 2">
      <a:dk1>
        <a:srgbClr val="1D1B10"/>
      </a:dk1>
      <a:lt1>
        <a:srgbClr val="FFFFFF"/>
      </a:lt1>
      <a:dk2>
        <a:srgbClr val="FFFFFF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mbria">
      <a:majorFont>
        <a:latin typeface="Cambria"/>
        <a:ea typeface=""/>
        <a:cs typeface=""/>
      </a:majorFont>
      <a:minorFont>
        <a:latin typeface="Cambri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слайд УС 27.09.16 (1).pptx" id="{538A0494-DECD-4686-A345-7F0709E61907}" vid="{F52AC189-3E5D-4436-BCAC-D3F26B9DC9C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49061</TotalTime>
  <Words>5371</Words>
  <Application>Microsoft Office PowerPoint</Application>
  <PresentationFormat>Лист A4 (210x297 мм)</PresentationFormat>
  <Paragraphs>1226</Paragraphs>
  <Slides>63</Slides>
  <Notes>31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14</vt:i4>
      </vt:variant>
      <vt:variant>
        <vt:lpstr>Тема</vt:lpstr>
      </vt:variant>
      <vt:variant>
        <vt:i4>4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63</vt:i4>
      </vt:variant>
    </vt:vector>
  </HeadingPairs>
  <TitlesOfParts>
    <vt:vector size="82" baseType="lpstr">
      <vt:lpstr>Wingdings</vt:lpstr>
      <vt:lpstr>Arial Bold</vt:lpstr>
      <vt:lpstr>Arial Black</vt:lpstr>
      <vt:lpstr>Arial MT</vt:lpstr>
      <vt:lpstr>Calibri</vt:lpstr>
      <vt:lpstr>Arial Unicode MS</vt:lpstr>
      <vt:lpstr>Cambria</vt:lpstr>
      <vt:lpstr>DM Sans Bold</vt:lpstr>
      <vt:lpstr>Times New Roman</vt:lpstr>
      <vt:lpstr>Helvetica Neue</vt:lpstr>
      <vt:lpstr>Calibri Light</vt:lpstr>
      <vt:lpstr>Microsoft Sans Serif</vt:lpstr>
      <vt:lpstr>SimSun</vt:lpstr>
      <vt:lpstr>Arial</vt:lpstr>
      <vt:lpstr>Специальное оформление</vt:lpstr>
      <vt:lpstr>1_Специальное оформление</vt:lpstr>
      <vt:lpstr>2_Специальное оформление</vt:lpstr>
      <vt:lpstr>true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РЕЗУЛЬТАТЫ РАБОТЫ И СТАТУС AI-АГЕНТОВ УНИВЕРСИТЕТА В ПРОЕКТЕ AI-SANA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УЧЕБНЫЙ КОРПУС № 3 ПО УЛ. КАШАГАНА 1</vt:lpstr>
      <vt:lpstr>ОТКРЫТИЕ ИМЕННОГО КАБИНЕТА К. НАЗАРБЕК</vt:lpstr>
      <vt:lpstr>Презентация PowerPoint</vt:lpstr>
      <vt:lpstr>текущее состояние </vt:lpstr>
      <vt:lpstr>Презентация PowerPoint</vt:lpstr>
      <vt:lpstr>ОБЩЕЖИТИЕ № 1 ПО УЛ. ФИЗКУЛЬТУРНАЯ, 2  РЕМОНТ ВХОДНОЙ ГРУППЫ   </vt:lpstr>
      <vt:lpstr>Презентация PowerPoint</vt:lpstr>
      <vt:lpstr>ОБЩЕЖИТИЕ №3 ПО УЛ. НАЙМАНБАЕВА, 261 </vt:lpstr>
      <vt:lpstr>ОБЩЕЖИТИЕ №4 ПО УЛ. НАЙМАНБАЕВА, 263 </vt:lpstr>
      <vt:lpstr>Презентация PowerPoint</vt:lpstr>
      <vt:lpstr>Презентация PowerPoint</vt:lpstr>
      <vt:lpstr>УСТАНОВКА ПОЖАРНОЙ СИГНАЛИЗАЦИИ</vt:lpstr>
      <vt:lpstr>УСТАНОВКА ПОРОШКОВОГО ПОЖАРОТУШЕНИЯ</vt:lpstr>
      <vt:lpstr>УСТАНОВКА ВИДЕОНАБЛЮДЕНИЯ ПО УЧЕБНЫМ КОРПУСАМ</vt:lpstr>
      <vt:lpstr>текущее состояние</vt:lpstr>
      <vt:lpstr>текущее состояние</vt:lpstr>
      <vt:lpstr>текущее состояние</vt:lpstr>
      <vt:lpstr>Презентация PowerPoint</vt:lpstr>
      <vt:lpstr>Презентация PowerPoint</vt:lpstr>
      <vt:lpstr>Презентация PowerPoint</vt:lpstr>
      <vt:lpstr>текущее состояние</vt:lpstr>
      <vt:lpstr>текущее состояние</vt:lpstr>
      <vt:lpstr>текущее состояние</vt:lpstr>
      <vt:lpstr>текущее состояние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4644</cp:revision>
  <cp:lastPrinted>2026-04-23T06:47:00Z</cp:lastPrinted>
  <dcterms:created xsi:type="dcterms:W3CDTF">2020-03-24T08:27:46Z</dcterms:created>
  <dcterms:modified xsi:type="dcterms:W3CDTF">2026-07-23T10:27:23Z</dcterms:modified>
</cp:coreProperties>
</file>